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1" r:id="rId3"/>
    <p:sldId id="260" r:id="rId4"/>
    <p:sldId id="262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4379"/>
    <a:srgbClr val="94EDD9"/>
    <a:srgbClr val="4CC2F2"/>
    <a:srgbClr val="3E9FDC"/>
    <a:srgbClr val="FEFEFE"/>
    <a:srgbClr val="083D6F"/>
    <a:srgbClr val="FBFBFB"/>
    <a:srgbClr val="FFD226"/>
    <a:srgbClr val="FFFFFF"/>
    <a:srgbClr val="242E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-150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6F94A-56F1-4C8C-BA16-0D5566442DB1}" type="datetimeFigureOut">
              <a:rPr lang="ru-RU" smtClean="0"/>
              <a:t>21.08.2020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1F933-D5E7-4630-9827-34D68F3BF8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5020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6F94A-56F1-4C8C-BA16-0D5566442DB1}" type="datetimeFigureOut">
              <a:rPr lang="ru-RU" smtClean="0"/>
              <a:t>21.08.2020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1F933-D5E7-4630-9827-34D68F3BF8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8481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6F94A-56F1-4C8C-BA16-0D5566442DB1}" type="datetimeFigureOut">
              <a:rPr lang="ru-RU" smtClean="0"/>
              <a:t>21.08.2020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1F933-D5E7-4630-9827-34D68F3BF8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6921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6F94A-56F1-4C8C-BA16-0D5566442DB1}" type="datetimeFigureOut">
              <a:rPr lang="ru-RU" smtClean="0"/>
              <a:t>21.08.2020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1F933-D5E7-4630-9827-34D68F3BF8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5276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6F94A-56F1-4C8C-BA16-0D5566442DB1}" type="datetimeFigureOut">
              <a:rPr lang="ru-RU" smtClean="0"/>
              <a:t>21.08.2020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1F933-D5E7-4630-9827-34D68F3BF8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0051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6F94A-56F1-4C8C-BA16-0D5566442DB1}" type="datetimeFigureOut">
              <a:rPr lang="ru-RU" smtClean="0"/>
              <a:t>21.08.2020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1F933-D5E7-4630-9827-34D68F3BF8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8826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6F94A-56F1-4C8C-BA16-0D5566442DB1}" type="datetimeFigureOut">
              <a:rPr lang="ru-RU" smtClean="0"/>
              <a:t>21.08.2020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1F933-D5E7-4630-9827-34D68F3BF8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0183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 userDrawn="1"/>
        </p:nvGrpSpPr>
        <p:grpSpPr>
          <a:xfrm>
            <a:off x="0" y="1452692"/>
            <a:ext cx="9830853" cy="460331"/>
            <a:chOff x="-11134" y="4655286"/>
            <a:chExt cx="9830853" cy="460331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-11134" y="4655286"/>
              <a:ext cx="6640535" cy="459342"/>
              <a:chOff x="-11134" y="4655286"/>
              <a:chExt cx="6640535" cy="459342"/>
            </a:xfrm>
          </p:grpSpPr>
          <p:pic>
            <p:nvPicPr>
              <p:cNvPr id="9" name="Рисунок 8"/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prstClr val="black"/>
                  <a:schemeClr val="bg1">
                    <a:lumMod val="75000"/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1491913" y="3153658"/>
                <a:ext cx="457923" cy="3464017"/>
              </a:xfrm>
              <a:prstGeom prst="rect">
                <a:avLst/>
              </a:prstGeom>
            </p:spPr>
          </p:pic>
          <p:pic>
            <p:nvPicPr>
              <p:cNvPr id="10" name="Рисунок 9"/>
              <p:cNvPicPr>
                <a:picLocks noChangeAspect="1"/>
              </p:cNvPicPr>
              <p:nvPr/>
            </p:nvPicPr>
            <p:blipFill>
              <a:blip r:embed="rId3" cstate="print">
                <a:duotone>
                  <a:prstClr val="black"/>
                  <a:schemeClr val="bg1">
                    <a:lumMod val="75000"/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7901"/>
              <a:stretch>
                <a:fillRect/>
              </a:stretch>
            </p:blipFill>
            <p:spPr>
              <a:xfrm rot="5400000">
                <a:off x="4805280" y="3289089"/>
                <a:ext cx="457923" cy="3190318"/>
              </a:xfrm>
              <a:custGeom>
                <a:avLst/>
                <a:gdLst>
                  <a:gd name="connsiteX0" fmla="*/ 0 w 457923"/>
                  <a:gd name="connsiteY0" fmla="*/ 3190318 h 3190318"/>
                  <a:gd name="connsiteX1" fmla="*/ 0 w 457923"/>
                  <a:gd name="connsiteY1" fmla="*/ 0 h 3190318"/>
                  <a:gd name="connsiteX2" fmla="*/ 457923 w 457923"/>
                  <a:gd name="connsiteY2" fmla="*/ 0 h 3190318"/>
                  <a:gd name="connsiteX3" fmla="*/ 457923 w 457923"/>
                  <a:gd name="connsiteY3" fmla="*/ 3190318 h 31903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57923" h="3190318">
                    <a:moveTo>
                      <a:pt x="0" y="3190318"/>
                    </a:moveTo>
                    <a:lnTo>
                      <a:pt x="0" y="0"/>
                    </a:lnTo>
                    <a:lnTo>
                      <a:pt x="457923" y="0"/>
                    </a:lnTo>
                    <a:lnTo>
                      <a:pt x="457923" y="3190318"/>
                    </a:lnTo>
                    <a:close/>
                  </a:path>
                </a:pathLst>
              </a:custGeom>
            </p:spPr>
          </p:pic>
        </p:grp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bg1">
                  <a:lumMod val="75000"/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901"/>
            <a:stretch>
              <a:fillRect/>
            </a:stretch>
          </p:blipFill>
          <p:spPr>
            <a:xfrm rot="5400000">
              <a:off x="7995598" y="3291497"/>
              <a:ext cx="457923" cy="3190318"/>
            </a:xfrm>
            <a:custGeom>
              <a:avLst/>
              <a:gdLst>
                <a:gd name="connsiteX0" fmla="*/ 0 w 457923"/>
                <a:gd name="connsiteY0" fmla="*/ 3190318 h 3190318"/>
                <a:gd name="connsiteX1" fmla="*/ 0 w 457923"/>
                <a:gd name="connsiteY1" fmla="*/ 0 h 3190318"/>
                <a:gd name="connsiteX2" fmla="*/ 457923 w 457923"/>
                <a:gd name="connsiteY2" fmla="*/ 0 h 3190318"/>
                <a:gd name="connsiteX3" fmla="*/ 457923 w 457923"/>
                <a:gd name="connsiteY3" fmla="*/ 3190318 h 3190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7923" h="3190318">
                  <a:moveTo>
                    <a:pt x="0" y="3190318"/>
                  </a:moveTo>
                  <a:lnTo>
                    <a:pt x="0" y="0"/>
                  </a:lnTo>
                  <a:lnTo>
                    <a:pt x="457923" y="0"/>
                  </a:lnTo>
                  <a:lnTo>
                    <a:pt x="457923" y="3190318"/>
                  </a:lnTo>
                  <a:close/>
                </a:path>
              </a:pathLst>
            </a:custGeom>
          </p:spPr>
        </p:pic>
      </p:grpSp>
      <p:sp>
        <p:nvSpPr>
          <p:cNvPr id="11" name="Прямоугольник 10"/>
          <p:cNvSpPr/>
          <p:nvPr userDrawn="1"/>
        </p:nvSpPr>
        <p:spPr>
          <a:xfrm>
            <a:off x="228600" y="145097"/>
            <a:ext cx="685800" cy="685800"/>
          </a:xfrm>
          <a:prstGeom prst="rect">
            <a:avLst/>
          </a:prstGeom>
          <a:solidFill>
            <a:srgbClr val="4CC2F2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914400" y="89769"/>
            <a:ext cx="818147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>
                <a:solidFill>
                  <a:srgbClr val="242E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МИНИСТЕРСТВО ЭКОНОМИЧЕСКОГО </a:t>
            </a:r>
            <a:r>
              <a:rPr lang="ru-RU" sz="900" dirty="0" smtClean="0">
                <a:solidFill>
                  <a:srgbClr val="242E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РАЗВИТИЯ И </a:t>
            </a:r>
            <a:r>
              <a:rPr lang="ru-RU" sz="900" dirty="0">
                <a:solidFill>
                  <a:srgbClr val="242E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ИНВЕСТИЦИОННОЙ ПОЛИТИКИ </a:t>
            </a:r>
            <a:r>
              <a:rPr lang="ru-RU" sz="900" dirty="0" smtClean="0">
                <a:solidFill>
                  <a:srgbClr val="242E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РЕСПУБЛИКИ </a:t>
            </a:r>
            <a:r>
              <a:rPr lang="ru-RU" sz="900" dirty="0">
                <a:solidFill>
                  <a:srgbClr val="242E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БАШКОРТОСТАН</a:t>
            </a:r>
          </a:p>
        </p:txBody>
      </p:sp>
      <p:sp>
        <p:nvSpPr>
          <p:cNvPr id="13" name="Полилиния 12"/>
          <p:cNvSpPr/>
          <p:nvPr userDrawn="1"/>
        </p:nvSpPr>
        <p:spPr>
          <a:xfrm>
            <a:off x="4612919" y="835812"/>
            <a:ext cx="10619060" cy="9198526"/>
          </a:xfrm>
          <a:custGeom>
            <a:avLst/>
            <a:gdLst>
              <a:gd name="connsiteX0" fmla="*/ 3587647 w 7112304"/>
              <a:gd name="connsiteY0" fmla="*/ 0 h 3524656"/>
              <a:gd name="connsiteX1" fmla="*/ 7112304 w 7112304"/>
              <a:gd name="connsiteY1" fmla="*/ 3524656 h 3524656"/>
              <a:gd name="connsiteX2" fmla="*/ 0 w 7112304"/>
              <a:gd name="connsiteY2" fmla="*/ 3524656 h 3524656"/>
              <a:gd name="connsiteX3" fmla="*/ 161035 w 7112304"/>
              <a:gd name="connsiteY3" fmla="*/ 3365199 h 3524656"/>
              <a:gd name="connsiteX4" fmla="*/ 3587647 w 7112304"/>
              <a:gd name="connsiteY4" fmla="*/ 0 h 3524656"/>
              <a:gd name="connsiteX0" fmla="*/ 3587647 w 7112304"/>
              <a:gd name="connsiteY0" fmla="*/ 0 h 6160876"/>
              <a:gd name="connsiteX1" fmla="*/ 7112304 w 7112304"/>
              <a:gd name="connsiteY1" fmla="*/ 3524656 h 6160876"/>
              <a:gd name="connsiteX2" fmla="*/ 3776141 w 7112304"/>
              <a:gd name="connsiteY2" fmla="*/ 6160876 h 6160876"/>
              <a:gd name="connsiteX3" fmla="*/ 0 w 7112304"/>
              <a:gd name="connsiteY3" fmla="*/ 3524656 h 6160876"/>
              <a:gd name="connsiteX4" fmla="*/ 161035 w 7112304"/>
              <a:gd name="connsiteY4" fmla="*/ 3365199 h 6160876"/>
              <a:gd name="connsiteX5" fmla="*/ 3587647 w 7112304"/>
              <a:gd name="connsiteY5" fmla="*/ 0 h 6160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2304" h="6160876">
                <a:moveTo>
                  <a:pt x="3587647" y="0"/>
                </a:moveTo>
                <a:lnTo>
                  <a:pt x="7112304" y="3524656"/>
                </a:lnTo>
                <a:cubicBezTo>
                  <a:pt x="5962644" y="3527720"/>
                  <a:pt x="4925801" y="6157812"/>
                  <a:pt x="3776141" y="6160876"/>
                </a:cubicBezTo>
                <a:lnTo>
                  <a:pt x="0" y="3524656"/>
                </a:lnTo>
                <a:lnTo>
                  <a:pt x="161035" y="3365199"/>
                </a:lnTo>
                <a:lnTo>
                  <a:pt x="3587647" y="0"/>
                </a:lnTo>
                <a:close/>
              </a:path>
            </a:pathLst>
          </a:custGeom>
          <a:solidFill>
            <a:schemeClr val="bg1">
              <a:lumMod val="85000"/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 userDrawn="1"/>
        </p:nvSpPr>
        <p:spPr>
          <a:xfrm>
            <a:off x="354932" y="2988034"/>
            <a:ext cx="8789068" cy="5784735"/>
          </a:xfrm>
          <a:custGeom>
            <a:avLst/>
            <a:gdLst>
              <a:gd name="connsiteX0" fmla="*/ 358534 w 8789068"/>
              <a:gd name="connsiteY0" fmla="*/ 5447258 h 5784735"/>
              <a:gd name="connsiteX1" fmla="*/ 358534 w 8789068"/>
              <a:gd name="connsiteY1" fmla="*/ 5721464 h 5784735"/>
              <a:gd name="connsiteX2" fmla="*/ 0 w 8789068"/>
              <a:gd name="connsiteY2" fmla="*/ 5784735 h 5784735"/>
              <a:gd name="connsiteX3" fmla="*/ 6145684 w 8789068"/>
              <a:gd name="connsiteY3" fmla="*/ 0 h 5784735"/>
              <a:gd name="connsiteX4" fmla="*/ 8789068 w 8789068"/>
              <a:gd name="connsiteY4" fmla="*/ 2643386 h 5784735"/>
              <a:gd name="connsiteX5" fmla="*/ 8789068 w 8789068"/>
              <a:gd name="connsiteY5" fmla="*/ 3869966 h 5784735"/>
              <a:gd name="connsiteX6" fmla="*/ 2034245 w 8789068"/>
              <a:gd name="connsiteY6" fmla="*/ 3869966 h 5784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89068" h="5784735">
                <a:moveTo>
                  <a:pt x="358534" y="5447258"/>
                </a:moveTo>
                <a:lnTo>
                  <a:pt x="358534" y="5721464"/>
                </a:lnTo>
                <a:lnTo>
                  <a:pt x="0" y="5784735"/>
                </a:lnTo>
                <a:close/>
                <a:moveTo>
                  <a:pt x="6145684" y="0"/>
                </a:moveTo>
                <a:lnTo>
                  <a:pt x="8789068" y="2643386"/>
                </a:lnTo>
                <a:lnTo>
                  <a:pt x="8789068" y="3869966"/>
                </a:lnTo>
                <a:lnTo>
                  <a:pt x="2034245" y="3869966"/>
                </a:lnTo>
                <a:close/>
              </a:path>
            </a:pathLst>
          </a:custGeom>
          <a:solidFill>
            <a:schemeClr val="bg1">
              <a:lumMod val="85000"/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8105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gradFill flip="none" rotWithShape="1">
          <a:gsLst>
            <a:gs pos="0">
              <a:srgbClr val="F5F5F5"/>
            </a:gs>
            <a:gs pos="100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/>
          <p:nvPr userDrawn="1"/>
        </p:nvSpPr>
        <p:spPr>
          <a:xfrm>
            <a:off x="564240" y="3424468"/>
            <a:ext cx="7112304" cy="3524656"/>
          </a:xfrm>
          <a:custGeom>
            <a:avLst/>
            <a:gdLst>
              <a:gd name="connsiteX0" fmla="*/ 3587647 w 7112304"/>
              <a:gd name="connsiteY0" fmla="*/ 0 h 3524656"/>
              <a:gd name="connsiteX1" fmla="*/ 7112304 w 7112304"/>
              <a:gd name="connsiteY1" fmla="*/ 3524656 h 3524656"/>
              <a:gd name="connsiteX2" fmla="*/ 0 w 7112304"/>
              <a:gd name="connsiteY2" fmla="*/ 3524656 h 3524656"/>
              <a:gd name="connsiteX3" fmla="*/ 161035 w 7112304"/>
              <a:gd name="connsiteY3" fmla="*/ 3365199 h 3524656"/>
              <a:gd name="connsiteX4" fmla="*/ 3587647 w 7112304"/>
              <a:gd name="connsiteY4" fmla="*/ 0 h 3524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12304" h="3524656">
                <a:moveTo>
                  <a:pt x="3587647" y="0"/>
                </a:moveTo>
                <a:lnTo>
                  <a:pt x="7112304" y="3524656"/>
                </a:lnTo>
                <a:lnTo>
                  <a:pt x="0" y="3524656"/>
                </a:lnTo>
                <a:lnTo>
                  <a:pt x="161035" y="3365199"/>
                </a:lnTo>
                <a:cubicBezTo>
                  <a:pt x="1174276" y="2364242"/>
                  <a:pt x="2767852" y="819795"/>
                  <a:pt x="3587647" y="0"/>
                </a:cubicBezTo>
                <a:close/>
              </a:path>
            </a:pathLst>
          </a:custGeom>
          <a:solidFill>
            <a:schemeClr val="bg1">
              <a:lumMod val="8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 5"/>
          <p:cNvSpPr/>
          <p:nvPr userDrawn="1"/>
        </p:nvSpPr>
        <p:spPr>
          <a:xfrm>
            <a:off x="-11134" y="3235017"/>
            <a:ext cx="6454782" cy="3644055"/>
          </a:xfrm>
          <a:custGeom>
            <a:avLst/>
            <a:gdLst>
              <a:gd name="connsiteX0" fmla="*/ 2810726 w 6454782"/>
              <a:gd name="connsiteY0" fmla="*/ 0 h 3644055"/>
              <a:gd name="connsiteX1" fmla="*/ 6454782 w 6454782"/>
              <a:gd name="connsiteY1" fmla="*/ 3644055 h 3644055"/>
              <a:gd name="connsiteX2" fmla="*/ 0 w 6454782"/>
              <a:gd name="connsiteY2" fmla="*/ 3644055 h 3644055"/>
              <a:gd name="connsiteX3" fmla="*/ 0 w 6454782"/>
              <a:gd name="connsiteY3" fmla="*/ 2810725 h 3644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54782" h="3644055">
                <a:moveTo>
                  <a:pt x="2810726" y="0"/>
                </a:moveTo>
                <a:lnTo>
                  <a:pt x="6454782" y="3644055"/>
                </a:lnTo>
                <a:lnTo>
                  <a:pt x="0" y="3644055"/>
                </a:lnTo>
                <a:lnTo>
                  <a:pt x="0" y="2810725"/>
                </a:lnTo>
                <a:close/>
              </a:path>
            </a:pathLst>
          </a:custGeom>
          <a:solidFill>
            <a:schemeClr val="bg1">
              <a:lumMod val="85000"/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ЖК Аристократ в Уфе — Цены, фото, планировки, квартиры, карта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78" t="25468" b="25231"/>
          <a:stretch>
            <a:fillRect/>
          </a:stretch>
        </p:blipFill>
        <p:spPr bwMode="auto">
          <a:xfrm flipH="1">
            <a:off x="-1" y="1741538"/>
            <a:ext cx="8258862" cy="3384376"/>
          </a:xfrm>
          <a:custGeom>
            <a:avLst/>
            <a:gdLst>
              <a:gd name="connsiteX0" fmla="*/ 7942998 w 7942998"/>
              <a:gd name="connsiteY0" fmla="*/ 0 h 3384376"/>
              <a:gd name="connsiteX1" fmla="*/ 0 w 7942998"/>
              <a:gd name="connsiteY1" fmla="*/ 0 h 3384376"/>
              <a:gd name="connsiteX2" fmla="*/ 0 w 7942998"/>
              <a:gd name="connsiteY2" fmla="*/ 3384376 h 3384376"/>
              <a:gd name="connsiteX3" fmla="*/ 7942998 w 7942998"/>
              <a:gd name="connsiteY3" fmla="*/ 3384376 h 3384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42998" h="3384376">
                <a:moveTo>
                  <a:pt x="7942998" y="0"/>
                </a:moveTo>
                <a:lnTo>
                  <a:pt x="0" y="0"/>
                </a:lnTo>
                <a:lnTo>
                  <a:pt x="0" y="3384376"/>
                </a:lnTo>
                <a:lnTo>
                  <a:pt x="7942998" y="338437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олилиния 7"/>
          <p:cNvSpPr/>
          <p:nvPr userDrawn="1"/>
        </p:nvSpPr>
        <p:spPr>
          <a:xfrm>
            <a:off x="5695112" y="-1"/>
            <a:ext cx="3483076" cy="1741538"/>
          </a:xfrm>
          <a:custGeom>
            <a:avLst/>
            <a:gdLst>
              <a:gd name="connsiteX0" fmla="*/ 0 w 3483076"/>
              <a:gd name="connsiteY0" fmla="*/ 0 h 1741538"/>
              <a:gd name="connsiteX1" fmla="*/ 3483076 w 3483076"/>
              <a:gd name="connsiteY1" fmla="*/ 0 h 1741538"/>
              <a:gd name="connsiteX2" fmla="*/ 1741538 w 3483076"/>
              <a:gd name="connsiteY2" fmla="*/ 1741538 h 1741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83076" h="1741538">
                <a:moveTo>
                  <a:pt x="0" y="0"/>
                </a:moveTo>
                <a:lnTo>
                  <a:pt x="3483076" y="0"/>
                </a:lnTo>
                <a:lnTo>
                  <a:pt x="1741538" y="1741538"/>
                </a:lnTo>
                <a:close/>
              </a:path>
            </a:pathLst>
          </a:custGeom>
          <a:gradFill>
            <a:gsLst>
              <a:gs pos="0">
                <a:srgbClr val="CCCCCC"/>
              </a:gs>
              <a:gs pos="52000">
                <a:schemeClr val="bg1"/>
              </a:gs>
              <a:gs pos="83000">
                <a:srgbClr val="939393">
                  <a:lumMod val="34000"/>
                  <a:lumOff val="66000"/>
                </a:srgbClr>
              </a:gs>
            </a:gsLst>
            <a:path path="circle">
              <a:fillToRect l="100000" t="100000"/>
            </a:path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олилиния 8"/>
          <p:cNvSpPr/>
          <p:nvPr userDrawn="1"/>
        </p:nvSpPr>
        <p:spPr>
          <a:xfrm>
            <a:off x="7056259" y="-1"/>
            <a:ext cx="2121930" cy="1060965"/>
          </a:xfrm>
          <a:custGeom>
            <a:avLst/>
            <a:gdLst>
              <a:gd name="connsiteX0" fmla="*/ 0 w 2121930"/>
              <a:gd name="connsiteY0" fmla="*/ 0 h 1060965"/>
              <a:gd name="connsiteX1" fmla="*/ 2121930 w 2121930"/>
              <a:gd name="connsiteY1" fmla="*/ 0 h 1060965"/>
              <a:gd name="connsiteX2" fmla="*/ 1060965 w 2121930"/>
              <a:gd name="connsiteY2" fmla="*/ 1060965 h 1060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21930" h="1060965">
                <a:moveTo>
                  <a:pt x="0" y="0"/>
                </a:moveTo>
                <a:lnTo>
                  <a:pt x="2121930" y="0"/>
                </a:lnTo>
                <a:lnTo>
                  <a:pt x="1060965" y="1060965"/>
                </a:lnTo>
                <a:close/>
              </a:path>
            </a:pathLst>
          </a:custGeom>
          <a:gradFill>
            <a:gsLst>
              <a:gs pos="0">
                <a:srgbClr val="CCCCCC"/>
              </a:gs>
              <a:gs pos="24440">
                <a:schemeClr val="bg1"/>
              </a:gs>
              <a:gs pos="83000">
                <a:srgbClr val="939393">
                  <a:lumMod val="35000"/>
                  <a:lumOff val="65000"/>
                </a:srgbClr>
              </a:gs>
              <a:gs pos="100000">
                <a:schemeClr val="bg1"/>
              </a:gs>
            </a:gsLst>
            <a:path path="circle">
              <a:fillToRect l="100000" t="100000"/>
            </a:path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-2480" y="1741537"/>
            <a:ext cx="8568964" cy="3384377"/>
          </a:xfrm>
          <a:prstGeom prst="rect">
            <a:avLst/>
          </a:prstGeom>
          <a:solidFill>
            <a:srgbClr val="001848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омб 10"/>
          <p:cNvSpPr/>
          <p:nvPr userDrawn="1"/>
        </p:nvSpPr>
        <p:spPr>
          <a:xfrm>
            <a:off x="5929993" y="904445"/>
            <a:ext cx="713208" cy="713208"/>
          </a:xfrm>
          <a:prstGeom prst="diamond">
            <a:avLst/>
          </a:prstGeom>
          <a:solidFill>
            <a:srgbClr val="F2F2F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65092" y="2216955"/>
            <a:ext cx="182543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 утверждении 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13828" y="2474319"/>
            <a:ext cx="375340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СТАНДАРТА </a:t>
            </a:r>
            <a:endParaRPr lang="ru-RU" sz="4400" b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-2481" y="3081128"/>
            <a:ext cx="499948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подготовки и реализации проектов на принципах</a:t>
            </a:r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-11133" y="3331847"/>
            <a:ext cx="598846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ГОСУДАРСТВЕННО-ЧАСТНОГО ПАРТНЕРСТВА НА ТЕРРИТОРИИ </a:t>
            </a:r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РЕСПУБЛИКИ БАШКОРТОСТАН</a:t>
            </a:r>
          </a:p>
          <a:p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Группа 15"/>
          <p:cNvGrpSpPr/>
          <p:nvPr userDrawn="1"/>
        </p:nvGrpSpPr>
        <p:grpSpPr>
          <a:xfrm>
            <a:off x="-11134" y="4655286"/>
            <a:ext cx="9830853" cy="460331"/>
            <a:chOff x="-11134" y="4655286"/>
            <a:chExt cx="9830853" cy="460331"/>
          </a:xfrm>
        </p:grpSpPr>
        <p:grpSp>
          <p:nvGrpSpPr>
            <p:cNvPr id="17" name="Группа 16"/>
            <p:cNvGrpSpPr/>
            <p:nvPr/>
          </p:nvGrpSpPr>
          <p:grpSpPr>
            <a:xfrm>
              <a:off x="-11134" y="4655286"/>
              <a:ext cx="6640535" cy="459342"/>
              <a:chOff x="-11134" y="4655286"/>
              <a:chExt cx="6640535" cy="459342"/>
            </a:xfrm>
          </p:grpSpPr>
          <p:pic>
            <p:nvPicPr>
              <p:cNvPr id="19" name="Рисунок 18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1491913" y="3153658"/>
                <a:ext cx="457923" cy="3464017"/>
              </a:xfrm>
              <a:prstGeom prst="rect">
                <a:avLst/>
              </a:prstGeom>
            </p:spPr>
          </p:pic>
          <p:pic>
            <p:nvPicPr>
              <p:cNvPr id="20" name="Рисунок 1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7901"/>
              <a:stretch>
                <a:fillRect/>
              </a:stretch>
            </p:blipFill>
            <p:spPr>
              <a:xfrm rot="5400000">
                <a:off x="4805280" y="3289089"/>
                <a:ext cx="457923" cy="3190318"/>
              </a:xfrm>
              <a:custGeom>
                <a:avLst/>
                <a:gdLst>
                  <a:gd name="connsiteX0" fmla="*/ 0 w 457923"/>
                  <a:gd name="connsiteY0" fmla="*/ 3190318 h 3190318"/>
                  <a:gd name="connsiteX1" fmla="*/ 0 w 457923"/>
                  <a:gd name="connsiteY1" fmla="*/ 0 h 3190318"/>
                  <a:gd name="connsiteX2" fmla="*/ 457923 w 457923"/>
                  <a:gd name="connsiteY2" fmla="*/ 0 h 3190318"/>
                  <a:gd name="connsiteX3" fmla="*/ 457923 w 457923"/>
                  <a:gd name="connsiteY3" fmla="*/ 3190318 h 31903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57923" h="3190318">
                    <a:moveTo>
                      <a:pt x="0" y="3190318"/>
                    </a:moveTo>
                    <a:lnTo>
                      <a:pt x="0" y="0"/>
                    </a:lnTo>
                    <a:lnTo>
                      <a:pt x="457923" y="0"/>
                    </a:lnTo>
                    <a:lnTo>
                      <a:pt x="457923" y="3190318"/>
                    </a:lnTo>
                    <a:close/>
                  </a:path>
                </a:pathLst>
              </a:custGeom>
            </p:spPr>
          </p:pic>
        </p:grpSp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901"/>
            <a:stretch>
              <a:fillRect/>
            </a:stretch>
          </p:blipFill>
          <p:spPr>
            <a:xfrm rot="5400000">
              <a:off x="7995598" y="3291497"/>
              <a:ext cx="457923" cy="3190318"/>
            </a:xfrm>
            <a:custGeom>
              <a:avLst/>
              <a:gdLst>
                <a:gd name="connsiteX0" fmla="*/ 0 w 457923"/>
                <a:gd name="connsiteY0" fmla="*/ 3190318 h 3190318"/>
                <a:gd name="connsiteX1" fmla="*/ 0 w 457923"/>
                <a:gd name="connsiteY1" fmla="*/ 0 h 3190318"/>
                <a:gd name="connsiteX2" fmla="*/ 457923 w 457923"/>
                <a:gd name="connsiteY2" fmla="*/ 0 h 3190318"/>
                <a:gd name="connsiteX3" fmla="*/ 457923 w 457923"/>
                <a:gd name="connsiteY3" fmla="*/ 3190318 h 3190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7923" h="3190318">
                  <a:moveTo>
                    <a:pt x="0" y="3190318"/>
                  </a:moveTo>
                  <a:lnTo>
                    <a:pt x="0" y="0"/>
                  </a:lnTo>
                  <a:lnTo>
                    <a:pt x="457923" y="0"/>
                  </a:lnTo>
                  <a:lnTo>
                    <a:pt x="457923" y="3190318"/>
                  </a:lnTo>
                  <a:close/>
                </a:path>
              </a:pathLst>
            </a:custGeom>
          </p:spPr>
        </p:pic>
      </p:grpSp>
      <p:sp>
        <p:nvSpPr>
          <p:cNvPr id="21" name="Полилиния 20"/>
          <p:cNvSpPr/>
          <p:nvPr userDrawn="1"/>
        </p:nvSpPr>
        <p:spPr>
          <a:xfrm rot="2668573">
            <a:off x="5932416" y="653847"/>
            <a:ext cx="5505086" cy="5473517"/>
          </a:xfrm>
          <a:custGeom>
            <a:avLst/>
            <a:gdLst>
              <a:gd name="connsiteX0" fmla="*/ 700321 w 5505086"/>
              <a:gd name="connsiteY0" fmla="*/ 0 h 5473517"/>
              <a:gd name="connsiteX1" fmla="*/ 735299 w 5505086"/>
              <a:gd name="connsiteY1" fmla="*/ 35624 h 5473517"/>
              <a:gd name="connsiteX2" fmla="*/ 735299 w 5505086"/>
              <a:gd name="connsiteY2" fmla="*/ 4738218 h 5473517"/>
              <a:gd name="connsiteX3" fmla="*/ 5352690 w 5505086"/>
              <a:gd name="connsiteY3" fmla="*/ 4738218 h 5473517"/>
              <a:gd name="connsiteX4" fmla="*/ 5505086 w 5505086"/>
              <a:gd name="connsiteY4" fmla="*/ 4893426 h 5473517"/>
              <a:gd name="connsiteX5" fmla="*/ 4914292 w 5505086"/>
              <a:gd name="connsiteY5" fmla="*/ 5473517 h 5473517"/>
              <a:gd name="connsiteX6" fmla="*/ 0 w 5505086"/>
              <a:gd name="connsiteY6" fmla="*/ 5473517 h 5473517"/>
              <a:gd name="connsiteX7" fmla="*/ 0 w 5505086"/>
              <a:gd name="connsiteY7" fmla="*/ 687632 h 5473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05086" h="5473517">
                <a:moveTo>
                  <a:pt x="700321" y="0"/>
                </a:moveTo>
                <a:lnTo>
                  <a:pt x="735299" y="35624"/>
                </a:lnTo>
                <a:lnTo>
                  <a:pt x="735299" y="4738218"/>
                </a:lnTo>
                <a:lnTo>
                  <a:pt x="5352690" y="4738218"/>
                </a:lnTo>
                <a:lnTo>
                  <a:pt x="5505086" y="4893426"/>
                </a:lnTo>
                <a:lnTo>
                  <a:pt x="4914292" y="5473517"/>
                </a:lnTo>
                <a:lnTo>
                  <a:pt x="0" y="5473517"/>
                </a:lnTo>
                <a:lnTo>
                  <a:pt x="0" y="687632"/>
                </a:lnTo>
                <a:close/>
              </a:path>
            </a:pathLst>
          </a:custGeom>
          <a:solidFill>
            <a:srgbClr val="4CC2F2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0" name="Полилиния 29"/>
          <p:cNvSpPr/>
          <p:nvPr userDrawn="1"/>
        </p:nvSpPr>
        <p:spPr>
          <a:xfrm rot="2668573">
            <a:off x="6944147" y="1103231"/>
            <a:ext cx="4387754" cy="4468720"/>
          </a:xfrm>
          <a:custGeom>
            <a:avLst/>
            <a:gdLst>
              <a:gd name="connsiteX0" fmla="*/ 0 w 4387754"/>
              <a:gd name="connsiteY0" fmla="*/ 0 h 4468720"/>
              <a:gd name="connsiteX1" fmla="*/ 64069 w 4387754"/>
              <a:gd name="connsiteY1" fmla="*/ 65251 h 4468720"/>
              <a:gd name="connsiteX2" fmla="*/ 64070 w 4387754"/>
              <a:gd name="connsiteY2" fmla="*/ 4404651 h 4468720"/>
              <a:gd name="connsiteX3" fmla="*/ 4324846 w 4387754"/>
              <a:gd name="connsiteY3" fmla="*/ 4404651 h 4468720"/>
              <a:gd name="connsiteX4" fmla="*/ 4387754 w 4387754"/>
              <a:gd name="connsiteY4" fmla="*/ 4468720 h 4468720"/>
              <a:gd name="connsiteX5" fmla="*/ 1 w 4387754"/>
              <a:gd name="connsiteY5" fmla="*/ 4468719 h 4468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87754" h="4468720">
                <a:moveTo>
                  <a:pt x="0" y="0"/>
                </a:moveTo>
                <a:lnTo>
                  <a:pt x="64069" y="65251"/>
                </a:lnTo>
                <a:lnTo>
                  <a:pt x="64070" y="4404651"/>
                </a:lnTo>
                <a:lnTo>
                  <a:pt x="4324846" y="4404651"/>
                </a:lnTo>
                <a:lnTo>
                  <a:pt x="4387754" y="4468720"/>
                </a:lnTo>
                <a:lnTo>
                  <a:pt x="1" y="4468719"/>
                </a:lnTo>
                <a:close/>
              </a:path>
            </a:pathLst>
          </a:custGeom>
          <a:solidFill>
            <a:srgbClr val="4CC2F2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3" name="Рисунок 22" descr="ЖК Аристократ в Уфе — Цены, фото, планировки, квартиры, карта"/>
          <p:cNvPicPr>
            <a:picLocks noChangeAspect="1" noChangeArrowheads="1"/>
          </p:cNvPicPr>
          <p:nvPr userDrawn="1"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073" t="19164" r="49580" b="18927"/>
          <a:stretch>
            <a:fillRect/>
          </a:stretch>
        </p:blipFill>
        <p:spPr bwMode="auto">
          <a:xfrm flipH="1">
            <a:off x="6414066" y="1297359"/>
            <a:ext cx="2729934" cy="4249983"/>
          </a:xfrm>
          <a:custGeom>
            <a:avLst/>
            <a:gdLst>
              <a:gd name="connsiteX0" fmla="*/ 604942 w 2729934"/>
              <a:gd name="connsiteY0" fmla="*/ 0 h 4249983"/>
              <a:gd name="connsiteX1" fmla="*/ 0 w 2729934"/>
              <a:gd name="connsiteY1" fmla="*/ 604942 h 4249983"/>
              <a:gd name="connsiteX2" fmla="*/ 0 w 2729934"/>
              <a:gd name="connsiteY2" fmla="*/ 3645041 h 4249983"/>
              <a:gd name="connsiteX3" fmla="*/ 604942 w 2729934"/>
              <a:gd name="connsiteY3" fmla="*/ 4249983 h 4249983"/>
              <a:gd name="connsiteX4" fmla="*/ 2729934 w 2729934"/>
              <a:gd name="connsiteY4" fmla="*/ 2124992 h 4249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29934" h="4249983">
                <a:moveTo>
                  <a:pt x="604942" y="0"/>
                </a:moveTo>
                <a:lnTo>
                  <a:pt x="0" y="604942"/>
                </a:lnTo>
                <a:lnTo>
                  <a:pt x="0" y="3645041"/>
                </a:lnTo>
                <a:lnTo>
                  <a:pt x="604942" y="4249983"/>
                </a:lnTo>
                <a:lnTo>
                  <a:pt x="2729934" y="2124992"/>
                </a:lnTo>
                <a:close/>
              </a:path>
            </a:pathLst>
          </a:custGeom>
          <a:noFill/>
          <a:effectLst>
            <a:outerShdw blurRad="228600" dist="38100" dir="10800000" algn="r" rotWithShape="0">
              <a:prstClr val="black">
                <a:alpha val="57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Прямоугольник 23"/>
          <p:cNvSpPr/>
          <p:nvPr userDrawn="1"/>
        </p:nvSpPr>
        <p:spPr>
          <a:xfrm>
            <a:off x="1128168" y="1018261"/>
            <a:ext cx="46105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rgbClr val="242E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МИНИСТЕРСТВО ЭКОНОМИЧЕСКОГО РАЗВИТИЯ</a:t>
            </a:r>
            <a:br>
              <a:rPr lang="ru-RU" sz="1200" dirty="0" smtClean="0">
                <a:solidFill>
                  <a:srgbClr val="242E3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 smtClean="0">
                <a:solidFill>
                  <a:srgbClr val="242E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ИНВЕСТИЦИОННОЙ ПОЛИТИКИ </a:t>
            </a:r>
            <a:br>
              <a:rPr lang="ru-RU" sz="1200" dirty="0" smtClean="0">
                <a:solidFill>
                  <a:srgbClr val="242E3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 smtClean="0">
                <a:solidFill>
                  <a:srgbClr val="242E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РЕСПУБЛИКИ БАШКОРТОСТАН</a:t>
            </a:r>
            <a:endParaRPr lang="ru-RU" sz="1200" dirty="0">
              <a:solidFill>
                <a:srgbClr val="242E3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62" y="782776"/>
            <a:ext cx="1071166" cy="11549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7" name="Полилиния 26"/>
          <p:cNvSpPr/>
          <p:nvPr userDrawn="1"/>
        </p:nvSpPr>
        <p:spPr>
          <a:xfrm>
            <a:off x="7417286" y="3536922"/>
            <a:ext cx="3112169" cy="3112169"/>
          </a:xfrm>
          <a:custGeom>
            <a:avLst/>
            <a:gdLst>
              <a:gd name="connsiteX0" fmla="*/ 0 w 3112169"/>
              <a:gd name="connsiteY0" fmla="*/ 0 h 3112169"/>
              <a:gd name="connsiteX1" fmla="*/ 3112169 w 3112169"/>
              <a:gd name="connsiteY1" fmla="*/ 3112169 h 3112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12169" h="3112169">
                <a:moveTo>
                  <a:pt x="0" y="0"/>
                </a:moveTo>
                <a:lnTo>
                  <a:pt x="3112169" y="3112169"/>
                </a:lnTo>
              </a:path>
            </a:pathLst>
          </a:custGeom>
          <a:noFill/>
          <a:ln w="9525">
            <a:gradFill>
              <a:gsLst>
                <a:gs pos="1000">
                  <a:schemeClr val="accent1">
                    <a:lumMod val="5000"/>
                    <a:lumOff val="95000"/>
                  </a:schemeClr>
                </a:gs>
                <a:gs pos="91556">
                  <a:schemeClr val="bg1">
                    <a:alpha val="0"/>
                  </a:schemeClr>
                </a:gs>
                <a:gs pos="56000">
                  <a:schemeClr val="bg1">
                    <a:alpha val="8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олилиния 27"/>
          <p:cNvSpPr/>
          <p:nvPr userDrawn="1"/>
        </p:nvSpPr>
        <p:spPr>
          <a:xfrm>
            <a:off x="7438802" y="3214711"/>
            <a:ext cx="3112169" cy="3112169"/>
          </a:xfrm>
          <a:custGeom>
            <a:avLst/>
            <a:gdLst>
              <a:gd name="connsiteX0" fmla="*/ 0 w 3112169"/>
              <a:gd name="connsiteY0" fmla="*/ 0 h 3112169"/>
              <a:gd name="connsiteX1" fmla="*/ 3112169 w 3112169"/>
              <a:gd name="connsiteY1" fmla="*/ 3112169 h 3112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12169" h="3112169">
                <a:moveTo>
                  <a:pt x="0" y="0"/>
                </a:moveTo>
                <a:lnTo>
                  <a:pt x="3112169" y="3112169"/>
                </a:lnTo>
              </a:path>
            </a:pathLst>
          </a:custGeom>
          <a:noFill/>
          <a:ln w="9525">
            <a:gradFill>
              <a:gsLst>
                <a:gs pos="1000">
                  <a:schemeClr val="accent1">
                    <a:lumMod val="5000"/>
                    <a:lumOff val="95000"/>
                  </a:schemeClr>
                </a:gs>
                <a:gs pos="91556">
                  <a:schemeClr val="bg1">
                    <a:alpha val="0"/>
                  </a:schemeClr>
                </a:gs>
                <a:gs pos="56000">
                  <a:schemeClr val="bg1">
                    <a:alpha val="8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4250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6F94A-56F1-4C8C-BA16-0D5566442DB1}" type="datetimeFigureOut">
              <a:rPr lang="ru-RU" smtClean="0"/>
              <a:t>21.08.2020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1F933-D5E7-4630-9827-34D68F3BF8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1616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6F94A-56F1-4C8C-BA16-0D5566442DB1}" type="datetimeFigureOut">
              <a:rPr lang="ru-RU" smtClean="0"/>
              <a:t>21.08.2020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1F933-D5E7-4630-9827-34D68F3BF8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9839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5F5F5"/>
            </a:gs>
            <a:gs pos="100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6F94A-56F1-4C8C-BA16-0D5566442DB1}" type="datetimeFigureOut">
              <a:rPr lang="ru-RU" smtClean="0"/>
              <a:t>21.08.2020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71F933-D5E7-4630-9827-34D68F3BF8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1998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Прямоугольник 56"/>
          <p:cNvSpPr/>
          <p:nvPr/>
        </p:nvSpPr>
        <p:spPr>
          <a:xfrm>
            <a:off x="64462" y="5513890"/>
            <a:ext cx="604848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Приказ Министерства экономического развития </a:t>
            </a:r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инвестиционной политики Республики </a:t>
            </a:r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Башкортостан</a:t>
            </a:r>
            <a:b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6489" y="6098666"/>
            <a:ext cx="25090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от </a:t>
            </a:r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«30» июля 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 г. № </a:t>
            </a:r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116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784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52260" y="196597"/>
            <a:ext cx="81213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chemeClr val="bg1">
                    <a:lumMod val="85000"/>
                    <a:alpha val="42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ОПРЕДЕЛЕНИЕ ПОТРЕБНОСТИ </a:t>
            </a:r>
            <a:endParaRPr lang="ru-RU" sz="2800" dirty="0">
              <a:solidFill>
                <a:schemeClr val="bg1">
                  <a:lumMod val="85000"/>
                  <a:alpha val="42000"/>
                </a:schemeClr>
              </a:solidFill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457199" y="391744"/>
            <a:ext cx="7736306" cy="17526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dirty="0" smtClean="0">
                <a:solidFill>
                  <a:srgbClr val="242E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ОПРЕДЕЛЕНИЕ ПОТРЕБНОСТИ </a:t>
            </a:r>
            <a:br>
              <a:rPr lang="ru-RU" sz="2400" b="1" dirty="0" smtClean="0">
                <a:solidFill>
                  <a:srgbClr val="242E3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 smtClean="0">
                <a:solidFill>
                  <a:srgbClr val="242E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ФОРМИРОВАНИЕ ПЕРЕЧНЯ (РЕЕСТРА) </a:t>
            </a:r>
            <a:br>
              <a:rPr lang="ru-RU" sz="2400" b="1" dirty="0" smtClean="0">
                <a:solidFill>
                  <a:srgbClr val="242E3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solidFill>
                  <a:srgbClr val="242E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ПРОЕКТОВ ГОСУДАРСТВЕННО-ЧАСТНОГО ПАРТНЕРСТВА</a:t>
            </a:r>
            <a:endParaRPr lang="ru-RU" sz="1600" dirty="0">
              <a:solidFill>
                <a:srgbClr val="242E3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-250658" y="1466142"/>
            <a:ext cx="1187116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0" b="1" dirty="0">
                <a:solidFill>
                  <a:schemeClr val="bg1">
                    <a:lumMod val="85000"/>
                    <a:alpha val="16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98537" y="4650187"/>
            <a:ext cx="3255748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ОПРЕДЕЛЕНИЕ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ПОТРЕБНОСТИ </a:t>
            </a:r>
            <a:b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объектах социальной,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жилищно-коммунальной</a:t>
            </a:r>
            <a:b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иных сферах, согласно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законодательству*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3163433" y="4650187"/>
            <a:ext cx="2943088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ОПРЕДЕЛЕНИЕ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ЗЕМЕЛЬНОГО УЧАСТКА</a:t>
            </a:r>
            <a:b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для реализации проекта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ГЧП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или концессионного соглашения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6527825" y="4650187"/>
            <a:ext cx="2434706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УТВЕРЖДЕНИЕ </a:t>
            </a:r>
            <a:b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 РАЗМЕЩЕНИЕ </a:t>
            </a:r>
            <a:b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для реализации проекта ГЧП или концессионного соглашения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1795" y="6533315"/>
            <a:ext cx="89289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* Федеральный закон  от 13.07.2015 г. № 224-ФЗ «О ГЧП, МЧП в </a:t>
            </a:r>
            <a:r>
              <a:rPr lang="ru-RU" sz="800" i="1" dirty="0">
                <a:latin typeface="Arial" panose="020B0604020202020204" pitchFamily="34" charset="0"/>
                <a:cs typeface="Arial" panose="020B0604020202020204" pitchFamily="34" charset="0"/>
              </a:rPr>
              <a:t>РФ и внесении изменений в </a:t>
            </a:r>
            <a:r>
              <a:rPr lang="ru-RU" sz="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отдельные законодательные акты РФ»</a:t>
            </a:r>
            <a:br>
              <a:rPr lang="ru-RU" sz="800" i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 Федеральный закон  от  21.07.2005 г. № 115-ФЗ «О концессионных соглашениях»</a:t>
            </a:r>
            <a:endParaRPr lang="ru-RU" sz="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олилиния 11"/>
          <p:cNvSpPr/>
          <p:nvPr/>
        </p:nvSpPr>
        <p:spPr>
          <a:xfrm>
            <a:off x="0" y="6487319"/>
            <a:ext cx="3326674" cy="0"/>
          </a:xfrm>
          <a:custGeom>
            <a:avLst/>
            <a:gdLst>
              <a:gd name="connsiteX0" fmla="*/ 0 w 3326674"/>
              <a:gd name="connsiteY0" fmla="*/ 0 h 0"/>
              <a:gd name="connsiteX1" fmla="*/ 3326674 w 3326674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326674">
                <a:moveTo>
                  <a:pt x="0" y="0"/>
                </a:moveTo>
                <a:lnTo>
                  <a:pt x="3326674" y="0"/>
                </a:lnTo>
              </a:path>
            </a:pathLst>
          </a:cu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6" name="Группа 15"/>
          <p:cNvGrpSpPr/>
          <p:nvPr/>
        </p:nvGrpSpPr>
        <p:grpSpPr>
          <a:xfrm>
            <a:off x="810454" y="2215487"/>
            <a:ext cx="7789844" cy="2238142"/>
            <a:chOff x="810454" y="2215487"/>
            <a:chExt cx="7789844" cy="2238142"/>
          </a:xfrm>
        </p:grpSpPr>
        <p:sp>
          <p:nvSpPr>
            <p:cNvPr id="2" name="Ромб 1"/>
            <p:cNvSpPr/>
            <p:nvPr/>
          </p:nvSpPr>
          <p:spPr>
            <a:xfrm>
              <a:off x="814659" y="2215487"/>
              <a:ext cx="1043398" cy="1043398"/>
            </a:xfrm>
            <a:prstGeom prst="diamond">
              <a:avLst/>
            </a:prstGeom>
            <a:solidFill>
              <a:srgbClr val="4CC2F2">
                <a:alpha val="15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Ромб 16"/>
            <p:cNvSpPr/>
            <p:nvPr/>
          </p:nvSpPr>
          <p:spPr>
            <a:xfrm>
              <a:off x="1445638" y="2810043"/>
              <a:ext cx="1043398" cy="1043398"/>
            </a:xfrm>
            <a:prstGeom prst="diamond">
              <a:avLst/>
            </a:prstGeom>
            <a:solidFill>
              <a:srgbClr val="083D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Ромб 17"/>
            <p:cNvSpPr/>
            <p:nvPr/>
          </p:nvSpPr>
          <p:spPr>
            <a:xfrm>
              <a:off x="810454" y="3404598"/>
              <a:ext cx="1043398" cy="1043398"/>
            </a:xfrm>
            <a:prstGeom prst="diamond">
              <a:avLst/>
            </a:prstGeom>
            <a:solidFill>
              <a:srgbClr val="4CC2F2">
                <a:alpha val="15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Ромб 32"/>
            <p:cNvSpPr/>
            <p:nvPr/>
          </p:nvSpPr>
          <p:spPr>
            <a:xfrm>
              <a:off x="3655944" y="2221120"/>
              <a:ext cx="1043398" cy="1043398"/>
            </a:xfrm>
            <a:prstGeom prst="diamond">
              <a:avLst/>
            </a:prstGeom>
            <a:solidFill>
              <a:srgbClr val="4CC2F2">
                <a:alpha val="15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Ромб 33"/>
            <p:cNvSpPr/>
            <p:nvPr/>
          </p:nvSpPr>
          <p:spPr>
            <a:xfrm>
              <a:off x="4286923" y="2815676"/>
              <a:ext cx="1043398" cy="1043398"/>
            </a:xfrm>
            <a:prstGeom prst="diamond">
              <a:avLst/>
            </a:prstGeom>
            <a:solidFill>
              <a:srgbClr val="083D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Ромб 34"/>
            <p:cNvSpPr/>
            <p:nvPr/>
          </p:nvSpPr>
          <p:spPr>
            <a:xfrm>
              <a:off x="3651739" y="3410231"/>
              <a:ext cx="1043398" cy="1043398"/>
            </a:xfrm>
            <a:prstGeom prst="diamond">
              <a:avLst/>
            </a:prstGeom>
            <a:solidFill>
              <a:srgbClr val="4CC2F2">
                <a:alpha val="15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Ромб 36"/>
            <p:cNvSpPr/>
            <p:nvPr/>
          </p:nvSpPr>
          <p:spPr>
            <a:xfrm>
              <a:off x="6575277" y="2215487"/>
              <a:ext cx="1043398" cy="1043398"/>
            </a:xfrm>
            <a:prstGeom prst="diamond">
              <a:avLst/>
            </a:prstGeom>
            <a:solidFill>
              <a:srgbClr val="4CC2F2">
                <a:alpha val="15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Ромб 37"/>
            <p:cNvSpPr/>
            <p:nvPr/>
          </p:nvSpPr>
          <p:spPr>
            <a:xfrm>
              <a:off x="7206256" y="2810043"/>
              <a:ext cx="1043398" cy="1043398"/>
            </a:xfrm>
            <a:prstGeom prst="diamond">
              <a:avLst/>
            </a:prstGeom>
            <a:solidFill>
              <a:srgbClr val="083D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Ромб 38"/>
            <p:cNvSpPr/>
            <p:nvPr/>
          </p:nvSpPr>
          <p:spPr>
            <a:xfrm>
              <a:off x="6571072" y="3404598"/>
              <a:ext cx="1043398" cy="1043398"/>
            </a:xfrm>
            <a:prstGeom prst="diamond">
              <a:avLst/>
            </a:prstGeom>
            <a:solidFill>
              <a:srgbClr val="4CC2F2">
                <a:alpha val="15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721982" y="3113512"/>
              <a:ext cx="115863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01.</a:t>
              </a:r>
              <a:endPara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4544249" y="3081114"/>
              <a:ext cx="115863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02.</a:t>
              </a:r>
              <a:endPara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7441660" y="3113512"/>
              <a:ext cx="115863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03.</a:t>
              </a:r>
              <a:endPara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" name="Полилиния 61"/>
            <p:cNvSpPr/>
            <p:nvPr/>
          </p:nvSpPr>
          <p:spPr>
            <a:xfrm>
              <a:off x="1221934" y="2661237"/>
              <a:ext cx="342857" cy="342857"/>
            </a:xfrm>
            <a:custGeom>
              <a:avLst/>
              <a:gdLst>
                <a:gd name="connsiteX0" fmla="*/ 400282 w 799041"/>
                <a:gd name="connsiteY0" fmla="*/ 305348 h 799040"/>
                <a:gd name="connsiteX1" fmla="*/ 494454 w 799041"/>
                <a:gd name="connsiteY1" fmla="*/ 399520 h 799040"/>
                <a:gd name="connsiteX2" fmla="*/ 400282 w 799041"/>
                <a:gd name="connsiteY2" fmla="*/ 493692 h 799040"/>
                <a:gd name="connsiteX3" fmla="*/ 306110 w 799041"/>
                <a:gd name="connsiteY3" fmla="*/ 399520 h 799040"/>
                <a:gd name="connsiteX4" fmla="*/ 400282 w 799041"/>
                <a:gd name="connsiteY4" fmla="*/ 305348 h 799040"/>
                <a:gd name="connsiteX5" fmla="*/ 397898 w 799041"/>
                <a:gd name="connsiteY5" fmla="*/ 166250 h 799040"/>
                <a:gd name="connsiteX6" fmla="*/ 166269 w 799041"/>
                <a:gd name="connsiteY6" fmla="*/ 397879 h 799040"/>
                <a:gd name="connsiteX7" fmla="*/ 397898 w 799041"/>
                <a:gd name="connsiteY7" fmla="*/ 629508 h 799040"/>
                <a:gd name="connsiteX8" fmla="*/ 629527 w 799041"/>
                <a:gd name="connsiteY8" fmla="*/ 397879 h 799040"/>
                <a:gd name="connsiteX9" fmla="*/ 397898 w 799041"/>
                <a:gd name="connsiteY9" fmla="*/ 166250 h 799040"/>
                <a:gd name="connsiteX10" fmla="*/ 349932 w 799041"/>
                <a:gd name="connsiteY10" fmla="*/ 0 h 799040"/>
                <a:gd name="connsiteX11" fmla="*/ 430010 w 799041"/>
                <a:gd name="connsiteY11" fmla="*/ 0 h 799040"/>
                <a:gd name="connsiteX12" fmla="*/ 461166 w 799041"/>
                <a:gd name="connsiteY12" fmla="*/ 99338 h 799040"/>
                <a:gd name="connsiteX13" fmla="*/ 534203 w 799041"/>
                <a:gd name="connsiteY13" fmla="*/ 123070 h 799040"/>
                <a:gd name="connsiteX14" fmla="*/ 547128 w 799041"/>
                <a:gd name="connsiteY14" fmla="*/ 132146 h 799040"/>
                <a:gd name="connsiteX15" fmla="*/ 646493 w 799041"/>
                <a:gd name="connsiteY15" fmla="*/ 81216 h 799040"/>
                <a:gd name="connsiteX16" fmla="*/ 702910 w 799041"/>
                <a:gd name="connsiteY16" fmla="*/ 138045 h 799040"/>
                <a:gd name="connsiteX17" fmla="*/ 653206 w 799041"/>
                <a:gd name="connsiteY17" fmla="*/ 232335 h 799040"/>
                <a:gd name="connsiteX18" fmla="*/ 666120 w 799041"/>
                <a:gd name="connsiteY18" fmla="*/ 249026 h 799040"/>
                <a:gd name="connsiteX19" fmla="*/ 694523 w 799041"/>
                <a:gd name="connsiteY19" fmla="*/ 324397 h 799040"/>
                <a:gd name="connsiteX20" fmla="*/ 799040 w 799041"/>
                <a:gd name="connsiteY20" fmla="*/ 357659 h 799040"/>
                <a:gd name="connsiteX21" fmla="*/ 799041 w 799041"/>
                <a:gd name="connsiteY21" fmla="*/ 437736 h 799040"/>
                <a:gd name="connsiteX22" fmla="*/ 692544 w 799041"/>
                <a:gd name="connsiteY22" fmla="*/ 471139 h 799040"/>
                <a:gd name="connsiteX23" fmla="*/ 684709 w 799041"/>
                <a:gd name="connsiteY23" fmla="*/ 506686 h 799040"/>
                <a:gd name="connsiteX24" fmla="*/ 660057 w 799041"/>
                <a:gd name="connsiteY24" fmla="*/ 556281 h 799040"/>
                <a:gd name="connsiteX25" fmla="*/ 709077 w 799041"/>
                <a:gd name="connsiteY25" fmla="*/ 651919 h 799040"/>
                <a:gd name="connsiteX26" fmla="*/ 652247 w 799041"/>
                <a:gd name="connsiteY26" fmla="*/ 708336 h 799040"/>
                <a:gd name="connsiteX27" fmla="*/ 557522 w 799041"/>
                <a:gd name="connsiteY27" fmla="*/ 658403 h 799040"/>
                <a:gd name="connsiteX28" fmla="*/ 519837 w 799041"/>
                <a:gd name="connsiteY28" fmla="*/ 679359 h 799040"/>
                <a:gd name="connsiteX29" fmla="*/ 465774 w 799041"/>
                <a:gd name="connsiteY29" fmla="*/ 693925 h 799040"/>
                <a:gd name="connsiteX30" fmla="*/ 430010 w 799041"/>
                <a:gd name="connsiteY30" fmla="*/ 799040 h 799040"/>
                <a:gd name="connsiteX31" fmla="*/ 349932 w 799041"/>
                <a:gd name="connsiteY31" fmla="*/ 799040 h 799040"/>
                <a:gd name="connsiteX32" fmla="*/ 313463 w 799041"/>
                <a:gd name="connsiteY32" fmla="*/ 689547 h 799040"/>
                <a:gd name="connsiteX33" fmla="*/ 261594 w 799041"/>
                <a:gd name="connsiteY33" fmla="*/ 672693 h 799040"/>
                <a:gd name="connsiteX34" fmla="*/ 233829 w 799041"/>
                <a:gd name="connsiteY34" fmla="*/ 653196 h 799040"/>
                <a:gd name="connsiteX35" fmla="*/ 135845 w 799041"/>
                <a:gd name="connsiteY35" fmla="*/ 700987 h 799040"/>
                <a:gd name="connsiteX36" fmla="*/ 79429 w 799041"/>
                <a:gd name="connsiteY36" fmla="*/ 644158 h 799040"/>
                <a:gd name="connsiteX37" fmla="*/ 129223 w 799041"/>
                <a:gd name="connsiteY37" fmla="*/ 545530 h 799040"/>
                <a:gd name="connsiteX38" fmla="*/ 101631 w 799041"/>
                <a:gd name="connsiteY38" fmla="*/ 472315 h 799040"/>
                <a:gd name="connsiteX39" fmla="*/ 0 w 799041"/>
                <a:gd name="connsiteY39" fmla="*/ 437736 h 799040"/>
                <a:gd name="connsiteX40" fmla="*/ 0 w 799041"/>
                <a:gd name="connsiteY40" fmla="*/ 357659 h 799040"/>
                <a:gd name="connsiteX41" fmla="*/ 103575 w 799041"/>
                <a:gd name="connsiteY41" fmla="*/ 323161 h 799040"/>
                <a:gd name="connsiteX42" fmla="*/ 111088 w 799041"/>
                <a:gd name="connsiteY42" fmla="*/ 289077 h 799040"/>
                <a:gd name="connsiteX43" fmla="*/ 136481 w 799041"/>
                <a:gd name="connsiteY43" fmla="*/ 237991 h 799040"/>
                <a:gd name="connsiteX44" fmla="*/ 89305 w 799041"/>
                <a:gd name="connsiteY44" fmla="*/ 141272 h 799040"/>
                <a:gd name="connsiteX45" fmla="*/ 146135 w 799041"/>
                <a:gd name="connsiteY45" fmla="*/ 84855 h 799040"/>
                <a:gd name="connsiteX46" fmla="*/ 243918 w 799041"/>
                <a:gd name="connsiteY46" fmla="*/ 134222 h 799040"/>
                <a:gd name="connsiteX47" fmla="*/ 275960 w 799041"/>
                <a:gd name="connsiteY47" fmla="*/ 116404 h 799040"/>
                <a:gd name="connsiteX48" fmla="*/ 316351 w 799041"/>
                <a:gd name="connsiteY48" fmla="*/ 105523 h 799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799041" h="799040">
                  <a:moveTo>
                    <a:pt x="400282" y="305348"/>
                  </a:moveTo>
                  <a:cubicBezTo>
                    <a:pt x="452292" y="305348"/>
                    <a:pt x="494454" y="347510"/>
                    <a:pt x="494454" y="399520"/>
                  </a:cubicBezTo>
                  <a:cubicBezTo>
                    <a:pt x="494454" y="451530"/>
                    <a:pt x="452292" y="493692"/>
                    <a:pt x="400282" y="493692"/>
                  </a:cubicBezTo>
                  <a:cubicBezTo>
                    <a:pt x="348272" y="493692"/>
                    <a:pt x="306110" y="451530"/>
                    <a:pt x="306110" y="399520"/>
                  </a:cubicBezTo>
                  <a:cubicBezTo>
                    <a:pt x="306110" y="347510"/>
                    <a:pt x="348272" y="305348"/>
                    <a:pt x="400282" y="305348"/>
                  </a:cubicBezTo>
                  <a:close/>
                  <a:moveTo>
                    <a:pt x="397898" y="166250"/>
                  </a:moveTo>
                  <a:cubicBezTo>
                    <a:pt x="269973" y="166250"/>
                    <a:pt x="166269" y="269954"/>
                    <a:pt x="166269" y="397879"/>
                  </a:cubicBezTo>
                  <a:cubicBezTo>
                    <a:pt x="166269" y="525804"/>
                    <a:pt x="269973" y="629508"/>
                    <a:pt x="397898" y="629508"/>
                  </a:cubicBezTo>
                  <a:cubicBezTo>
                    <a:pt x="525823" y="629508"/>
                    <a:pt x="629527" y="525804"/>
                    <a:pt x="629527" y="397879"/>
                  </a:cubicBezTo>
                  <a:cubicBezTo>
                    <a:pt x="629527" y="269954"/>
                    <a:pt x="525823" y="166250"/>
                    <a:pt x="397898" y="166250"/>
                  </a:cubicBezTo>
                  <a:close/>
                  <a:moveTo>
                    <a:pt x="349932" y="0"/>
                  </a:moveTo>
                  <a:lnTo>
                    <a:pt x="430010" y="0"/>
                  </a:lnTo>
                  <a:lnTo>
                    <a:pt x="461166" y="99338"/>
                  </a:lnTo>
                  <a:lnTo>
                    <a:pt x="534203" y="123070"/>
                  </a:lnTo>
                  <a:lnTo>
                    <a:pt x="547128" y="132146"/>
                  </a:lnTo>
                  <a:lnTo>
                    <a:pt x="646493" y="81216"/>
                  </a:lnTo>
                  <a:lnTo>
                    <a:pt x="702910" y="138045"/>
                  </a:lnTo>
                  <a:lnTo>
                    <a:pt x="653206" y="232335"/>
                  </a:lnTo>
                  <a:lnTo>
                    <a:pt x="666120" y="249026"/>
                  </a:lnTo>
                  <a:lnTo>
                    <a:pt x="694523" y="324397"/>
                  </a:lnTo>
                  <a:lnTo>
                    <a:pt x="799040" y="357659"/>
                  </a:lnTo>
                  <a:lnTo>
                    <a:pt x="799041" y="437736"/>
                  </a:lnTo>
                  <a:lnTo>
                    <a:pt x="692544" y="471139"/>
                  </a:lnTo>
                  <a:lnTo>
                    <a:pt x="684709" y="506686"/>
                  </a:lnTo>
                  <a:lnTo>
                    <a:pt x="660057" y="556281"/>
                  </a:lnTo>
                  <a:lnTo>
                    <a:pt x="709077" y="651919"/>
                  </a:lnTo>
                  <a:lnTo>
                    <a:pt x="652247" y="708336"/>
                  </a:lnTo>
                  <a:lnTo>
                    <a:pt x="557522" y="658403"/>
                  </a:lnTo>
                  <a:lnTo>
                    <a:pt x="519837" y="679359"/>
                  </a:lnTo>
                  <a:lnTo>
                    <a:pt x="465774" y="693925"/>
                  </a:lnTo>
                  <a:lnTo>
                    <a:pt x="430010" y="799040"/>
                  </a:lnTo>
                  <a:lnTo>
                    <a:pt x="349932" y="799040"/>
                  </a:lnTo>
                  <a:lnTo>
                    <a:pt x="313463" y="689547"/>
                  </a:lnTo>
                  <a:lnTo>
                    <a:pt x="261594" y="672693"/>
                  </a:lnTo>
                  <a:lnTo>
                    <a:pt x="233829" y="653196"/>
                  </a:lnTo>
                  <a:lnTo>
                    <a:pt x="135845" y="700987"/>
                  </a:lnTo>
                  <a:lnTo>
                    <a:pt x="79429" y="644158"/>
                  </a:lnTo>
                  <a:lnTo>
                    <a:pt x="129223" y="545530"/>
                  </a:lnTo>
                  <a:lnTo>
                    <a:pt x="101631" y="472315"/>
                  </a:lnTo>
                  <a:lnTo>
                    <a:pt x="0" y="437736"/>
                  </a:lnTo>
                  <a:lnTo>
                    <a:pt x="0" y="357659"/>
                  </a:lnTo>
                  <a:lnTo>
                    <a:pt x="103575" y="323161"/>
                  </a:lnTo>
                  <a:lnTo>
                    <a:pt x="111088" y="289077"/>
                  </a:lnTo>
                  <a:lnTo>
                    <a:pt x="136481" y="237991"/>
                  </a:lnTo>
                  <a:lnTo>
                    <a:pt x="89305" y="141272"/>
                  </a:lnTo>
                  <a:lnTo>
                    <a:pt x="146135" y="84855"/>
                  </a:lnTo>
                  <a:lnTo>
                    <a:pt x="243918" y="134222"/>
                  </a:lnTo>
                  <a:lnTo>
                    <a:pt x="275960" y="116404"/>
                  </a:lnTo>
                  <a:lnTo>
                    <a:pt x="316351" y="105523"/>
                  </a:lnTo>
                  <a:close/>
                </a:path>
              </a:pathLst>
            </a:custGeom>
            <a:gradFill>
              <a:gsLst>
                <a:gs pos="0">
                  <a:srgbClr val="CCCCCC"/>
                </a:gs>
                <a:gs pos="52000">
                  <a:schemeClr val="bg1"/>
                </a:gs>
                <a:gs pos="83000">
                  <a:srgbClr val="939393">
                    <a:lumMod val="34000"/>
                    <a:lumOff val="66000"/>
                  </a:srgbClr>
                </a:gs>
              </a:gsLst>
              <a:path path="circle">
                <a:fillToRect l="100000" t="100000"/>
              </a:path>
            </a:gra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  <p:grpSp>
          <p:nvGrpSpPr>
            <p:cNvPr id="14" name="Группа 13"/>
            <p:cNvGrpSpPr/>
            <p:nvPr/>
          </p:nvGrpSpPr>
          <p:grpSpPr>
            <a:xfrm>
              <a:off x="1160032" y="3635911"/>
              <a:ext cx="412562" cy="544467"/>
              <a:chOff x="1141198" y="3638001"/>
              <a:chExt cx="607105" cy="801210"/>
            </a:xfrm>
          </p:grpSpPr>
          <p:sp>
            <p:nvSpPr>
              <p:cNvPr id="66" name="Полилиния 65"/>
              <p:cNvSpPr/>
              <p:nvPr/>
            </p:nvSpPr>
            <p:spPr>
              <a:xfrm rot="10800000">
                <a:off x="1141198" y="3988863"/>
                <a:ext cx="376652" cy="450348"/>
              </a:xfrm>
              <a:custGeom>
                <a:avLst/>
                <a:gdLst>
                  <a:gd name="connsiteX0" fmla="*/ 0 w 372783"/>
                  <a:gd name="connsiteY0" fmla="*/ 0 h 454317"/>
                  <a:gd name="connsiteX1" fmla="*/ 372783 w 372783"/>
                  <a:gd name="connsiteY1" fmla="*/ 0 h 454317"/>
                  <a:gd name="connsiteX2" fmla="*/ 372783 w 372783"/>
                  <a:gd name="connsiteY2" fmla="*/ 108246 h 454317"/>
                  <a:gd name="connsiteX3" fmla="*/ 296558 w 372783"/>
                  <a:gd name="connsiteY3" fmla="*/ 184471 h 454317"/>
                  <a:gd name="connsiteX4" fmla="*/ 372783 w 372783"/>
                  <a:gd name="connsiteY4" fmla="*/ 260696 h 454317"/>
                  <a:gd name="connsiteX5" fmla="*/ 372783 w 372783"/>
                  <a:gd name="connsiteY5" fmla="*/ 378092 h 454317"/>
                  <a:gd name="connsiteX6" fmla="*/ 262616 w 372783"/>
                  <a:gd name="connsiteY6" fmla="*/ 378092 h 454317"/>
                  <a:gd name="connsiteX7" fmla="*/ 186391 w 372783"/>
                  <a:gd name="connsiteY7" fmla="*/ 454317 h 454317"/>
                  <a:gd name="connsiteX8" fmla="*/ 110166 w 372783"/>
                  <a:gd name="connsiteY8" fmla="*/ 378092 h 454317"/>
                  <a:gd name="connsiteX9" fmla="*/ 0 w 372783"/>
                  <a:gd name="connsiteY9" fmla="*/ 378092 h 454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72783" h="454317">
                    <a:moveTo>
                      <a:pt x="0" y="0"/>
                    </a:moveTo>
                    <a:lnTo>
                      <a:pt x="372783" y="0"/>
                    </a:lnTo>
                    <a:lnTo>
                      <a:pt x="372783" y="108246"/>
                    </a:lnTo>
                    <a:cubicBezTo>
                      <a:pt x="330685" y="108246"/>
                      <a:pt x="296558" y="142373"/>
                      <a:pt x="296558" y="184471"/>
                    </a:cubicBezTo>
                    <a:cubicBezTo>
                      <a:pt x="296558" y="226569"/>
                      <a:pt x="330685" y="260696"/>
                      <a:pt x="372783" y="260696"/>
                    </a:cubicBezTo>
                    <a:lnTo>
                      <a:pt x="372783" y="378092"/>
                    </a:lnTo>
                    <a:lnTo>
                      <a:pt x="262616" y="378092"/>
                    </a:lnTo>
                    <a:cubicBezTo>
                      <a:pt x="262616" y="420190"/>
                      <a:pt x="228489" y="454317"/>
                      <a:pt x="186391" y="454317"/>
                    </a:cubicBezTo>
                    <a:cubicBezTo>
                      <a:pt x="144293" y="454317"/>
                      <a:pt x="110166" y="420190"/>
                      <a:pt x="110166" y="378092"/>
                    </a:cubicBezTo>
                    <a:lnTo>
                      <a:pt x="0" y="378092"/>
                    </a:lnTo>
                    <a:close/>
                  </a:path>
                </a:pathLst>
              </a:custGeom>
              <a:gradFill>
                <a:gsLst>
                  <a:gs pos="0">
                    <a:srgbClr val="CCCCCC"/>
                  </a:gs>
                  <a:gs pos="52000">
                    <a:schemeClr val="bg1"/>
                  </a:gs>
                  <a:gs pos="83000">
                    <a:srgbClr val="939393">
                      <a:lumMod val="34000"/>
                      <a:lumOff val="66000"/>
                    </a:srgbClr>
                  </a:gs>
                </a:gsLst>
                <a:path path="circle">
                  <a:fillToRect l="100000" t="100000"/>
                </a:path>
              </a:gra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ru-RU"/>
              </a:p>
            </p:txBody>
          </p:sp>
          <p:sp>
            <p:nvSpPr>
              <p:cNvPr id="67" name="Полилиния 66"/>
              <p:cNvSpPr/>
              <p:nvPr/>
            </p:nvSpPr>
            <p:spPr>
              <a:xfrm rot="17496819" flipH="1" flipV="1">
                <a:off x="1334023" y="3593249"/>
                <a:ext cx="369527" cy="459032"/>
              </a:xfrm>
              <a:custGeom>
                <a:avLst/>
                <a:gdLst>
                  <a:gd name="connsiteX0" fmla="*/ 0 w 372783"/>
                  <a:gd name="connsiteY0" fmla="*/ 0 h 454317"/>
                  <a:gd name="connsiteX1" fmla="*/ 372783 w 372783"/>
                  <a:gd name="connsiteY1" fmla="*/ 0 h 454317"/>
                  <a:gd name="connsiteX2" fmla="*/ 372783 w 372783"/>
                  <a:gd name="connsiteY2" fmla="*/ 108246 h 454317"/>
                  <a:gd name="connsiteX3" fmla="*/ 296558 w 372783"/>
                  <a:gd name="connsiteY3" fmla="*/ 184471 h 454317"/>
                  <a:gd name="connsiteX4" fmla="*/ 372783 w 372783"/>
                  <a:gd name="connsiteY4" fmla="*/ 260696 h 454317"/>
                  <a:gd name="connsiteX5" fmla="*/ 372783 w 372783"/>
                  <a:gd name="connsiteY5" fmla="*/ 378092 h 454317"/>
                  <a:gd name="connsiteX6" fmla="*/ 262616 w 372783"/>
                  <a:gd name="connsiteY6" fmla="*/ 378092 h 454317"/>
                  <a:gd name="connsiteX7" fmla="*/ 186391 w 372783"/>
                  <a:gd name="connsiteY7" fmla="*/ 454317 h 454317"/>
                  <a:gd name="connsiteX8" fmla="*/ 110166 w 372783"/>
                  <a:gd name="connsiteY8" fmla="*/ 378092 h 454317"/>
                  <a:gd name="connsiteX9" fmla="*/ 0 w 372783"/>
                  <a:gd name="connsiteY9" fmla="*/ 378092 h 454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72783" h="454317">
                    <a:moveTo>
                      <a:pt x="0" y="0"/>
                    </a:moveTo>
                    <a:lnTo>
                      <a:pt x="372783" y="0"/>
                    </a:lnTo>
                    <a:lnTo>
                      <a:pt x="372783" y="108246"/>
                    </a:lnTo>
                    <a:cubicBezTo>
                      <a:pt x="330685" y="108246"/>
                      <a:pt x="296558" y="142373"/>
                      <a:pt x="296558" y="184471"/>
                    </a:cubicBezTo>
                    <a:cubicBezTo>
                      <a:pt x="296558" y="226569"/>
                      <a:pt x="330685" y="260696"/>
                      <a:pt x="372783" y="260696"/>
                    </a:cubicBezTo>
                    <a:lnTo>
                      <a:pt x="372783" y="378092"/>
                    </a:lnTo>
                    <a:lnTo>
                      <a:pt x="262616" y="378092"/>
                    </a:lnTo>
                    <a:cubicBezTo>
                      <a:pt x="262616" y="420190"/>
                      <a:pt x="228489" y="454317"/>
                      <a:pt x="186391" y="454317"/>
                    </a:cubicBezTo>
                    <a:cubicBezTo>
                      <a:pt x="144293" y="454317"/>
                      <a:pt x="110166" y="420190"/>
                      <a:pt x="110166" y="378092"/>
                    </a:cubicBezTo>
                    <a:lnTo>
                      <a:pt x="0" y="378092"/>
                    </a:lnTo>
                    <a:close/>
                  </a:path>
                </a:pathLst>
              </a:custGeom>
              <a:gradFill>
                <a:gsLst>
                  <a:gs pos="0">
                    <a:srgbClr val="CCCCCC"/>
                  </a:gs>
                  <a:gs pos="52000">
                    <a:schemeClr val="bg1"/>
                  </a:gs>
                  <a:gs pos="83000">
                    <a:srgbClr val="939393">
                      <a:lumMod val="34000"/>
                      <a:lumOff val="66000"/>
                    </a:srgbClr>
                  </a:gs>
                </a:gsLst>
                <a:path path="circle">
                  <a:fillToRect l="100000" t="100000"/>
                </a:path>
              </a:gra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5" name="Группа 14"/>
            <p:cNvGrpSpPr/>
            <p:nvPr/>
          </p:nvGrpSpPr>
          <p:grpSpPr>
            <a:xfrm>
              <a:off x="1081004" y="2428428"/>
              <a:ext cx="398465" cy="331175"/>
              <a:chOff x="-944955" y="1899157"/>
              <a:chExt cx="398465" cy="331175"/>
            </a:xfrm>
          </p:grpSpPr>
          <p:sp>
            <p:nvSpPr>
              <p:cNvPr id="55" name="Полилиния 54"/>
              <p:cNvSpPr/>
              <p:nvPr/>
            </p:nvSpPr>
            <p:spPr>
              <a:xfrm rot="2711914">
                <a:off x="-873562" y="2049061"/>
                <a:ext cx="109878" cy="252663"/>
              </a:xfrm>
              <a:custGeom>
                <a:avLst/>
                <a:gdLst>
                  <a:gd name="connsiteX0" fmla="*/ 90806 w 235166"/>
                  <a:gd name="connsiteY0" fmla="*/ 394404 h 540761"/>
                  <a:gd name="connsiteX1" fmla="*/ 90998 w 235166"/>
                  <a:gd name="connsiteY1" fmla="*/ 449970 h 540761"/>
                  <a:gd name="connsiteX2" fmla="*/ 146564 w 235166"/>
                  <a:gd name="connsiteY2" fmla="*/ 449777 h 540761"/>
                  <a:gd name="connsiteX3" fmla="*/ 146371 w 235166"/>
                  <a:gd name="connsiteY3" fmla="*/ 394211 h 540761"/>
                  <a:gd name="connsiteX4" fmla="*/ 90806 w 235166"/>
                  <a:gd name="connsiteY4" fmla="*/ 394404 h 540761"/>
                  <a:gd name="connsiteX5" fmla="*/ 34439 w 235166"/>
                  <a:gd name="connsiteY5" fmla="*/ 34439 h 540761"/>
                  <a:gd name="connsiteX6" fmla="*/ 117583 w 235166"/>
                  <a:gd name="connsiteY6" fmla="*/ 0 h 540761"/>
                  <a:gd name="connsiteX7" fmla="*/ 235166 w 235166"/>
                  <a:gd name="connsiteY7" fmla="*/ 117583 h 540761"/>
                  <a:gd name="connsiteX8" fmla="*/ 235166 w 235166"/>
                  <a:gd name="connsiteY8" fmla="*/ 423178 h 540761"/>
                  <a:gd name="connsiteX9" fmla="*/ 117583 w 235166"/>
                  <a:gd name="connsiteY9" fmla="*/ 540761 h 540761"/>
                  <a:gd name="connsiteX10" fmla="*/ 0 w 235166"/>
                  <a:gd name="connsiteY10" fmla="*/ 423178 h 540761"/>
                  <a:gd name="connsiteX11" fmla="*/ 0 w 235166"/>
                  <a:gd name="connsiteY11" fmla="*/ 117583 h 540761"/>
                  <a:gd name="connsiteX12" fmla="*/ 34439 w 235166"/>
                  <a:gd name="connsiteY12" fmla="*/ 34439 h 540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35166" h="540761">
                    <a:moveTo>
                      <a:pt x="90806" y="394404"/>
                    </a:moveTo>
                    <a:cubicBezTo>
                      <a:pt x="75515" y="409801"/>
                      <a:pt x="75601" y="434679"/>
                      <a:pt x="90998" y="449970"/>
                    </a:cubicBezTo>
                    <a:cubicBezTo>
                      <a:pt x="106396" y="465261"/>
                      <a:pt x="131273" y="465174"/>
                      <a:pt x="146564" y="449777"/>
                    </a:cubicBezTo>
                    <a:cubicBezTo>
                      <a:pt x="161855" y="434380"/>
                      <a:pt x="161768" y="409502"/>
                      <a:pt x="146371" y="394211"/>
                    </a:cubicBezTo>
                    <a:cubicBezTo>
                      <a:pt x="130974" y="378921"/>
                      <a:pt x="106097" y="379007"/>
                      <a:pt x="90806" y="394404"/>
                    </a:cubicBezTo>
                    <a:close/>
                    <a:moveTo>
                      <a:pt x="34439" y="34439"/>
                    </a:moveTo>
                    <a:cubicBezTo>
                      <a:pt x="55718" y="13161"/>
                      <a:pt x="85113" y="0"/>
                      <a:pt x="117583" y="0"/>
                    </a:cubicBezTo>
                    <a:cubicBezTo>
                      <a:pt x="182522" y="0"/>
                      <a:pt x="235166" y="52644"/>
                      <a:pt x="235166" y="117583"/>
                    </a:cubicBezTo>
                    <a:lnTo>
                      <a:pt x="235166" y="423178"/>
                    </a:lnTo>
                    <a:cubicBezTo>
                      <a:pt x="235166" y="488117"/>
                      <a:pt x="182522" y="540761"/>
                      <a:pt x="117583" y="540761"/>
                    </a:cubicBezTo>
                    <a:cubicBezTo>
                      <a:pt x="52644" y="540761"/>
                      <a:pt x="0" y="488117"/>
                      <a:pt x="0" y="423178"/>
                    </a:cubicBezTo>
                    <a:lnTo>
                      <a:pt x="0" y="117583"/>
                    </a:lnTo>
                    <a:cubicBezTo>
                      <a:pt x="0" y="85113"/>
                      <a:pt x="13161" y="55718"/>
                      <a:pt x="34439" y="34439"/>
                    </a:cubicBezTo>
                    <a:close/>
                  </a:path>
                </a:pathLst>
              </a:custGeom>
              <a:gradFill>
                <a:gsLst>
                  <a:gs pos="0">
                    <a:srgbClr val="CCCCCC"/>
                  </a:gs>
                  <a:gs pos="52000">
                    <a:schemeClr val="bg1"/>
                  </a:gs>
                  <a:gs pos="83000">
                    <a:srgbClr val="939393">
                      <a:lumMod val="34000"/>
                      <a:lumOff val="66000"/>
                    </a:srgbClr>
                  </a:gs>
                </a:gsLst>
                <a:path path="circle">
                  <a:fillToRect l="100000" t="100000"/>
                </a:path>
              </a:gra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ru-RU"/>
              </a:p>
            </p:txBody>
          </p:sp>
          <p:sp>
            <p:nvSpPr>
              <p:cNvPr id="56" name="Полилиния 55"/>
              <p:cNvSpPr/>
              <p:nvPr/>
            </p:nvSpPr>
            <p:spPr>
              <a:xfrm>
                <a:off x="-805727" y="1899157"/>
                <a:ext cx="259237" cy="259237"/>
              </a:xfrm>
              <a:custGeom>
                <a:avLst/>
                <a:gdLst>
                  <a:gd name="connsiteX0" fmla="*/ 277416 w 554832"/>
                  <a:gd name="connsiteY0" fmla="*/ 0 h 554832"/>
                  <a:gd name="connsiteX1" fmla="*/ 326983 w 554832"/>
                  <a:gd name="connsiteY1" fmla="*/ 4997 h 554832"/>
                  <a:gd name="connsiteX2" fmla="*/ 148688 w 554832"/>
                  <a:gd name="connsiteY2" fmla="*/ 179658 h 554832"/>
                  <a:gd name="connsiteX3" fmla="*/ 199097 w 554832"/>
                  <a:gd name="connsiteY3" fmla="*/ 353618 h 554832"/>
                  <a:gd name="connsiteX4" fmla="*/ 371983 w 554832"/>
                  <a:gd name="connsiteY4" fmla="*/ 407598 h 554832"/>
                  <a:gd name="connsiteX5" fmla="*/ 550342 w 554832"/>
                  <a:gd name="connsiteY5" fmla="*/ 232874 h 554832"/>
                  <a:gd name="connsiteX6" fmla="*/ 554832 w 554832"/>
                  <a:gd name="connsiteY6" fmla="*/ 277416 h 554832"/>
                  <a:gd name="connsiteX7" fmla="*/ 277416 w 554832"/>
                  <a:gd name="connsiteY7" fmla="*/ 554832 h 554832"/>
                  <a:gd name="connsiteX8" fmla="*/ 0 w 554832"/>
                  <a:gd name="connsiteY8" fmla="*/ 277416 h 554832"/>
                  <a:gd name="connsiteX9" fmla="*/ 277416 w 554832"/>
                  <a:gd name="connsiteY9" fmla="*/ 0 h 554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54832" h="554832">
                    <a:moveTo>
                      <a:pt x="277416" y="0"/>
                    </a:moveTo>
                    <a:lnTo>
                      <a:pt x="326983" y="4997"/>
                    </a:lnTo>
                    <a:lnTo>
                      <a:pt x="148688" y="179658"/>
                    </a:lnTo>
                    <a:lnTo>
                      <a:pt x="199097" y="353618"/>
                    </a:lnTo>
                    <a:lnTo>
                      <a:pt x="371983" y="407598"/>
                    </a:lnTo>
                    <a:lnTo>
                      <a:pt x="550342" y="232874"/>
                    </a:lnTo>
                    <a:lnTo>
                      <a:pt x="554832" y="277416"/>
                    </a:lnTo>
                    <a:cubicBezTo>
                      <a:pt x="554832" y="430629"/>
                      <a:pt x="430629" y="554832"/>
                      <a:pt x="277416" y="554832"/>
                    </a:cubicBezTo>
                    <a:cubicBezTo>
                      <a:pt x="124203" y="554832"/>
                      <a:pt x="0" y="430629"/>
                      <a:pt x="0" y="277416"/>
                    </a:cubicBezTo>
                    <a:cubicBezTo>
                      <a:pt x="0" y="124203"/>
                      <a:pt x="124203" y="0"/>
                      <a:pt x="277416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CCCCCC"/>
                  </a:gs>
                  <a:gs pos="52000">
                    <a:schemeClr val="bg1"/>
                  </a:gs>
                  <a:gs pos="83000">
                    <a:srgbClr val="939393">
                      <a:lumMod val="34000"/>
                      <a:lumOff val="66000"/>
                    </a:srgbClr>
                  </a:gs>
                </a:gsLst>
                <a:path path="circle">
                  <a:fillToRect l="100000" t="100000"/>
                </a:path>
              </a:gra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ru-RU"/>
              </a:p>
            </p:txBody>
          </p:sp>
        </p:grpSp>
        <p:sp>
          <p:nvSpPr>
            <p:cNvPr id="69" name="Полилиния 68"/>
            <p:cNvSpPr/>
            <p:nvPr/>
          </p:nvSpPr>
          <p:spPr>
            <a:xfrm>
              <a:off x="3909598" y="3759140"/>
              <a:ext cx="548456" cy="291156"/>
            </a:xfrm>
            <a:custGeom>
              <a:avLst/>
              <a:gdLst>
                <a:gd name="connsiteX0" fmla="*/ 1148958 w 2096219"/>
                <a:gd name="connsiteY0" fmla="*/ 730830 h 1112808"/>
                <a:gd name="connsiteX1" fmla="*/ 2042035 w 2096219"/>
                <a:gd name="connsiteY1" fmla="*/ 860732 h 1112808"/>
                <a:gd name="connsiteX2" fmla="*/ 2096219 w 2096219"/>
                <a:gd name="connsiteY2" fmla="*/ 1061049 h 1112808"/>
                <a:gd name="connsiteX3" fmla="*/ 1065270 w 2096219"/>
                <a:gd name="connsiteY3" fmla="*/ 1086505 h 1112808"/>
                <a:gd name="connsiteX4" fmla="*/ 143324 w 2096219"/>
                <a:gd name="connsiteY4" fmla="*/ 584556 h 1112808"/>
                <a:gd name="connsiteX5" fmla="*/ 970777 w 2096219"/>
                <a:gd name="connsiteY5" fmla="*/ 704913 h 1112808"/>
                <a:gd name="connsiteX6" fmla="*/ 868481 w 2096219"/>
                <a:gd name="connsiteY6" fmla="*/ 1091364 h 1112808"/>
                <a:gd name="connsiteX7" fmla="*/ 0 w 2096219"/>
                <a:gd name="connsiteY7" fmla="*/ 1112808 h 1112808"/>
                <a:gd name="connsiteX8" fmla="*/ 1319550 w 2096219"/>
                <a:gd name="connsiteY8" fmla="*/ 5815 h 1112808"/>
                <a:gd name="connsiteX9" fmla="*/ 1811547 w 2096219"/>
                <a:gd name="connsiteY9" fmla="*/ 8627 h 1112808"/>
                <a:gd name="connsiteX10" fmla="*/ 1976648 w 2096219"/>
                <a:gd name="connsiteY10" fmla="*/ 618999 h 1112808"/>
                <a:gd name="connsiteX11" fmla="*/ 1195958 w 2096219"/>
                <a:gd name="connsiteY11" fmla="*/ 531083 h 1112808"/>
                <a:gd name="connsiteX12" fmla="*/ 301924 w 2096219"/>
                <a:gd name="connsiteY12" fmla="*/ 0 h 1112808"/>
                <a:gd name="connsiteX13" fmla="*/ 1156079 w 2096219"/>
                <a:gd name="connsiteY13" fmla="*/ 4881 h 1112808"/>
                <a:gd name="connsiteX14" fmla="*/ 1021977 w 2096219"/>
                <a:gd name="connsiteY14" fmla="*/ 511491 h 1112808"/>
                <a:gd name="connsiteX15" fmla="*/ 188611 w 2096219"/>
                <a:gd name="connsiteY15" fmla="*/ 417643 h 1112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096219" h="1112808">
                  <a:moveTo>
                    <a:pt x="1148958" y="730830"/>
                  </a:moveTo>
                  <a:lnTo>
                    <a:pt x="2042035" y="860732"/>
                  </a:lnTo>
                  <a:lnTo>
                    <a:pt x="2096219" y="1061049"/>
                  </a:lnTo>
                  <a:lnTo>
                    <a:pt x="1065270" y="1086505"/>
                  </a:lnTo>
                  <a:close/>
                  <a:moveTo>
                    <a:pt x="143324" y="584556"/>
                  </a:moveTo>
                  <a:lnTo>
                    <a:pt x="970777" y="704913"/>
                  </a:lnTo>
                  <a:lnTo>
                    <a:pt x="868481" y="1091364"/>
                  </a:lnTo>
                  <a:lnTo>
                    <a:pt x="0" y="1112808"/>
                  </a:lnTo>
                  <a:close/>
                  <a:moveTo>
                    <a:pt x="1319550" y="5815"/>
                  </a:moveTo>
                  <a:lnTo>
                    <a:pt x="1811547" y="8627"/>
                  </a:lnTo>
                  <a:lnTo>
                    <a:pt x="1976648" y="618999"/>
                  </a:lnTo>
                  <a:lnTo>
                    <a:pt x="1195958" y="531083"/>
                  </a:lnTo>
                  <a:close/>
                  <a:moveTo>
                    <a:pt x="301924" y="0"/>
                  </a:moveTo>
                  <a:lnTo>
                    <a:pt x="1156079" y="4881"/>
                  </a:lnTo>
                  <a:lnTo>
                    <a:pt x="1021977" y="511491"/>
                  </a:lnTo>
                  <a:lnTo>
                    <a:pt x="188611" y="417643"/>
                  </a:lnTo>
                  <a:close/>
                </a:path>
              </a:pathLst>
            </a:custGeom>
            <a:gradFill>
              <a:gsLst>
                <a:gs pos="0">
                  <a:srgbClr val="CCCCCC"/>
                </a:gs>
                <a:gs pos="52000">
                  <a:schemeClr val="bg1"/>
                </a:gs>
                <a:gs pos="83000">
                  <a:srgbClr val="939393">
                    <a:lumMod val="34000"/>
                    <a:lumOff val="66000"/>
                  </a:srgbClr>
                </a:gs>
              </a:gsLst>
              <a:path path="circle">
                <a:fillToRect l="100000" t="100000"/>
              </a:path>
            </a:gra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70" name="Полилиния 69"/>
            <p:cNvSpPr/>
            <p:nvPr/>
          </p:nvSpPr>
          <p:spPr>
            <a:xfrm rot="7987353">
              <a:off x="4003968" y="2529333"/>
              <a:ext cx="369555" cy="369555"/>
            </a:xfrm>
            <a:custGeom>
              <a:avLst/>
              <a:gdLst>
                <a:gd name="connsiteX0" fmla="*/ 167776 w 476011"/>
                <a:gd name="connsiteY0" fmla="*/ 306016 h 476011"/>
                <a:gd name="connsiteX1" fmla="*/ 235496 w 476011"/>
                <a:gd name="connsiteY1" fmla="*/ 308236 h 476011"/>
                <a:gd name="connsiteX2" fmla="*/ 237715 w 476011"/>
                <a:gd name="connsiteY2" fmla="*/ 240516 h 476011"/>
                <a:gd name="connsiteX3" fmla="*/ 169995 w 476011"/>
                <a:gd name="connsiteY3" fmla="*/ 238296 h 476011"/>
                <a:gd name="connsiteX4" fmla="*/ 167776 w 476011"/>
                <a:gd name="connsiteY4" fmla="*/ 306016 h 476011"/>
                <a:gd name="connsiteX5" fmla="*/ 59383 w 476011"/>
                <a:gd name="connsiteY5" fmla="*/ 416629 h 476011"/>
                <a:gd name="connsiteX6" fmla="*/ 0 w 476011"/>
                <a:gd name="connsiteY6" fmla="*/ 273266 h 476011"/>
                <a:gd name="connsiteX7" fmla="*/ 1 w 476011"/>
                <a:gd name="connsiteY7" fmla="*/ 273266 h 476011"/>
                <a:gd name="connsiteX8" fmla="*/ 202746 w 476011"/>
                <a:gd name="connsiteY8" fmla="*/ 70521 h 476011"/>
                <a:gd name="connsiteX9" fmla="*/ 476011 w 476011"/>
                <a:gd name="connsiteY9" fmla="*/ 0 h 476011"/>
                <a:gd name="connsiteX10" fmla="*/ 405490 w 476011"/>
                <a:gd name="connsiteY10" fmla="*/ 273266 h 476011"/>
                <a:gd name="connsiteX11" fmla="*/ 202745 w 476011"/>
                <a:gd name="connsiteY11" fmla="*/ 476011 h 476011"/>
                <a:gd name="connsiteX12" fmla="*/ 59383 w 476011"/>
                <a:gd name="connsiteY12" fmla="*/ 416629 h 476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6011" h="476011">
                  <a:moveTo>
                    <a:pt x="167776" y="306016"/>
                  </a:moveTo>
                  <a:cubicBezTo>
                    <a:pt x="185863" y="325330"/>
                    <a:pt x="216182" y="326324"/>
                    <a:pt x="235496" y="308236"/>
                  </a:cubicBezTo>
                  <a:cubicBezTo>
                    <a:pt x="254809" y="290148"/>
                    <a:pt x="255803" y="259830"/>
                    <a:pt x="237715" y="240516"/>
                  </a:cubicBezTo>
                  <a:cubicBezTo>
                    <a:pt x="219628" y="221202"/>
                    <a:pt x="189309" y="220209"/>
                    <a:pt x="169995" y="238296"/>
                  </a:cubicBezTo>
                  <a:cubicBezTo>
                    <a:pt x="150682" y="256384"/>
                    <a:pt x="149688" y="286703"/>
                    <a:pt x="167776" y="306016"/>
                  </a:cubicBezTo>
                  <a:close/>
                  <a:moveTo>
                    <a:pt x="59383" y="416629"/>
                  </a:moveTo>
                  <a:cubicBezTo>
                    <a:pt x="22693" y="379939"/>
                    <a:pt x="0" y="329253"/>
                    <a:pt x="0" y="273266"/>
                  </a:cubicBezTo>
                  <a:lnTo>
                    <a:pt x="1" y="273266"/>
                  </a:lnTo>
                  <a:cubicBezTo>
                    <a:pt x="1" y="161293"/>
                    <a:pt x="90773" y="70521"/>
                    <a:pt x="202746" y="70521"/>
                  </a:cubicBezTo>
                  <a:cubicBezTo>
                    <a:pt x="293834" y="70521"/>
                    <a:pt x="384922" y="47014"/>
                    <a:pt x="476011" y="0"/>
                  </a:cubicBezTo>
                  <a:cubicBezTo>
                    <a:pt x="428997" y="91089"/>
                    <a:pt x="405490" y="182177"/>
                    <a:pt x="405490" y="273266"/>
                  </a:cubicBezTo>
                  <a:cubicBezTo>
                    <a:pt x="405490" y="385239"/>
                    <a:pt x="314718" y="476011"/>
                    <a:pt x="202745" y="476011"/>
                  </a:cubicBezTo>
                  <a:cubicBezTo>
                    <a:pt x="146758" y="476011"/>
                    <a:pt x="96072" y="453318"/>
                    <a:pt x="59383" y="416629"/>
                  </a:cubicBezTo>
                  <a:close/>
                </a:path>
              </a:pathLst>
            </a:custGeom>
            <a:gradFill>
              <a:gsLst>
                <a:gs pos="0">
                  <a:srgbClr val="CCCCCC"/>
                </a:gs>
                <a:gs pos="52000">
                  <a:schemeClr val="bg1"/>
                </a:gs>
                <a:gs pos="83000">
                  <a:srgbClr val="939393">
                    <a:lumMod val="34000"/>
                    <a:lumOff val="66000"/>
                  </a:srgbClr>
                </a:gs>
              </a:gsLst>
              <a:path path="circle">
                <a:fillToRect l="100000" t="100000"/>
              </a:path>
            </a:gra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  <p:grpSp>
          <p:nvGrpSpPr>
            <p:cNvPr id="71" name="folder"/>
            <p:cNvGrpSpPr>
              <a:grpSpLocks noChangeAspect="1"/>
            </p:cNvGrpSpPr>
            <p:nvPr/>
          </p:nvGrpSpPr>
          <p:grpSpPr bwMode="auto">
            <a:xfrm>
              <a:off x="6864083" y="3658619"/>
              <a:ext cx="501626" cy="443956"/>
              <a:chOff x="4518" y="3091"/>
              <a:chExt cx="1009" cy="893"/>
            </a:xfrm>
            <a:solidFill>
              <a:schemeClr val="tx1"/>
            </a:solidFill>
          </p:grpSpPr>
          <p:sp>
            <p:nvSpPr>
              <p:cNvPr id="72" name="Freeform 283"/>
              <p:cNvSpPr>
                <a:spLocks/>
              </p:cNvSpPr>
              <p:nvPr/>
            </p:nvSpPr>
            <p:spPr bwMode="auto">
              <a:xfrm>
                <a:off x="4518" y="3371"/>
                <a:ext cx="1009" cy="613"/>
              </a:xfrm>
              <a:custGeom>
                <a:avLst/>
                <a:gdLst>
                  <a:gd name="T0" fmla="*/ 1 w 632"/>
                  <a:gd name="T1" fmla="*/ 84 h 384"/>
                  <a:gd name="T2" fmla="*/ 17 w 632"/>
                  <a:gd name="T3" fmla="*/ 349 h 384"/>
                  <a:gd name="T4" fmla="*/ 60 w 632"/>
                  <a:gd name="T5" fmla="*/ 384 h 384"/>
                  <a:gd name="T6" fmla="*/ 567 w 632"/>
                  <a:gd name="T7" fmla="*/ 384 h 384"/>
                  <a:gd name="T8" fmla="*/ 607 w 632"/>
                  <a:gd name="T9" fmla="*/ 340 h 384"/>
                  <a:gd name="T10" fmla="*/ 631 w 632"/>
                  <a:gd name="T11" fmla="*/ 49 h 384"/>
                  <a:gd name="T12" fmla="*/ 588 w 632"/>
                  <a:gd name="T13" fmla="*/ 0 h 384"/>
                  <a:gd name="T14" fmla="*/ 247 w 632"/>
                  <a:gd name="T15" fmla="*/ 0 h 384"/>
                  <a:gd name="T16" fmla="*/ 156 w 632"/>
                  <a:gd name="T17" fmla="*/ 40 h 384"/>
                  <a:gd name="T18" fmla="*/ 44 w 632"/>
                  <a:gd name="T19" fmla="*/ 38 h 384"/>
                  <a:gd name="T20" fmla="*/ 1 w 632"/>
                  <a:gd name="T21" fmla="*/ 84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32" h="384">
                    <a:moveTo>
                      <a:pt x="1" y="84"/>
                    </a:moveTo>
                    <a:cubicBezTo>
                      <a:pt x="3" y="112"/>
                      <a:pt x="11" y="310"/>
                      <a:pt x="17" y="349"/>
                    </a:cubicBezTo>
                    <a:cubicBezTo>
                      <a:pt x="23" y="383"/>
                      <a:pt x="31" y="384"/>
                      <a:pt x="60" y="384"/>
                    </a:cubicBezTo>
                    <a:cubicBezTo>
                      <a:pt x="97" y="384"/>
                      <a:pt x="529" y="384"/>
                      <a:pt x="567" y="384"/>
                    </a:cubicBezTo>
                    <a:cubicBezTo>
                      <a:pt x="596" y="384"/>
                      <a:pt x="599" y="380"/>
                      <a:pt x="607" y="340"/>
                    </a:cubicBezTo>
                    <a:cubicBezTo>
                      <a:pt x="615" y="300"/>
                      <a:pt x="629" y="86"/>
                      <a:pt x="631" y="49"/>
                    </a:cubicBezTo>
                    <a:cubicBezTo>
                      <a:pt x="632" y="18"/>
                      <a:pt x="613" y="0"/>
                      <a:pt x="588" y="0"/>
                    </a:cubicBezTo>
                    <a:cubicBezTo>
                      <a:pt x="565" y="0"/>
                      <a:pt x="393" y="0"/>
                      <a:pt x="247" y="0"/>
                    </a:cubicBezTo>
                    <a:cubicBezTo>
                      <a:pt x="215" y="0"/>
                      <a:pt x="183" y="40"/>
                      <a:pt x="156" y="40"/>
                    </a:cubicBezTo>
                    <a:cubicBezTo>
                      <a:pt x="92" y="40"/>
                      <a:pt x="53" y="38"/>
                      <a:pt x="44" y="38"/>
                    </a:cubicBezTo>
                    <a:cubicBezTo>
                      <a:pt x="15" y="38"/>
                      <a:pt x="0" y="58"/>
                      <a:pt x="1" y="84"/>
                    </a:cubicBezTo>
                    <a:close/>
                  </a:path>
                </a:pathLst>
              </a:custGeom>
              <a:gradFill>
                <a:gsLst>
                  <a:gs pos="0">
                    <a:srgbClr val="CCCCCC"/>
                  </a:gs>
                  <a:gs pos="52000">
                    <a:schemeClr val="bg1"/>
                  </a:gs>
                  <a:gs pos="83000">
                    <a:srgbClr val="939393">
                      <a:lumMod val="34000"/>
                      <a:lumOff val="66000"/>
                    </a:srgbClr>
                  </a:gs>
                </a:gsLst>
                <a:path path="circle">
                  <a:fillToRect l="100000" t="100000"/>
                </a:path>
              </a:gra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73" name="Freeform 284"/>
              <p:cNvSpPr>
                <a:spLocks noEditPoints="1"/>
              </p:cNvSpPr>
              <p:nvPr/>
            </p:nvSpPr>
            <p:spPr bwMode="auto">
              <a:xfrm>
                <a:off x="4539" y="3091"/>
                <a:ext cx="963" cy="313"/>
              </a:xfrm>
              <a:custGeom>
                <a:avLst/>
                <a:gdLst>
                  <a:gd name="T0" fmla="*/ 537 w 603"/>
                  <a:gd name="T1" fmla="*/ 124 h 196"/>
                  <a:gd name="T2" fmla="*/ 581 w 603"/>
                  <a:gd name="T3" fmla="*/ 124 h 196"/>
                  <a:gd name="T4" fmla="*/ 603 w 603"/>
                  <a:gd name="T5" fmla="*/ 155 h 196"/>
                  <a:gd name="T6" fmla="*/ 556 w 603"/>
                  <a:gd name="T7" fmla="*/ 155 h 196"/>
                  <a:gd name="T8" fmla="*/ 537 w 603"/>
                  <a:gd name="T9" fmla="*/ 124 h 196"/>
                  <a:gd name="T10" fmla="*/ 458 w 603"/>
                  <a:gd name="T11" fmla="*/ 0 h 196"/>
                  <a:gd name="T12" fmla="*/ 242 w 603"/>
                  <a:gd name="T13" fmla="*/ 124 h 196"/>
                  <a:gd name="T14" fmla="*/ 229 w 603"/>
                  <a:gd name="T15" fmla="*/ 124 h 196"/>
                  <a:gd name="T16" fmla="*/ 200 w 603"/>
                  <a:gd name="T17" fmla="*/ 91 h 196"/>
                  <a:gd name="T18" fmla="*/ 19 w 603"/>
                  <a:gd name="T19" fmla="*/ 91 h 196"/>
                  <a:gd name="T20" fmla="*/ 0 w 603"/>
                  <a:gd name="T21" fmla="*/ 110 h 196"/>
                  <a:gd name="T22" fmla="*/ 7 w 603"/>
                  <a:gd name="T23" fmla="*/ 196 h 196"/>
                  <a:gd name="T24" fmla="*/ 116 w 603"/>
                  <a:gd name="T25" fmla="*/ 196 h 196"/>
                  <a:gd name="T26" fmla="*/ 138 w 603"/>
                  <a:gd name="T27" fmla="*/ 196 h 196"/>
                  <a:gd name="T28" fmla="*/ 454 w 603"/>
                  <a:gd name="T29" fmla="*/ 16 h 196"/>
                  <a:gd name="T30" fmla="*/ 544 w 603"/>
                  <a:gd name="T31" fmla="*/ 175 h 196"/>
                  <a:gd name="T32" fmla="*/ 559 w 603"/>
                  <a:gd name="T33" fmla="*/ 175 h 196"/>
                  <a:gd name="T34" fmla="*/ 458 w 603"/>
                  <a:gd name="T35" fmla="*/ 0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03" h="196">
                    <a:moveTo>
                      <a:pt x="537" y="124"/>
                    </a:moveTo>
                    <a:cubicBezTo>
                      <a:pt x="581" y="124"/>
                      <a:pt x="581" y="124"/>
                      <a:pt x="581" y="124"/>
                    </a:cubicBezTo>
                    <a:cubicBezTo>
                      <a:pt x="593" y="124"/>
                      <a:pt x="603" y="139"/>
                      <a:pt x="603" y="155"/>
                    </a:cubicBezTo>
                    <a:cubicBezTo>
                      <a:pt x="603" y="155"/>
                      <a:pt x="572" y="155"/>
                      <a:pt x="556" y="155"/>
                    </a:cubicBezTo>
                    <a:cubicBezTo>
                      <a:pt x="549" y="144"/>
                      <a:pt x="542" y="133"/>
                      <a:pt x="537" y="124"/>
                    </a:cubicBezTo>
                    <a:close/>
                    <a:moveTo>
                      <a:pt x="458" y="0"/>
                    </a:moveTo>
                    <a:cubicBezTo>
                      <a:pt x="242" y="124"/>
                      <a:pt x="242" y="124"/>
                      <a:pt x="242" y="124"/>
                    </a:cubicBezTo>
                    <a:cubicBezTo>
                      <a:pt x="235" y="124"/>
                      <a:pt x="229" y="124"/>
                      <a:pt x="229" y="124"/>
                    </a:cubicBezTo>
                    <a:cubicBezTo>
                      <a:pt x="229" y="124"/>
                      <a:pt x="229" y="91"/>
                      <a:pt x="200" y="91"/>
                    </a:cubicBezTo>
                    <a:cubicBezTo>
                      <a:pt x="19" y="91"/>
                      <a:pt x="19" y="91"/>
                      <a:pt x="19" y="91"/>
                    </a:cubicBezTo>
                    <a:cubicBezTo>
                      <a:pt x="4" y="91"/>
                      <a:pt x="0" y="102"/>
                      <a:pt x="0" y="110"/>
                    </a:cubicBezTo>
                    <a:cubicBezTo>
                      <a:pt x="0" y="118"/>
                      <a:pt x="7" y="196"/>
                      <a:pt x="7" y="196"/>
                    </a:cubicBezTo>
                    <a:cubicBezTo>
                      <a:pt x="116" y="196"/>
                      <a:pt x="116" y="196"/>
                      <a:pt x="116" y="196"/>
                    </a:cubicBezTo>
                    <a:cubicBezTo>
                      <a:pt x="138" y="196"/>
                      <a:pt x="138" y="196"/>
                      <a:pt x="138" y="196"/>
                    </a:cubicBezTo>
                    <a:cubicBezTo>
                      <a:pt x="454" y="16"/>
                      <a:pt x="454" y="16"/>
                      <a:pt x="454" y="16"/>
                    </a:cubicBezTo>
                    <a:cubicBezTo>
                      <a:pt x="544" y="175"/>
                      <a:pt x="544" y="175"/>
                      <a:pt x="544" y="175"/>
                    </a:cubicBezTo>
                    <a:cubicBezTo>
                      <a:pt x="559" y="175"/>
                      <a:pt x="559" y="175"/>
                      <a:pt x="559" y="175"/>
                    </a:cubicBezTo>
                    <a:lnTo>
                      <a:pt x="458" y="0"/>
                    </a:lnTo>
                    <a:close/>
                  </a:path>
                </a:pathLst>
              </a:custGeom>
              <a:gradFill>
                <a:gsLst>
                  <a:gs pos="0">
                    <a:srgbClr val="CCCCCC"/>
                  </a:gs>
                  <a:gs pos="52000">
                    <a:schemeClr val="bg1"/>
                  </a:gs>
                  <a:gs pos="83000">
                    <a:srgbClr val="939393">
                      <a:lumMod val="34000"/>
                      <a:lumOff val="66000"/>
                    </a:srgbClr>
                  </a:gs>
                </a:gsLst>
                <a:path path="circle">
                  <a:fillToRect l="100000" t="100000"/>
                </a:path>
              </a:gra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</p:grpSp>
        <p:grpSp>
          <p:nvGrpSpPr>
            <p:cNvPr id="74" name="Группа 73"/>
            <p:cNvGrpSpPr/>
            <p:nvPr/>
          </p:nvGrpSpPr>
          <p:grpSpPr>
            <a:xfrm rot="2100116">
              <a:off x="7068009" y="2444201"/>
              <a:ext cx="118413" cy="553501"/>
              <a:chOff x="869424" y="3784039"/>
              <a:chExt cx="185644" cy="867764"/>
            </a:xfrm>
          </p:grpSpPr>
          <p:sp>
            <p:nvSpPr>
              <p:cNvPr id="75" name="Ромб 74"/>
              <p:cNvSpPr/>
              <p:nvPr/>
            </p:nvSpPr>
            <p:spPr>
              <a:xfrm>
                <a:off x="876564" y="4352961"/>
                <a:ext cx="160654" cy="298842"/>
              </a:xfrm>
              <a:prstGeom prst="diamond">
                <a:avLst/>
              </a:prstGeom>
              <a:gradFill>
                <a:gsLst>
                  <a:gs pos="0">
                    <a:srgbClr val="CCCCCC"/>
                  </a:gs>
                  <a:gs pos="52000">
                    <a:schemeClr val="bg1"/>
                  </a:gs>
                  <a:gs pos="83000">
                    <a:srgbClr val="939393">
                      <a:lumMod val="34000"/>
                      <a:lumOff val="66000"/>
                    </a:srgbClr>
                  </a:gs>
                </a:gsLst>
                <a:path path="circle">
                  <a:fillToRect l="100000" t="100000"/>
                </a:path>
              </a:gra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ru-RU"/>
              </a:p>
            </p:txBody>
          </p:sp>
          <p:sp>
            <p:nvSpPr>
              <p:cNvPr id="76" name="Полилиния 75"/>
              <p:cNvSpPr/>
              <p:nvPr/>
            </p:nvSpPr>
            <p:spPr>
              <a:xfrm>
                <a:off x="869424" y="3784039"/>
                <a:ext cx="185644" cy="652434"/>
              </a:xfrm>
              <a:custGeom>
                <a:avLst/>
                <a:gdLst>
                  <a:gd name="connsiteX0" fmla="*/ 32385 w 198120"/>
                  <a:gd name="connsiteY0" fmla="*/ 616909 h 696279"/>
                  <a:gd name="connsiteX1" fmla="*/ 154305 w 198120"/>
                  <a:gd name="connsiteY1" fmla="*/ 616909 h 696279"/>
                  <a:gd name="connsiteX2" fmla="*/ 154305 w 198120"/>
                  <a:gd name="connsiteY2" fmla="*/ 696279 h 696279"/>
                  <a:gd name="connsiteX3" fmla="*/ 32385 w 198120"/>
                  <a:gd name="connsiteY3" fmla="*/ 696279 h 696279"/>
                  <a:gd name="connsiteX4" fmla="*/ 89535 w 198120"/>
                  <a:gd name="connsiteY4" fmla="*/ 0 h 696279"/>
                  <a:gd name="connsiteX5" fmla="*/ 144780 w 198120"/>
                  <a:gd name="connsiteY5" fmla="*/ 55245 h 696279"/>
                  <a:gd name="connsiteX6" fmla="*/ 198120 w 198120"/>
                  <a:gd name="connsiteY6" fmla="*/ 616909 h 696279"/>
                  <a:gd name="connsiteX7" fmla="*/ 154305 w 198120"/>
                  <a:gd name="connsiteY7" fmla="*/ 616909 h 696279"/>
                  <a:gd name="connsiteX8" fmla="*/ 154305 w 198120"/>
                  <a:gd name="connsiteY8" fmla="*/ 607155 h 696279"/>
                  <a:gd name="connsiteX9" fmla="*/ 32385 w 198120"/>
                  <a:gd name="connsiteY9" fmla="*/ 607155 h 696279"/>
                  <a:gd name="connsiteX10" fmla="*/ 32385 w 198120"/>
                  <a:gd name="connsiteY10" fmla="*/ 616909 h 696279"/>
                  <a:gd name="connsiteX11" fmla="*/ 0 w 198120"/>
                  <a:gd name="connsiteY11" fmla="*/ 616909 h 696279"/>
                  <a:gd name="connsiteX12" fmla="*/ 34290 w 198120"/>
                  <a:gd name="connsiteY12" fmla="*/ 55245 h 696279"/>
                  <a:gd name="connsiteX13" fmla="*/ 89535 w 198120"/>
                  <a:gd name="connsiteY13" fmla="*/ 0 h 696279"/>
                  <a:gd name="connsiteX0" fmla="*/ 32385 w 198120"/>
                  <a:gd name="connsiteY0" fmla="*/ 616909 h 696279"/>
                  <a:gd name="connsiteX1" fmla="*/ 154305 w 198120"/>
                  <a:gd name="connsiteY1" fmla="*/ 616909 h 696279"/>
                  <a:gd name="connsiteX2" fmla="*/ 154305 w 198120"/>
                  <a:gd name="connsiteY2" fmla="*/ 696279 h 696279"/>
                  <a:gd name="connsiteX3" fmla="*/ 32385 w 198120"/>
                  <a:gd name="connsiteY3" fmla="*/ 696279 h 696279"/>
                  <a:gd name="connsiteX4" fmla="*/ 32385 w 198120"/>
                  <a:gd name="connsiteY4" fmla="*/ 616909 h 696279"/>
                  <a:gd name="connsiteX5" fmla="*/ 89535 w 198120"/>
                  <a:gd name="connsiteY5" fmla="*/ 0 h 696279"/>
                  <a:gd name="connsiteX6" fmla="*/ 144780 w 198120"/>
                  <a:gd name="connsiteY6" fmla="*/ 55245 h 696279"/>
                  <a:gd name="connsiteX7" fmla="*/ 198120 w 198120"/>
                  <a:gd name="connsiteY7" fmla="*/ 616909 h 696279"/>
                  <a:gd name="connsiteX8" fmla="*/ 154305 w 198120"/>
                  <a:gd name="connsiteY8" fmla="*/ 616909 h 696279"/>
                  <a:gd name="connsiteX9" fmla="*/ 32385 w 198120"/>
                  <a:gd name="connsiteY9" fmla="*/ 607155 h 696279"/>
                  <a:gd name="connsiteX10" fmla="*/ 32385 w 198120"/>
                  <a:gd name="connsiteY10" fmla="*/ 616909 h 696279"/>
                  <a:gd name="connsiteX11" fmla="*/ 0 w 198120"/>
                  <a:gd name="connsiteY11" fmla="*/ 616909 h 696279"/>
                  <a:gd name="connsiteX12" fmla="*/ 34290 w 198120"/>
                  <a:gd name="connsiteY12" fmla="*/ 55245 h 696279"/>
                  <a:gd name="connsiteX13" fmla="*/ 89535 w 198120"/>
                  <a:gd name="connsiteY13" fmla="*/ 0 h 696279"/>
                  <a:gd name="connsiteX0" fmla="*/ 32385 w 198120"/>
                  <a:gd name="connsiteY0" fmla="*/ 616909 h 696279"/>
                  <a:gd name="connsiteX1" fmla="*/ 154305 w 198120"/>
                  <a:gd name="connsiteY1" fmla="*/ 616909 h 696279"/>
                  <a:gd name="connsiteX2" fmla="*/ 154305 w 198120"/>
                  <a:gd name="connsiteY2" fmla="*/ 696279 h 696279"/>
                  <a:gd name="connsiteX3" fmla="*/ 32385 w 198120"/>
                  <a:gd name="connsiteY3" fmla="*/ 696279 h 696279"/>
                  <a:gd name="connsiteX4" fmla="*/ 32385 w 198120"/>
                  <a:gd name="connsiteY4" fmla="*/ 616909 h 696279"/>
                  <a:gd name="connsiteX5" fmla="*/ 89535 w 198120"/>
                  <a:gd name="connsiteY5" fmla="*/ 0 h 696279"/>
                  <a:gd name="connsiteX6" fmla="*/ 144780 w 198120"/>
                  <a:gd name="connsiteY6" fmla="*/ 55245 h 696279"/>
                  <a:gd name="connsiteX7" fmla="*/ 198120 w 198120"/>
                  <a:gd name="connsiteY7" fmla="*/ 616909 h 696279"/>
                  <a:gd name="connsiteX8" fmla="*/ 32385 w 198120"/>
                  <a:gd name="connsiteY8" fmla="*/ 607155 h 696279"/>
                  <a:gd name="connsiteX9" fmla="*/ 32385 w 198120"/>
                  <a:gd name="connsiteY9" fmla="*/ 616909 h 696279"/>
                  <a:gd name="connsiteX10" fmla="*/ 0 w 198120"/>
                  <a:gd name="connsiteY10" fmla="*/ 616909 h 696279"/>
                  <a:gd name="connsiteX11" fmla="*/ 34290 w 198120"/>
                  <a:gd name="connsiteY11" fmla="*/ 55245 h 696279"/>
                  <a:gd name="connsiteX12" fmla="*/ 89535 w 198120"/>
                  <a:gd name="connsiteY12" fmla="*/ 0 h 696279"/>
                  <a:gd name="connsiteX0" fmla="*/ 32385 w 198120"/>
                  <a:gd name="connsiteY0" fmla="*/ 616909 h 696279"/>
                  <a:gd name="connsiteX1" fmla="*/ 154305 w 198120"/>
                  <a:gd name="connsiteY1" fmla="*/ 616909 h 696279"/>
                  <a:gd name="connsiteX2" fmla="*/ 154305 w 198120"/>
                  <a:gd name="connsiteY2" fmla="*/ 696279 h 696279"/>
                  <a:gd name="connsiteX3" fmla="*/ 32385 w 198120"/>
                  <a:gd name="connsiteY3" fmla="*/ 696279 h 696279"/>
                  <a:gd name="connsiteX4" fmla="*/ 32385 w 198120"/>
                  <a:gd name="connsiteY4" fmla="*/ 616909 h 696279"/>
                  <a:gd name="connsiteX5" fmla="*/ 89535 w 198120"/>
                  <a:gd name="connsiteY5" fmla="*/ 0 h 696279"/>
                  <a:gd name="connsiteX6" fmla="*/ 144780 w 198120"/>
                  <a:gd name="connsiteY6" fmla="*/ 55245 h 696279"/>
                  <a:gd name="connsiteX7" fmla="*/ 198120 w 198120"/>
                  <a:gd name="connsiteY7" fmla="*/ 616909 h 696279"/>
                  <a:gd name="connsiteX8" fmla="*/ 32385 w 198120"/>
                  <a:gd name="connsiteY8" fmla="*/ 616909 h 696279"/>
                  <a:gd name="connsiteX9" fmla="*/ 0 w 198120"/>
                  <a:gd name="connsiteY9" fmla="*/ 616909 h 696279"/>
                  <a:gd name="connsiteX10" fmla="*/ 34290 w 198120"/>
                  <a:gd name="connsiteY10" fmla="*/ 55245 h 696279"/>
                  <a:gd name="connsiteX11" fmla="*/ 89535 w 198120"/>
                  <a:gd name="connsiteY11" fmla="*/ 0 h 6962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98120" h="696279">
                    <a:moveTo>
                      <a:pt x="32385" y="616909"/>
                    </a:moveTo>
                    <a:lnTo>
                      <a:pt x="154305" y="616909"/>
                    </a:lnTo>
                    <a:lnTo>
                      <a:pt x="154305" y="696279"/>
                    </a:lnTo>
                    <a:lnTo>
                      <a:pt x="32385" y="696279"/>
                    </a:lnTo>
                    <a:lnTo>
                      <a:pt x="32385" y="616909"/>
                    </a:lnTo>
                    <a:close/>
                    <a:moveTo>
                      <a:pt x="89535" y="0"/>
                    </a:moveTo>
                    <a:cubicBezTo>
                      <a:pt x="120046" y="0"/>
                      <a:pt x="144780" y="24734"/>
                      <a:pt x="144780" y="55245"/>
                    </a:cubicBezTo>
                    <a:lnTo>
                      <a:pt x="198120" y="616909"/>
                    </a:lnTo>
                    <a:lnTo>
                      <a:pt x="32385" y="616909"/>
                    </a:lnTo>
                    <a:lnTo>
                      <a:pt x="0" y="616909"/>
                    </a:lnTo>
                    <a:lnTo>
                      <a:pt x="34290" y="55245"/>
                    </a:lnTo>
                    <a:cubicBezTo>
                      <a:pt x="34290" y="24734"/>
                      <a:pt x="59024" y="0"/>
                      <a:pt x="89535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CCCCCC"/>
                  </a:gs>
                  <a:gs pos="52000">
                    <a:schemeClr val="bg1"/>
                  </a:gs>
                  <a:gs pos="83000">
                    <a:srgbClr val="939393">
                      <a:lumMod val="34000"/>
                      <a:lumOff val="66000"/>
                    </a:srgbClr>
                  </a:gs>
                </a:gsLst>
                <a:path path="circle">
                  <a:fillToRect l="100000" t="100000"/>
                </a:path>
              </a:gra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ru-RU"/>
              </a:p>
            </p:txBody>
          </p:sp>
          <p:sp>
            <p:nvSpPr>
              <p:cNvPr id="77" name="Полилиния 76"/>
              <p:cNvSpPr/>
              <p:nvPr/>
            </p:nvSpPr>
            <p:spPr>
              <a:xfrm>
                <a:off x="955106" y="4505430"/>
                <a:ext cx="0" cy="121383"/>
              </a:xfrm>
              <a:custGeom>
                <a:avLst/>
                <a:gdLst>
                  <a:gd name="connsiteX0" fmla="*/ 0 w 0"/>
                  <a:gd name="connsiteY0" fmla="*/ 0 h 129540"/>
                  <a:gd name="connsiteX1" fmla="*/ 0 w 0"/>
                  <a:gd name="connsiteY1" fmla="*/ 129540 h 129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129540">
                    <a:moveTo>
                      <a:pt x="0" y="0"/>
                    </a:moveTo>
                    <a:lnTo>
                      <a:pt x="0" y="129540"/>
                    </a:lnTo>
                  </a:path>
                </a:pathLst>
              </a:custGeom>
              <a:gradFill>
                <a:gsLst>
                  <a:gs pos="0">
                    <a:srgbClr val="CCCCCC"/>
                  </a:gs>
                  <a:gs pos="52000">
                    <a:schemeClr val="bg1"/>
                  </a:gs>
                  <a:gs pos="83000">
                    <a:srgbClr val="939393">
                      <a:lumMod val="34000"/>
                      <a:lumOff val="66000"/>
                    </a:srgbClr>
                  </a:gs>
                </a:gsLst>
                <a:path path="circle">
                  <a:fillToRect l="100000" t="100000"/>
                </a:path>
              </a:gra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ru-RU"/>
              </a:p>
            </p:txBody>
          </p:sp>
          <p:sp>
            <p:nvSpPr>
              <p:cNvPr id="78" name="Полилиния 77"/>
              <p:cNvSpPr/>
              <p:nvPr/>
            </p:nvSpPr>
            <p:spPr>
              <a:xfrm rot="16200000" flipH="1">
                <a:off x="933686" y="4500983"/>
                <a:ext cx="42840" cy="71402"/>
              </a:xfrm>
              <a:custGeom>
                <a:avLst/>
                <a:gdLst>
                  <a:gd name="connsiteX0" fmla="*/ 0 w 0"/>
                  <a:gd name="connsiteY0" fmla="*/ 0 h 129540"/>
                  <a:gd name="connsiteX1" fmla="*/ 0 w 0"/>
                  <a:gd name="connsiteY1" fmla="*/ 129540 h 129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129540">
                    <a:moveTo>
                      <a:pt x="0" y="0"/>
                    </a:moveTo>
                    <a:lnTo>
                      <a:pt x="0" y="129540"/>
                    </a:lnTo>
                  </a:path>
                </a:pathLst>
              </a:custGeom>
              <a:gradFill>
                <a:gsLst>
                  <a:gs pos="0">
                    <a:srgbClr val="CCCCCC"/>
                  </a:gs>
                  <a:gs pos="52000">
                    <a:schemeClr val="bg1"/>
                  </a:gs>
                  <a:gs pos="83000">
                    <a:srgbClr val="939393">
                      <a:lumMod val="34000"/>
                      <a:lumOff val="66000"/>
                    </a:srgbClr>
                  </a:gs>
                </a:gsLst>
                <a:path path="circle">
                  <a:fillToRect l="100000" t="100000"/>
                </a:path>
              </a:gra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ru-RU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53145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Группа 21"/>
          <p:cNvGrpSpPr/>
          <p:nvPr/>
        </p:nvGrpSpPr>
        <p:grpSpPr>
          <a:xfrm>
            <a:off x="0" y="1452692"/>
            <a:ext cx="9830853" cy="460331"/>
            <a:chOff x="-11134" y="4655286"/>
            <a:chExt cx="9830853" cy="460331"/>
          </a:xfrm>
        </p:grpSpPr>
        <p:grpSp>
          <p:nvGrpSpPr>
            <p:cNvPr id="23" name="Группа 22"/>
            <p:cNvGrpSpPr/>
            <p:nvPr/>
          </p:nvGrpSpPr>
          <p:grpSpPr>
            <a:xfrm>
              <a:off x="-11134" y="4655286"/>
              <a:ext cx="6640535" cy="459342"/>
              <a:chOff x="-11134" y="4655286"/>
              <a:chExt cx="6640535" cy="459342"/>
            </a:xfrm>
          </p:grpSpPr>
          <p:pic>
            <p:nvPicPr>
              <p:cNvPr id="25" name="Рисунок 24"/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prstClr val="black"/>
                  <a:schemeClr val="bg1">
                    <a:lumMod val="75000"/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1491913" y="3153658"/>
                <a:ext cx="457923" cy="3464017"/>
              </a:xfrm>
              <a:prstGeom prst="rect">
                <a:avLst/>
              </a:prstGeom>
            </p:spPr>
          </p:pic>
          <p:pic>
            <p:nvPicPr>
              <p:cNvPr id="26" name="Рисунок 25"/>
              <p:cNvPicPr>
                <a:picLocks noChangeAspect="1"/>
              </p:cNvPicPr>
              <p:nvPr/>
            </p:nvPicPr>
            <p:blipFill>
              <a:blip r:embed="rId3" cstate="print">
                <a:duotone>
                  <a:prstClr val="black"/>
                  <a:schemeClr val="bg1">
                    <a:lumMod val="75000"/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7901"/>
              <a:stretch>
                <a:fillRect/>
              </a:stretch>
            </p:blipFill>
            <p:spPr>
              <a:xfrm rot="5400000">
                <a:off x="4805280" y="3289089"/>
                <a:ext cx="457923" cy="3190318"/>
              </a:xfrm>
              <a:custGeom>
                <a:avLst/>
                <a:gdLst>
                  <a:gd name="connsiteX0" fmla="*/ 0 w 457923"/>
                  <a:gd name="connsiteY0" fmla="*/ 3190318 h 3190318"/>
                  <a:gd name="connsiteX1" fmla="*/ 0 w 457923"/>
                  <a:gd name="connsiteY1" fmla="*/ 0 h 3190318"/>
                  <a:gd name="connsiteX2" fmla="*/ 457923 w 457923"/>
                  <a:gd name="connsiteY2" fmla="*/ 0 h 3190318"/>
                  <a:gd name="connsiteX3" fmla="*/ 457923 w 457923"/>
                  <a:gd name="connsiteY3" fmla="*/ 3190318 h 31903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57923" h="3190318">
                    <a:moveTo>
                      <a:pt x="0" y="3190318"/>
                    </a:moveTo>
                    <a:lnTo>
                      <a:pt x="0" y="0"/>
                    </a:lnTo>
                    <a:lnTo>
                      <a:pt x="457923" y="0"/>
                    </a:lnTo>
                    <a:lnTo>
                      <a:pt x="457923" y="3190318"/>
                    </a:lnTo>
                    <a:close/>
                  </a:path>
                </a:pathLst>
              </a:custGeom>
            </p:spPr>
          </p:pic>
        </p:grp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bg1">
                  <a:lumMod val="75000"/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901"/>
            <a:stretch>
              <a:fillRect/>
            </a:stretch>
          </p:blipFill>
          <p:spPr>
            <a:xfrm rot="5400000">
              <a:off x="7995598" y="3291497"/>
              <a:ext cx="457923" cy="3190318"/>
            </a:xfrm>
            <a:custGeom>
              <a:avLst/>
              <a:gdLst>
                <a:gd name="connsiteX0" fmla="*/ 0 w 457923"/>
                <a:gd name="connsiteY0" fmla="*/ 3190318 h 3190318"/>
                <a:gd name="connsiteX1" fmla="*/ 0 w 457923"/>
                <a:gd name="connsiteY1" fmla="*/ 0 h 3190318"/>
                <a:gd name="connsiteX2" fmla="*/ 457923 w 457923"/>
                <a:gd name="connsiteY2" fmla="*/ 0 h 3190318"/>
                <a:gd name="connsiteX3" fmla="*/ 457923 w 457923"/>
                <a:gd name="connsiteY3" fmla="*/ 3190318 h 3190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7923" h="3190318">
                  <a:moveTo>
                    <a:pt x="0" y="3190318"/>
                  </a:moveTo>
                  <a:lnTo>
                    <a:pt x="0" y="0"/>
                  </a:lnTo>
                  <a:lnTo>
                    <a:pt x="457923" y="0"/>
                  </a:lnTo>
                  <a:lnTo>
                    <a:pt x="457923" y="3190318"/>
                  </a:lnTo>
                  <a:close/>
                </a:path>
              </a:pathLst>
            </a:custGeom>
          </p:spPr>
        </p:pic>
      </p:grpSp>
      <p:sp>
        <p:nvSpPr>
          <p:cNvPr id="6" name="Прямоугольник 5"/>
          <p:cNvSpPr/>
          <p:nvPr/>
        </p:nvSpPr>
        <p:spPr>
          <a:xfrm>
            <a:off x="559047" y="184566"/>
            <a:ext cx="81213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chemeClr val="bg1">
                    <a:lumMod val="85000"/>
                    <a:alpha val="42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РАЗРАБОТКА И РАССМОТРЕНИЕ </a:t>
            </a: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603283" y="415398"/>
            <a:ext cx="7736306" cy="17526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800" b="1" dirty="0" smtClean="0">
                <a:solidFill>
                  <a:srgbClr val="242E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РАЗРАБОТКА И РАССМОТРЕНИЕ </a:t>
            </a:r>
          </a:p>
          <a:p>
            <a:pPr marL="0" indent="0">
              <a:buNone/>
            </a:pPr>
            <a:r>
              <a:rPr lang="ru-RU" sz="1600" dirty="0" smtClean="0">
                <a:solidFill>
                  <a:srgbClr val="242E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ПРОЕКТА </a:t>
            </a:r>
            <a:r>
              <a:rPr lang="ru-RU" sz="1600" dirty="0">
                <a:solidFill>
                  <a:srgbClr val="242E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ГОСУДАРСТВЕННО-ЧАСТНОГО ПАРТНЕРСТВА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89769"/>
            <a:ext cx="818147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>
                <a:solidFill>
                  <a:srgbClr val="242E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МИНИСТЕРСТВО ЭКОНОМИЧЕСКОГО </a:t>
            </a:r>
            <a:r>
              <a:rPr lang="ru-RU" sz="900" dirty="0" smtClean="0">
                <a:solidFill>
                  <a:srgbClr val="242E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РАЗВИТИЯ И </a:t>
            </a:r>
            <a:r>
              <a:rPr lang="ru-RU" sz="900" dirty="0">
                <a:solidFill>
                  <a:srgbClr val="242E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ИНВЕСТИЦИОННОЙ ПОЛИТИКИ </a:t>
            </a:r>
            <a:r>
              <a:rPr lang="ru-RU" sz="900" dirty="0" smtClean="0">
                <a:solidFill>
                  <a:srgbClr val="242E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РЕСПУБЛИКИ </a:t>
            </a:r>
            <a:r>
              <a:rPr lang="ru-RU" sz="900" dirty="0">
                <a:solidFill>
                  <a:srgbClr val="242E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БАШКОРТОСТАН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-250658" y="1466142"/>
            <a:ext cx="1187116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0" b="1" dirty="0" smtClean="0">
                <a:solidFill>
                  <a:schemeClr val="bg1">
                    <a:lumMod val="85000"/>
                    <a:alpha val="16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40000" b="1" dirty="0">
              <a:solidFill>
                <a:schemeClr val="bg1">
                  <a:lumMod val="85000"/>
                  <a:alpha val="16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-801169" y="2586969"/>
            <a:ext cx="10350005" cy="1636564"/>
            <a:chOff x="-704990" y="2420912"/>
            <a:chExt cx="10350005" cy="1636564"/>
          </a:xfrm>
        </p:grpSpPr>
        <p:sp>
          <p:nvSpPr>
            <p:cNvPr id="36" name="Полилиния 35"/>
            <p:cNvSpPr/>
            <p:nvPr/>
          </p:nvSpPr>
          <p:spPr>
            <a:xfrm>
              <a:off x="-704990" y="2513543"/>
              <a:ext cx="10347158" cy="1310970"/>
            </a:xfrm>
            <a:custGeom>
              <a:avLst/>
              <a:gdLst>
                <a:gd name="connsiteX0" fmla="*/ 0 w 10347158"/>
                <a:gd name="connsiteY0" fmla="*/ 48128 h 5197643"/>
                <a:gd name="connsiteX1" fmla="*/ 5149515 w 10347158"/>
                <a:gd name="connsiteY1" fmla="*/ 5197643 h 5197643"/>
                <a:gd name="connsiteX2" fmla="*/ 10347158 w 10347158"/>
                <a:gd name="connsiteY2" fmla="*/ 0 h 5197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347158" h="5197643">
                  <a:moveTo>
                    <a:pt x="0" y="48128"/>
                  </a:moveTo>
                  <a:lnTo>
                    <a:pt x="5149515" y="5197643"/>
                  </a:lnTo>
                  <a:lnTo>
                    <a:pt x="10347158" y="0"/>
                  </a:lnTo>
                </a:path>
              </a:pathLst>
            </a:custGeom>
            <a:noFill/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" name="Полилиния 1"/>
            <p:cNvSpPr/>
            <p:nvPr/>
          </p:nvSpPr>
          <p:spPr>
            <a:xfrm>
              <a:off x="-702143" y="2420912"/>
              <a:ext cx="10347158" cy="1310970"/>
            </a:xfrm>
            <a:custGeom>
              <a:avLst/>
              <a:gdLst>
                <a:gd name="connsiteX0" fmla="*/ 0 w 10347158"/>
                <a:gd name="connsiteY0" fmla="*/ 48128 h 5197643"/>
                <a:gd name="connsiteX1" fmla="*/ 5149515 w 10347158"/>
                <a:gd name="connsiteY1" fmla="*/ 5197643 h 5197643"/>
                <a:gd name="connsiteX2" fmla="*/ 10347158 w 10347158"/>
                <a:gd name="connsiteY2" fmla="*/ 0 h 5197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347158" h="5197643">
                  <a:moveTo>
                    <a:pt x="0" y="48128"/>
                  </a:moveTo>
                  <a:lnTo>
                    <a:pt x="5149515" y="5197643"/>
                  </a:lnTo>
                  <a:lnTo>
                    <a:pt x="10347158" y="0"/>
                  </a:lnTo>
                </a:path>
              </a:pathLst>
            </a:custGeom>
            <a:no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7" name="Группа 6"/>
            <p:cNvGrpSpPr/>
            <p:nvPr/>
          </p:nvGrpSpPr>
          <p:grpSpPr>
            <a:xfrm>
              <a:off x="228600" y="2425237"/>
              <a:ext cx="1467853" cy="818924"/>
              <a:chOff x="-1176087" y="3617669"/>
              <a:chExt cx="1467853" cy="818924"/>
            </a:xfrm>
          </p:grpSpPr>
          <p:sp>
            <p:nvSpPr>
              <p:cNvPr id="18" name="Ромб 17"/>
              <p:cNvSpPr/>
              <p:nvPr/>
            </p:nvSpPr>
            <p:spPr>
              <a:xfrm>
                <a:off x="-1176087" y="3747165"/>
                <a:ext cx="1467853" cy="689428"/>
              </a:xfrm>
              <a:prstGeom prst="diamond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B h="1270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" name="Ромб 2"/>
              <p:cNvSpPr/>
              <p:nvPr/>
            </p:nvSpPr>
            <p:spPr>
              <a:xfrm>
                <a:off x="-1176087" y="3617669"/>
                <a:ext cx="1467853" cy="689428"/>
              </a:xfrm>
              <a:prstGeom prst="diamond">
                <a:avLst/>
              </a:prstGeom>
              <a:solidFill>
                <a:srgbClr val="083D6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B h="1270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0" name="Группа 19"/>
            <p:cNvGrpSpPr/>
            <p:nvPr/>
          </p:nvGrpSpPr>
          <p:grpSpPr>
            <a:xfrm>
              <a:off x="1982363" y="2866713"/>
              <a:ext cx="1467853" cy="818924"/>
              <a:chOff x="-1176087" y="3617669"/>
              <a:chExt cx="1467853" cy="818924"/>
            </a:xfrm>
          </p:grpSpPr>
          <p:sp>
            <p:nvSpPr>
              <p:cNvPr id="28" name="Ромб 27"/>
              <p:cNvSpPr/>
              <p:nvPr/>
            </p:nvSpPr>
            <p:spPr>
              <a:xfrm>
                <a:off x="-1176087" y="3747165"/>
                <a:ext cx="1467853" cy="689428"/>
              </a:xfrm>
              <a:prstGeom prst="diamond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B h="1270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" name="Ромб 28"/>
              <p:cNvSpPr/>
              <p:nvPr/>
            </p:nvSpPr>
            <p:spPr>
              <a:xfrm>
                <a:off x="-1176087" y="3617669"/>
                <a:ext cx="1467853" cy="689428"/>
              </a:xfrm>
              <a:prstGeom prst="diamond">
                <a:avLst/>
              </a:prstGeom>
              <a:solidFill>
                <a:srgbClr val="083D6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B h="1270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" name="Группа 29"/>
            <p:cNvGrpSpPr/>
            <p:nvPr/>
          </p:nvGrpSpPr>
          <p:grpSpPr>
            <a:xfrm>
              <a:off x="3736126" y="3238552"/>
              <a:ext cx="1467853" cy="818924"/>
              <a:chOff x="-1176087" y="3617669"/>
              <a:chExt cx="1467853" cy="818924"/>
            </a:xfrm>
          </p:grpSpPr>
          <p:sp>
            <p:nvSpPr>
              <p:cNvPr id="31" name="Ромб 30"/>
              <p:cNvSpPr/>
              <p:nvPr/>
            </p:nvSpPr>
            <p:spPr>
              <a:xfrm>
                <a:off x="-1176087" y="3747165"/>
                <a:ext cx="1467853" cy="689428"/>
              </a:xfrm>
              <a:prstGeom prst="diamond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B h="1270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2" name="Ромб 31"/>
              <p:cNvSpPr/>
              <p:nvPr/>
            </p:nvSpPr>
            <p:spPr>
              <a:xfrm>
                <a:off x="-1176087" y="3617669"/>
                <a:ext cx="1467853" cy="689428"/>
              </a:xfrm>
              <a:prstGeom prst="diamond">
                <a:avLst/>
              </a:prstGeom>
              <a:solidFill>
                <a:srgbClr val="4CC2F2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B h="1270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3" name="Группа 32"/>
            <p:cNvGrpSpPr/>
            <p:nvPr/>
          </p:nvGrpSpPr>
          <p:grpSpPr>
            <a:xfrm>
              <a:off x="6320560" y="2753854"/>
              <a:ext cx="1467853" cy="818924"/>
              <a:chOff x="-1176087" y="3617669"/>
              <a:chExt cx="1467853" cy="818924"/>
            </a:xfrm>
          </p:grpSpPr>
          <p:sp>
            <p:nvSpPr>
              <p:cNvPr id="34" name="Ромб 33"/>
              <p:cNvSpPr/>
              <p:nvPr/>
            </p:nvSpPr>
            <p:spPr>
              <a:xfrm>
                <a:off x="-1176087" y="3747165"/>
                <a:ext cx="1467853" cy="689428"/>
              </a:xfrm>
              <a:prstGeom prst="diamond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B h="1270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" name="Ромб 34"/>
              <p:cNvSpPr/>
              <p:nvPr/>
            </p:nvSpPr>
            <p:spPr>
              <a:xfrm>
                <a:off x="-1176087" y="3617669"/>
                <a:ext cx="1467853" cy="689428"/>
              </a:xfrm>
              <a:prstGeom prst="diamond">
                <a:avLst/>
              </a:prstGeom>
              <a:solidFill>
                <a:srgbClr val="94EDD9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B h="1270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12" name="Овал 11"/>
          <p:cNvSpPr/>
          <p:nvPr/>
        </p:nvSpPr>
        <p:spPr>
          <a:xfrm>
            <a:off x="398118" y="2039771"/>
            <a:ext cx="936458" cy="936458"/>
          </a:xfrm>
          <a:prstGeom prst="ellipse">
            <a:avLst/>
          </a:prstGeom>
          <a:solidFill>
            <a:srgbClr val="FEFEFE"/>
          </a:solidFill>
          <a:ln w="6350">
            <a:solidFill>
              <a:srgbClr val="0D4379"/>
            </a:solidFill>
          </a:ln>
          <a:effectLst>
            <a:outerShdw blurRad="50800" dist="38100" dir="588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2145199" y="2493060"/>
            <a:ext cx="936458" cy="936458"/>
          </a:xfrm>
          <a:prstGeom prst="ellipse">
            <a:avLst/>
          </a:prstGeom>
          <a:solidFill>
            <a:srgbClr val="FEFEFE"/>
          </a:solidFill>
          <a:ln w="6350">
            <a:solidFill>
              <a:srgbClr val="0D4379"/>
            </a:solidFill>
          </a:ln>
          <a:effectLst>
            <a:outerShdw blurRad="50800" dist="38100" dir="588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3898962" y="2825029"/>
            <a:ext cx="936458" cy="936458"/>
          </a:xfrm>
          <a:prstGeom prst="ellipse">
            <a:avLst/>
          </a:prstGeom>
          <a:solidFill>
            <a:srgbClr val="FEFEFE"/>
          </a:solidFill>
          <a:ln w="6350">
            <a:solidFill>
              <a:srgbClr val="4CC2F2"/>
            </a:solidFill>
          </a:ln>
          <a:effectLst>
            <a:outerShdw blurRad="50800" dist="38100" dir="588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6499764" y="2318217"/>
            <a:ext cx="936458" cy="936458"/>
          </a:xfrm>
          <a:prstGeom prst="ellipse">
            <a:avLst/>
          </a:prstGeom>
          <a:solidFill>
            <a:srgbClr val="FEFEFE"/>
          </a:solidFill>
          <a:ln w="6350">
            <a:solidFill>
              <a:srgbClr val="94EDD9"/>
            </a:solidFill>
          </a:ln>
          <a:effectLst>
            <a:outerShdw blurRad="50800" dist="38100" dir="588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22210" y="3426453"/>
            <a:ext cx="12140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Разработка проекта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1704270" y="3821591"/>
            <a:ext cx="15325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Рассмотрение проекта 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3693991" y="4166691"/>
            <a:ext cx="262229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Проведение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оценки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возможности заключения соглашения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466975" y="3628498"/>
            <a:ext cx="273067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Заключение республиканских органов исполнительной власти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618" y="2249059"/>
            <a:ext cx="627942" cy="50601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9021" y="2714944"/>
            <a:ext cx="653536" cy="517540"/>
          </a:xfrm>
          <a:prstGeom prst="rect">
            <a:avLst/>
          </a:prstGeom>
        </p:spPr>
      </p:pic>
      <p:pic>
        <p:nvPicPr>
          <p:cNvPr id="115" name="Рисунок 1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27038" y="3107175"/>
            <a:ext cx="680306" cy="449559"/>
          </a:xfrm>
          <a:prstGeom prst="rect">
            <a:avLst/>
          </a:prstGeom>
        </p:spPr>
      </p:pic>
      <p:pic>
        <p:nvPicPr>
          <p:cNvPr id="116" name="Рисунок 1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93641" y="2514754"/>
            <a:ext cx="512936" cy="602142"/>
          </a:xfrm>
          <a:prstGeom prst="rect">
            <a:avLst/>
          </a:prstGeom>
        </p:spPr>
      </p:pic>
      <p:sp>
        <p:nvSpPr>
          <p:cNvPr id="129" name="TextBox 128"/>
          <p:cNvSpPr txBox="1"/>
          <p:nvPr/>
        </p:nvSpPr>
        <p:spPr>
          <a:xfrm>
            <a:off x="7397373" y="5420810"/>
            <a:ext cx="357313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Иные органы </a:t>
            </a:r>
            <a:br>
              <a:rPr lang="ru-RU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 организации </a:t>
            </a:r>
            <a:br>
              <a:rPr lang="ru-RU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34" name="Группа 1033"/>
          <p:cNvGrpSpPr/>
          <p:nvPr/>
        </p:nvGrpSpPr>
        <p:grpSpPr>
          <a:xfrm>
            <a:off x="223444" y="4759690"/>
            <a:ext cx="8532444" cy="1691806"/>
            <a:chOff x="223444" y="4759690"/>
            <a:chExt cx="8532444" cy="1691806"/>
          </a:xfrm>
        </p:grpSpPr>
        <p:sp>
          <p:nvSpPr>
            <p:cNvPr id="1024" name="Прямоугольник 1023"/>
            <p:cNvSpPr/>
            <p:nvPr/>
          </p:nvSpPr>
          <p:spPr>
            <a:xfrm>
              <a:off x="257306" y="5420810"/>
              <a:ext cx="1005403" cy="2539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05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Минфин РБ </a:t>
              </a:r>
              <a:endParaRPr lang="ru-RU" sz="2000" b="1" dirty="0"/>
            </a:p>
          </p:txBody>
        </p:sp>
        <p:sp>
          <p:nvSpPr>
            <p:cNvPr id="1025" name="Прямоугольник 1024"/>
            <p:cNvSpPr/>
            <p:nvPr/>
          </p:nvSpPr>
          <p:spPr>
            <a:xfrm>
              <a:off x="223444" y="5582027"/>
              <a:ext cx="1662740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05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оценка возможности участия средств бюджета </a:t>
              </a:r>
              <a:r>
                <a:rPr lang="ru-RU" sz="105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РБ </a:t>
              </a:r>
              <a:br>
                <a:rPr lang="ru-RU" sz="105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05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 </a:t>
              </a:r>
              <a:r>
                <a:rPr lang="ru-RU" sz="105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реализации проекта</a:t>
              </a:r>
              <a:endParaRPr lang="ru-RU" sz="2000" dirty="0"/>
            </a:p>
          </p:txBody>
        </p:sp>
        <p:sp>
          <p:nvSpPr>
            <p:cNvPr id="1027" name="Прямоугольник 1026"/>
            <p:cNvSpPr/>
            <p:nvPr/>
          </p:nvSpPr>
          <p:spPr>
            <a:xfrm>
              <a:off x="2212186" y="5420810"/>
              <a:ext cx="1710725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Минэкономразвития РБ</a:t>
              </a:r>
              <a:endParaRPr lang="ru-RU" b="1" dirty="0"/>
            </a:p>
          </p:txBody>
        </p:sp>
        <p:sp>
          <p:nvSpPr>
            <p:cNvPr id="1028" name="Прямоугольник 1027"/>
            <p:cNvSpPr/>
            <p:nvPr/>
          </p:nvSpPr>
          <p:spPr>
            <a:xfrm>
              <a:off x="2217915" y="5582027"/>
              <a:ext cx="1802621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оценка инвестиционных условий соглашения</a:t>
              </a:r>
              <a:endParaRPr lang="ru-RU" dirty="0"/>
            </a:p>
          </p:txBody>
        </p:sp>
        <p:sp>
          <p:nvSpPr>
            <p:cNvPr id="1029" name="Прямоугольник 1028"/>
            <p:cNvSpPr/>
            <p:nvPr/>
          </p:nvSpPr>
          <p:spPr>
            <a:xfrm>
              <a:off x="4592629" y="5428505"/>
              <a:ext cx="1638590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Минземимущество РБ </a:t>
              </a:r>
              <a:endParaRPr lang="ru-RU" b="1" dirty="0"/>
            </a:p>
          </p:txBody>
        </p:sp>
        <p:sp>
          <p:nvSpPr>
            <p:cNvPr id="1030" name="Прямоугольник 1029"/>
            <p:cNvSpPr/>
            <p:nvPr/>
          </p:nvSpPr>
          <p:spPr>
            <a:xfrm>
              <a:off x="4599649" y="5589722"/>
              <a:ext cx="2446030" cy="8617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оценка возможности использования земельных и имущественных ресурсов </a:t>
              </a:r>
              <a:r>
                <a:rPr lang="ru-RU" sz="10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РБ и </a:t>
              </a:r>
              <a:r>
                <a:rPr lang="ru-RU" sz="1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определение прав собственности, обременения и ограничений на объект соглашения</a:t>
              </a:r>
              <a:endParaRPr lang="ru-RU" dirty="0"/>
            </a:p>
          </p:txBody>
        </p:sp>
        <p:sp>
          <p:nvSpPr>
            <p:cNvPr id="1031" name="Прямоугольник 1030"/>
            <p:cNvSpPr/>
            <p:nvPr/>
          </p:nvSpPr>
          <p:spPr>
            <a:xfrm>
              <a:off x="7388206" y="5757290"/>
              <a:ext cx="1367682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ru-RU" sz="1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(по необходимости)</a:t>
              </a:r>
            </a:p>
          </p:txBody>
        </p:sp>
        <p:sp>
          <p:nvSpPr>
            <p:cNvPr id="1032" name="Полилиния 1031"/>
            <p:cNvSpPr/>
            <p:nvPr/>
          </p:nvSpPr>
          <p:spPr>
            <a:xfrm>
              <a:off x="696036" y="5090615"/>
              <a:ext cx="6987654" cy="300251"/>
            </a:xfrm>
            <a:custGeom>
              <a:avLst/>
              <a:gdLst>
                <a:gd name="connsiteX0" fmla="*/ 0 w 6987654"/>
                <a:gd name="connsiteY0" fmla="*/ 286603 h 300251"/>
                <a:gd name="connsiteX1" fmla="*/ 0 w 6987654"/>
                <a:gd name="connsiteY1" fmla="*/ 0 h 300251"/>
                <a:gd name="connsiteX2" fmla="*/ 6987654 w 6987654"/>
                <a:gd name="connsiteY2" fmla="*/ 0 h 300251"/>
                <a:gd name="connsiteX3" fmla="*/ 6987654 w 6987654"/>
                <a:gd name="connsiteY3" fmla="*/ 300251 h 300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87654" h="300251">
                  <a:moveTo>
                    <a:pt x="0" y="286603"/>
                  </a:moveTo>
                  <a:lnTo>
                    <a:pt x="0" y="0"/>
                  </a:lnTo>
                  <a:lnTo>
                    <a:pt x="6987654" y="0"/>
                  </a:lnTo>
                  <a:lnTo>
                    <a:pt x="6987654" y="300251"/>
                  </a:lnTo>
                </a:path>
              </a:pathLst>
            </a:custGeom>
            <a:noFill/>
            <a:ln w="3175">
              <a:solidFill>
                <a:schemeClr val="tx1">
                  <a:lumMod val="65000"/>
                  <a:lumOff val="35000"/>
                </a:schemeClr>
              </a:solidFill>
              <a:headEnd type="diamond"/>
              <a:tailEnd type="diamon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8" name="Полилиния 137"/>
            <p:cNvSpPr/>
            <p:nvPr/>
          </p:nvSpPr>
          <p:spPr>
            <a:xfrm>
              <a:off x="2754303" y="5093056"/>
              <a:ext cx="2353497" cy="333111"/>
            </a:xfrm>
            <a:custGeom>
              <a:avLst/>
              <a:gdLst>
                <a:gd name="connsiteX0" fmla="*/ 0 w 6987654"/>
                <a:gd name="connsiteY0" fmla="*/ 286603 h 300251"/>
                <a:gd name="connsiteX1" fmla="*/ 0 w 6987654"/>
                <a:gd name="connsiteY1" fmla="*/ 0 h 300251"/>
                <a:gd name="connsiteX2" fmla="*/ 6987654 w 6987654"/>
                <a:gd name="connsiteY2" fmla="*/ 0 h 300251"/>
                <a:gd name="connsiteX3" fmla="*/ 6987654 w 6987654"/>
                <a:gd name="connsiteY3" fmla="*/ 300251 h 300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87654" h="300251">
                  <a:moveTo>
                    <a:pt x="0" y="286603"/>
                  </a:moveTo>
                  <a:lnTo>
                    <a:pt x="0" y="0"/>
                  </a:lnTo>
                  <a:lnTo>
                    <a:pt x="6987654" y="0"/>
                  </a:lnTo>
                  <a:lnTo>
                    <a:pt x="6987654" y="300251"/>
                  </a:lnTo>
                </a:path>
              </a:pathLst>
            </a:custGeom>
            <a:noFill/>
            <a:ln w="3175">
              <a:solidFill>
                <a:schemeClr val="tx1">
                  <a:lumMod val="65000"/>
                  <a:lumOff val="35000"/>
                </a:schemeClr>
              </a:solidFill>
              <a:headEnd type="diamond"/>
              <a:tailEnd type="diamon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33" name="Полилиния 1032"/>
            <p:cNvSpPr/>
            <p:nvPr/>
          </p:nvSpPr>
          <p:spPr>
            <a:xfrm>
              <a:off x="4911634" y="4759690"/>
              <a:ext cx="0" cy="330925"/>
            </a:xfrm>
            <a:custGeom>
              <a:avLst/>
              <a:gdLst>
                <a:gd name="connsiteX0" fmla="*/ 0 w 0"/>
                <a:gd name="connsiteY0" fmla="*/ 0 h 330925"/>
                <a:gd name="connsiteX1" fmla="*/ 0 w 0"/>
                <a:gd name="connsiteY1" fmla="*/ 330925 h 330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330925">
                  <a:moveTo>
                    <a:pt x="0" y="0"/>
                  </a:moveTo>
                  <a:lnTo>
                    <a:pt x="0" y="330925"/>
                  </a:lnTo>
                </a:path>
              </a:pathLst>
            </a:custGeom>
            <a:noFill/>
            <a:ln w="3175">
              <a:solidFill>
                <a:schemeClr val="tx1">
                  <a:lumMod val="65000"/>
                  <a:lumOff val="35000"/>
                </a:schemeClr>
              </a:solidFill>
              <a:headEnd type="diamon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692199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Группа 21"/>
          <p:cNvGrpSpPr/>
          <p:nvPr/>
        </p:nvGrpSpPr>
        <p:grpSpPr>
          <a:xfrm>
            <a:off x="0" y="1452692"/>
            <a:ext cx="9830853" cy="460331"/>
            <a:chOff x="-11134" y="4655286"/>
            <a:chExt cx="9830853" cy="460331"/>
          </a:xfrm>
        </p:grpSpPr>
        <p:grpSp>
          <p:nvGrpSpPr>
            <p:cNvPr id="23" name="Группа 22"/>
            <p:cNvGrpSpPr/>
            <p:nvPr/>
          </p:nvGrpSpPr>
          <p:grpSpPr>
            <a:xfrm>
              <a:off x="-11134" y="4655286"/>
              <a:ext cx="6640535" cy="459342"/>
              <a:chOff x="-11134" y="4655286"/>
              <a:chExt cx="6640535" cy="459342"/>
            </a:xfrm>
          </p:grpSpPr>
          <p:pic>
            <p:nvPicPr>
              <p:cNvPr id="25" name="Рисунок 24"/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prstClr val="black"/>
                  <a:schemeClr val="bg1">
                    <a:lumMod val="75000"/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1491913" y="3153658"/>
                <a:ext cx="457923" cy="3464017"/>
              </a:xfrm>
              <a:prstGeom prst="rect">
                <a:avLst/>
              </a:prstGeom>
            </p:spPr>
          </p:pic>
          <p:pic>
            <p:nvPicPr>
              <p:cNvPr id="26" name="Рисунок 25"/>
              <p:cNvPicPr>
                <a:picLocks noChangeAspect="1"/>
              </p:cNvPicPr>
              <p:nvPr/>
            </p:nvPicPr>
            <p:blipFill>
              <a:blip r:embed="rId3" cstate="print">
                <a:duotone>
                  <a:prstClr val="black"/>
                  <a:schemeClr val="bg1">
                    <a:lumMod val="75000"/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7901"/>
              <a:stretch>
                <a:fillRect/>
              </a:stretch>
            </p:blipFill>
            <p:spPr>
              <a:xfrm rot="5400000">
                <a:off x="4805280" y="3289089"/>
                <a:ext cx="457923" cy="3190318"/>
              </a:xfrm>
              <a:custGeom>
                <a:avLst/>
                <a:gdLst>
                  <a:gd name="connsiteX0" fmla="*/ 0 w 457923"/>
                  <a:gd name="connsiteY0" fmla="*/ 3190318 h 3190318"/>
                  <a:gd name="connsiteX1" fmla="*/ 0 w 457923"/>
                  <a:gd name="connsiteY1" fmla="*/ 0 h 3190318"/>
                  <a:gd name="connsiteX2" fmla="*/ 457923 w 457923"/>
                  <a:gd name="connsiteY2" fmla="*/ 0 h 3190318"/>
                  <a:gd name="connsiteX3" fmla="*/ 457923 w 457923"/>
                  <a:gd name="connsiteY3" fmla="*/ 3190318 h 31903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57923" h="3190318">
                    <a:moveTo>
                      <a:pt x="0" y="3190318"/>
                    </a:moveTo>
                    <a:lnTo>
                      <a:pt x="0" y="0"/>
                    </a:lnTo>
                    <a:lnTo>
                      <a:pt x="457923" y="0"/>
                    </a:lnTo>
                    <a:lnTo>
                      <a:pt x="457923" y="3190318"/>
                    </a:lnTo>
                    <a:close/>
                  </a:path>
                </a:pathLst>
              </a:custGeom>
            </p:spPr>
          </p:pic>
        </p:grp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bg1">
                  <a:lumMod val="75000"/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901"/>
            <a:stretch>
              <a:fillRect/>
            </a:stretch>
          </p:blipFill>
          <p:spPr>
            <a:xfrm rot="5400000">
              <a:off x="7995598" y="3291497"/>
              <a:ext cx="457923" cy="3190318"/>
            </a:xfrm>
            <a:custGeom>
              <a:avLst/>
              <a:gdLst>
                <a:gd name="connsiteX0" fmla="*/ 0 w 457923"/>
                <a:gd name="connsiteY0" fmla="*/ 3190318 h 3190318"/>
                <a:gd name="connsiteX1" fmla="*/ 0 w 457923"/>
                <a:gd name="connsiteY1" fmla="*/ 0 h 3190318"/>
                <a:gd name="connsiteX2" fmla="*/ 457923 w 457923"/>
                <a:gd name="connsiteY2" fmla="*/ 0 h 3190318"/>
                <a:gd name="connsiteX3" fmla="*/ 457923 w 457923"/>
                <a:gd name="connsiteY3" fmla="*/ 3190318 h 3190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7923" h="3190318">
                  <a:moveTo>
                    <a:pt x="0" y="3190318"/>
                  </a:moveTo>
                  <a:lnTo>
                    <a:pt x="0" y="0"/>
                  </a:lnTo>
                  <a:lnTo>
                    <a:pt x="457923" y="0"/>
                  </a:lnTo>
                  <a:lnTo>
                    <a:pt x="457923" y="3190318"/>
                  </a:lnTo>
                  <a:close/>
                </a:path>
              </a:pathLst>
            </a:custGeom>
          </p:spPr>
        </p:pic>
      </p:grpSp>
      <p:sp>
        <p:nvSpPr>
          <p:cNvPr id="6" name="Прямоугольник 5"/>
          <p:cNvSpPr/>
          <p:nvPr/>
        </p:nvSpPr>
        <p:spPr>
          <a:xfrm>
            <a:off x="559047" y="184566"/>
            <a:ext cx="81213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chemeClr val="bg1">
                    <a:lumMod val="85000"/>
                    <a:alpha val="42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 О РЕАЛИЗАЦИИ </a:t>
            </a: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571500" y="415398"/>
            <a:ext cx="7736306" cy="17526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800" b="1" dirty="0" smtClean="0">
                <a:solidFill>
                  <a:srgbClr val="242E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 О РЕАЛИЗАЦИИ </a:t>
            </a:r>
          </a:p>
          <a:p>
            <a:pPr marL="0" indent="0">
              <a:buNone/>
            </a:pPr>
            <a:r>
              <a:rPr lang="ru-RU" sz="1600" dirty="0" smtClean="0">
                <a:solidFill>
                  <a:srgbClr val="242E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ПРОЕКТА </a:t>
            </a:r>
            <a:r>
              <a:rPr lang="ru-RU" sz="1600" dirty="0">
                <a:solidFill>
                  <a:srgbClr val="242E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ГОСУДАРСТВЕННО-ЧАСТНОГО ПАРТНЕРСТВА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89769"/>
            <a:ext cx="818147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>
                <a:solidFill>
                  <a:srgbClr val="242E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МИНИСТЕРСТВО ЭКОНОМИЧЕСКОГО </a:t>
            </a:r>
            <a:r>
              <a:rPr lang="ru-RU" sz="900" dirty="0" smtClean="0">
                <a:solidFill>
                  <a:srgbClr val="242E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РАЗВИТИЯ И </a:t>
            </a:r>
            <a:r>
              <a:rPr lang="ru-RU" sz="900" dirty="0">
                <a:solidFill>
                  <a:srgbClr val="242E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ИНВЕСТИЦИОННОЙ ПОЛИТИКИ </a:t>
            </a:r>
            <a:r>
              <a:rPr lang="ru-RU" sz="900" dirty="0" smtClean="0">
                <a:solidFill>
                  <a:srgbClr val="242E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РЕСПУБЛИКИ </a:t>
            </a:r>
            <a:r>
              <a:rPr lang="ru-RU" sz="900" dirty="0">
                <a:solidFill>
                  <a:srgbClr val="242E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БАШКОРТОСТАН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-250658" y="1466142"/>
            <a:ext cx="1187116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0" b="1" dirty="0" smtClean="0">
                <a:solidFill>
                  <a:schemeClr val="bg1">
                    <a:lumMod val="85000"/>
                    <a:alpha val="16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40000" b="1" dirty="0">
              <a:solidFill>
                <a:schemeClr val="bg1">
                  <a:lumMod val="85000"/>
                  <a:alpha val="16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54" name="Группа 2053"/>
          <p:cNvGrpSpPr/>
          <p:nvPr/>
        </p:nvGrpSpPr>
        <p:grpSpPr>
          <a:xfrm>
            <a:off x="76366" y="1988555"/>
            <a:ext cx="9108006" cy="4604584"/>
            <a:chOff x="76366" y="1933963"/>
            <a:chExt cx="9108006" cy="4604584"/>
          </a:xfrm>
        </p:grpSpPr>
        <p:grpSp>
          <p:nvGrpSpPr>
            <p:cNvPr id="3" name="Группа 2"/>
            <p:cNvGrpSpPr/>
            <p:nvPr/>
          </p:nvGrpSpPr>
          <p:grpSpPr>
            <a:xfrm>
              <a:off x="104075" y="3548970"/>
              <a:ext cx="8887959" cy="204238"/>
              <a:chOff x="-101963" y="3608845"/>
              <a:chExt cx="8887959" cy="204238"/>
            </a:xfrm>
          </p:grpSpPr>
          <p:sp>
            <p:nvSpPr>
              <p:cNvPr id="17" name="Прямоугольник 16"/>
              <p:cNvSpPr/>
              <p:nvPr/>
            </p:nvSpPr>
            <p:spPr>
              <a:xfrm>
                <a:off x="-101963" y="3608845"/>
                <a:ext cx="1749836" cy="204238"/>
              </a:xfrm>
              <a:prstGeom prst="rect">
                <a:avLst/>
              </a:prstGeom>
              <a:solidFill>
                <a:srgbClr val="0D437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Прямоугольник 17"/>
              <p:cNvSpPr/>
              <p:nvPr/>
            </p:nvSpPr>
            <p:spPr>
              <a:xfrm>
                <a:off x="1682568" y="3608845"/>
                <a:ext cx="1749836" cy="204238"/>
              </a:xfrm>
              <a:prstGeom prst="rect">
                <a:avLst/>
              </a:prstGeom>
              <a:solidFill>
                <a:srgbClr val="4CC2F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Прямоугольник 18"/>
              <p:cNvSpPr/>
              <p:nvPr/>
            </p:nvSpPr>
            <p:spPr>
              <a:xfrm>
                <a:off x="3467099" y="3608845"/>
                <a:ext cx="1749836" cy="204238"/>
              </a:xfrm>
              <a:prstGeom prst="rect">
                <a:avLst/>
              </a:prstGeom>
              <a:solidFill>
                <a:srgbClr val="0D437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Прямоугольник 19"/>
              <p:cNvSpPr/>
              <p:nvPr/>
            </p:nvSpPr>
            <p:spPr>
              <a:xfrm>
                <a:off x="5248676" y="3608845"/>
                <a:ext cx="1749836" cy="204238"/>
              </a:xfrm>
              <a:prstGeom prst="rect">
                <a:avLst/>
              </a:prstGeom>
              <a:solidFill>
                <a:srgbClr val="94ED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Прямоугольник 27"/>
              <p:cNvSpPr/>
              <p:nvPr/>
            </p:nvSpPr>
            <p:spPr>
              <a:xfrm>
                <a:off x="7036160" y="3608845"/>
                <a:ext cx="1749836" cy="204238"/>
              </a:xfrm>
              <a:prstGeom prst="rect">
                <a:avLst/>
              </a:prstGeom>
              <a:solidFill>
                <a:srgbClr val="0D437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7" name="Прямоугольник 6"/>
            <p:cNvSpPr/>
            <p:nvPr/>
          </p:nvSpPr>
          <p:spPr>
            <a:xfrm>
              <a:off x="76366" y="4277560"/>
              <a:ext cx="2649776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Заседание </a:t>
              </a:r>
              <a:r>
                <a:rPr lang="ru-RU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ru-RU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Межведомственной </a:t>
              </a:r>
              <a:r>
                <a:rPr lang="ru-RU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комиссии </a:t>
              </a: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endParaRPr lang="ru-RU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76366" y="4991970"/>
              <a:ext cx="2389458" cy="15465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05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рассмотрение и </a:t>
              </a:r>
              <a:endParaRPr lang="ru-RU" sz="105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ru-RU" sz="105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принятие </a:t>
              </a:r>
              <a:r>
                <a:rPr lang="ru-RU" sz="105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решения о целесообразности/нецелесообразности внесения проекта на рассмотрение Инвестиционного комитета, а также разработки технико-экономического обоснования, конкурсной документации проекта</a:t>
              </a:r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438568" y="2394025"/>
              <a:ext cx="3018265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ru-RU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Заседание </a:t>
              </a:r>
              <a:endParaRPr lang="ru-RU" sz="14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/>
              <a:r>
                <a:rPr lang="ru-RU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Инвестиционного </a:t>
              </a:r>
              <a:r>
                <a:rPr lang="ru-RU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комитета </a:t>
              </a: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endParaRPr lang="ru-RU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1247653" y="2854797"/>
              <a:ext cx="2142813" cy="5770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ru-RU" sz="105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принятие решения о заключении соглашения по предлагаемому проекту</a:t>
              </a:r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3434135" y="4316385"/>
              <a:ext cx="3018265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Проведение конкурса </a:t>
              </a:r>
              <a:endParaRPr lang="ru-RU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3390268" y="4660020"/>
              <a:ext cx="2753958" cy="17697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indent="-1714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ru-RU" sz="105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сообщение о проведении </a:t>
              </a:r>
              <a:r>
                <a:rPr lang="ru-RU" sz="105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конкурса</a:t>
              </a:r>
            </a:p>
            <a:p>
              <a:pPr marL="171450" indent="-1714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ru-RU" sz="105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прием </a:t>
              </a:r>
              <a:r>
                <a:rPr lang="ru-RU" sz="105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заявок на участие в </a:t>
              </a:r>
              <a:r>
                <a:rPr lang="ru-RU" sz="105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конкурсе</a:t>
              </a:r>
            </a:p>
            <a:p>
              <a:pPr marL="171450" indent="-1714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ru-RU" sz="105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предварительный отбор</a:t>
              </a:r>
            </a:p>
            <a:p>
              <a:pPr marL="171450" indent="-1714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ru-RU" sz="105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представление </a:t>
              </a:r>
              <a:r>
                <a:rPr lang="ru-RU" sz="105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конкурсных </a:t>
              </a:r>
              <a:r>
                <a:rPr lang="ru-RU" sz="105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предложений</a:t>
              </a:r>
            </a:p>
            <a:p>
              <a:pPr marL="171450" indent="-1714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ru-RU" sz="105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рассмотрение</a:t>
              </a:r>
              <a:r>
                <a:rPr lang="ru-RU" sz="105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оценка конкурсных </a:t>
              </a:r>
              <a:r>
                <a:rPr lang="ru-RU" sz="105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предложений</a:t>
              </a:r>
            </a:p>
            <a:p>
              <a:pPr marL="171450" indent="-1714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ru-RU" sz="105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определение </a:t>
              </a:r>
              <a:r>
                <a:rPr lang="ru-RU" sz="105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победителя конкурса</a:t>
              </a: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4032961" y="2442886"/>
              <a:ext cx="3018265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ru-RU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Заключение концессионного соглашения / соглашения о </a:t>
              </a:r>
              <a:r>
                <a:rPr lang="ru-RU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ГЧП</a:t>
              </a:r>
              <a:endParaRPr lang="ru-RU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4047835" y="2919183"/>
              <a:ext cx="3003391" cy="5770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ru-RU" sz="105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подписание концессионного соглашения / соглашения о государственно-частном партнерстве</a:t>
              </a:r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7049859" y="4285142"/>
              <a:ext cx="2134513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Контроль </a:t>
              </a:r>
              <a:r>
                <a:rPr lang="ru-RU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ru-RU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за </a:t>
              </a:r>
              <a:r>
                <a:rPr lang="ru-RU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соблюдением инвестором условий соглашения </a:t>
              </a:r>
              <a:endParaRPr lang="ru-RU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6954189" y="5186751"/>
              <a:ext cx="1978084" cy="11387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indent="-1714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ru-RU" sz="105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осуществление контроля</a:t>
              </a:r>
            </a:p>
            <a:p>
              <a:pPr marL="171450" indent="-1714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ru-RU" sz="105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результаты </a:t>
              </a:r>
              <a:r>
                <a:rPr lang="ru-RU" sz="105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контроля оформляются  актом </a:t>
              </a:r>
              <a:r>
                <a:rPr lang="ru-RU" sz="105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ru-RU" sz="105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05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 </a:t>
              </a:r>
              <a:r>
                <a:rPr lang="ru-RU" sz="105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результатах контроля, который размещается </a:t>
              </a:r>
              <a:r>
                <a:rPr lang="ru-RU" sz="105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ru-RU" sz="105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05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 </a:t>
              </a:r>
              <a:r>
                <a:rPr lang="ru-RU" sz="105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сети Интернет</a:t>
              </a:r>
            </a:p>
          </p:txBody>
        </p:sp>
        <p:grpSp>
          <p:nvGrpSpPr>
            <p:cNvPr id="14" name="Группа 13"/>
            <p:cNvGrpSpPr/>
            <p:nvPr/>
          </p:nvGrpSpPr>
          <p:grpSpPr>
            <a:xfrm>
              <a:off x="216041" y="3638297"/>
              <a:ext cx="7179072" cy="626501"/>
              <a:chOff x="284281" y="3448269"/>
              <a:chExt cx="7179072" cy="816529"/>
            </a:xfrm>
          </p:grpSpPr>
          <p:sp>
            <p:nvSpPr>
              <p:cNvPr id="35" name="Полилиния 34"/>
              <p:cNvSpPr/>
              <p:nvPr/>
            </p:nvSpPr>
            <p:spPr>
              <a:xfrm flipH="1" flipV="1">
                <a:off x="284281" y="3448269"/>
                <a:ext cx="45719" cy="816529"/>
              </a:xfrm>
              <a:custGeom>
                <a:avLst/>
                <a:gdLst>
                  <a:gd name="connsiteX0" fmla="*/ 0 w 0"/>
                  <a:gd name="connsiteY0" fmla="*/ 0 h 330925"/>
                  <a:gd name="connsiteX1" fmla="*/ 0 w 0"/>
                  <a:gd name="connsiteY1" fmla="*/ 330925 h 330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330925">
                    <a:moveTo>
                      <a:pt x="0" y="0"/>
                    </a:moveTo>
                    <a:lnTo>
                      <a:pt x="0" y="330925"/>
                    </a:lnTo>
                  </a:path>
                </a:pathLst>
              </a:custGeom>
              <a:noFill/>
              <a:ln w="3175">
                <a:solidFill>
                  <a:srgbClr val="0D4379"/>
                </a:solidFill>
                <a:headEnd type="diamon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" name="Полилиния 35"/>
              <p:cNvSpPr/>
              <p:nvPr/>
            </p:nvSpPr>
            <p:spPr>
              <a:xfrm flipH="1" flipV="1">
                <a:off x="3843580" y="3448269"/>
                <a:ext cx="45719" cy="816529"/>
              </a:xfrm>
              <a:custGeom>
                <a:avLst/>
                <a:gdLst>
                  <a:gd name="connsiteX0" fmla="*/ 0 w 0"/>
                  <a:gd name="connsiteY0" fmla="*/ 0 h 330925"/>
                  <a:gd name="connsiteX1" fmla="*/ 0 w 0"/>
                  <a:gd name="connsiteY1" fmla="*/ 330925 h 330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330925">
                    <a:moveTo>
                      <a:pt x="0" y="0"/>
                    </a:moveTo>
                    <a:lnTo>
                      <a:pt x="0" y="330925"/>
                    </a:lnTo>
                  </a:path>
                </a:pathLst>
              </a:custGeom>
              <a:noFill/>
              <a:ln w="3175">
                <a:solidFill>
                  <a:srgbClr val="0D4379"/>
                </a:solidFill>
                <a:headEnd type="diamon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7" name="Полилиния 36"/>
              <p:cNvSpPr/>
              <p:nvPr/>
            </p:nvSpPr>
            <p:spPr>
              <a:xfrm flipH="1" flipV="1">
                <a:off x="7417634" y="3448269"/>
                <a:ext cx="45719" cy="816529"/>
              </a:xfrm>
              <a:custGeom>
                <a:avLst/>
                <a:gdLst>
                  <a:gd name="connsiteX0" fmla="*/ 0 w 0"/>
                  <a:gd name="connsiteY0" fmla="*/ 0 h 330925"/>
                  <a:gd name="connsiteX1" fmla="*/ 0 w 0"/>
                  <a:gd name="connsiteY1" fmla="*/ 330925 h 330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330925">
                    <a:moveTo>
                      <a:pt x="0" y="0"/>
                    </a:moveTo>
                    <a:lnTo>
                      <a:pt x="0" y="330925"/>
                    </a:lnTo>
                  </a:path>
                </a:pathLst>
              </a:custGeom>
              <a:noFill/>
              <a:ln w="3175">
                <a:solidFill>
                  <a:srgbClr val="0D4379"/>
                </a:solidFill>
                <a:headEnd type="diamon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38" name="Полилиния 37"/>
            <p:cNvSpPr/>
            <p:nvPr/>
          </p:nvSpPr>
          <p:spPr>
            <a:xfrm flipH="1">
              <a:off x="3465896" y="2029422"/>
              <a:ext cx="50021" cy="1650750"/>
            </a:xfrm>
            <a:custGeom>
              <a:avLst/>
              <a:gdLst>
                <a:gd name="connsiteX0" fmla="*/ 0 w 0"/>
                <a:gd name="connsiteY0" fmla="*/ 0 h 330925"/>
                <a:gd name="connsiteX1" fmla="*/ 0 w 0"/>
                <a:gd name="connsiteY1" fmla="*/ 330925 h 330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330925">
                  <a:moveTo>
                    <a:pt x="0" y="0"/>
                  </a:moveTo>
                  <a:lnTo>
                    <a:pt x="0" y="330925"/>
                  </a:lnTo>
                </a:path>
              </a:pathLst>
            </a:custGeom>
            <a:noFill/>
            <a:ln w="3175">
              <a:solidFill>
                <a:srgbClr val="4CC2F2"/>
              </a:solidFill>
              <a:headEnd type="diamon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Полилиния 38"/>
            <p:cNvSpPr/>
            <p:nvPr/>
          </p:nvSpPr>
          <p:spPr>
            <a:xfrm flipH="1">
              <a:off x="7045060" y="2075041"/>
              <a:ext cx="50021" cy="1650750"/>
            </a:xfrm>
            <a:custGeom>
              <a:avLst/>
              <a:gdLst>
                <a:gd name="connsiteX0" fmla="*/ 0 w 0"/>
                <a:gd name="connsiteY0" fmla="*/ 0 h 330925"/>
                <a:gd name="connsiteX1" fmla="*/ 0 w 0"/>
                <a:gd name="connsiteY1" fmla="*/ 330925 h 330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330925">
                  <a:moveTo>
                    <a:pt x="0" y="0"/>
                  </a:moveTo>
                  <a:lnTo>
                    <a:pt x="0" y="330925"/>
                  </a:lnTo>
                </a:path>
              </a:pathLst>
            </a:custGeom>
            <a:noFill/>
            <a:ln w="3175">
              <a:solidFill>
                <a:srgbClr val="94EDD9"/>
              </a:solidFill>
              <a:headEnd type="diamon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1113" y="3874094"/>
              <a:ext cx="544524" cy="360905"/>
            </a:xfrm>
            <a:prstGeom prst="rect">
              <a:avLst/>
            </a:prstGeom>
          </p:spPr>
        </p:pic>
        <p:pic>
          <p:nvPicPr>
            <p:cNvPr id="2049" name="Рисунок 204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933978" y="1933963"/>
              <a:ext cx="401849" cy="471233"/>
            </a:xfrm>
            <a:prstGeom prst="rect">
              <a:avLst/>
            </a:prstGeom>
          </p:spPr>
        </p:pic>
        <p:pic>
          <p:nvPicPr>
            <p:cNvPr id="2051" name="Рисунок 205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002907" y="3810140"/>
              <a:ext cx="455072" cy="504004"/>
            </a:xfrm>
            <a:prstGeom prst="rect">
              <a:avLst/>
            </a:prstGeom>
          </p:spPr>
        </p:pic>
        <p:pic>
          <p:nvPicPr>
            <p:cNvPr id="2052" name="Рисунок 2051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533602" y="2036973"/>
              <a:ext cx="437675" cy="467652"/>
            </a:xfrm>
            <a:prstGeom prst="rect">
              <a:avLst/>
            </a:prstGeom>
          </p:spPr>
        </p:pic>
        <p:pic>
          <p:nvPicPr>
            <p:cNvPr id="2053" name="Рисунок 2052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542119" y="3833568"/>
              <a:ext cx="522113" cy="4293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0015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</TotalTime>
  <Words>229</Words>
  <Application>Microsoft Office PowerPoint</Application>
  <PresentationFormat>Экран (4:3)</PresentationFormat>
  <Paragraphs>52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Приказ Министерства экономического развития и инвестиционной политики Республики Башкортостан от «__» ________ 2020 г. № ___ Об утверждении Стандарта подготовки и реализации проектов на принципах государственно-частного партнерства на территории Республики Башкортостан</dc:title>
  <cp:revision>33</cp:revision>
  <dcterms:created xsi:type="dcterms:W3CDTF">2020-07-22T06:27:36Z</dcterms:created>
  <dcterms:modified xsi:type="dcterms:W3CDTF">2020-08-21T05:07:01Z</dcterms:modified>
</cp:coreProperties>
</file>