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727" r:id="rId2"/>
    <p:sldId id="741" r:id="rId3"/>
    <p:sldId id="729" r:id="rId4"/>
    <p:sldId id="744" r:id="rId5"/>
    <p:sldId id="740" r:id="rId6"/>
    <p:sldId id="746" r:id="rId7"/>
    <p:sldId id="747" r:id="rId8"/>
    <p:sldId id="745" r:id="rId9"/>
    <p:sldId id="742" r:id="rId10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8063B4-DA5F-4656-A0D8-7CCAD1A81186}">
          <p14:sldIdLst/>
        </p14:section>
        <p14:section name="Раздел без заголовка" id="{7C6E041A-36A9-4FDD-827C-932777371E0C}">
          <p14:sldIdLst>
            <p14:sldId id="727"/>
            <p14:sldId id="741"/>
            <p14:sldId id="729"/>
            <p14:sldId id="744"/>
            <p14:sldId id="740"/>
            <p14:sldId id="746"/>
            <p14:sldId id="747"/>
            <p14:sldId id="745"/>
            <p14:sldId id="7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000099"/>
    <a:srgbClr val="CCFF66"/>
    <a:srgbClr val="FFCC66"/>
    <a:srgbClr val="99FF99"/>
    <a:srgbClr val="FFFFCC"/>
    <a:srgbClr val="1F497D"/>
    <a:srgbClr val="EBE4DF"/>
    <a:srgbClr val="FFECD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6947" autoAdjust="0"/>
  </p:normalViewPr>
  <p:slideViewPr>
    <p:cSldViewPr>
      <p:cViewPr varScale="1">
        <p:scale>
          <a:sx n="116" d="100"/>
          <a:sy n="116" d="100"/>
        </p:scale>
        <p:origin x="1008" y="10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64280"/>
            <a:ext cx="1219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33091" y="2393818"/>
            <a:ext cx="914501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муниципальная услуга?</a:t>
            </a:r>
          </a:p>
          <a:p>
            <a:pPr algn="ctr" eaLnBrk="1" hangingPunct="1">
              <a:lnSpc>
                <a:spcPct val="90000"/>
              </a:lnSpc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реимущества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получения  муниципальных услуг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электронном виде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176539"/>
            <a:ext cx="1512168" cy="1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23" y="3213770"/>
            <a:ext cx="2376264" cy="30587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8995" y="1125538"/>
            <a:ext cx="5274647" cy="85129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Муниципальная услуга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услуга, оказываемая муниципалитетом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5062" y="223181"/>
            <a:ext cx="1088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Способы получения 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муниципальных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услуг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01043" y="2061642"/>
            <a:ext cx="20162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131-ФЗ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06.10.2003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37347" y="2133650"/>
            <a:ext cx="18557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210-ФЗ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от 27.07.2010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>
            <a:off x="6529635" y="1413570"/>
            <a:ext cx="0" cy="51125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Выгнутая влево стрелка 4"/>
          <p:cNvSpPr/>
          <p:nvPr/>
        </p:nvSpPr>
        <p:spPr>
          <a:xfrm rot="10800000">
            <a:off x="5737547" y="1269554"/>
            <a:ext cx="504056" cy="9361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0800000">
            <a:off x="841003" y="1269554"/>
            <a:ext cx="513715" cy="9238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457627" y="1053530"/>
            <a:ext cx="5587557" cy="5665568"/>
            <a:chOff x="5863326" y="1004947"/>
            <a:chExt cx="5587557" cy="566556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191053" y="2589123"/>
              <a:ext cx="31209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Способы получения 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муниципальных услуг:</a:t>
              </a:r>
              <a:endPara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трелка вправо 44"/>
            <p:cNvSpPr/>
            <p:nvPr/>
          </p:nvSpPr>
          <p:spPr>
            <a:xfrm rot="1822993">
              <a:off x="7139316" y="5848440"/>
              <a:ext cx="608360" cy="82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566" y="4677355"/>
              <a:ext cx="1209920" cy="907440"/>
            </a:xfrm>
            <a:prstGeom prst="ellipse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58" y="3669243"/>
              <a:ext cx="1365882" cy="906946"/>
            </a:xfrm>
            <a:prstGeom prst="ellipse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211" y="5830033"/>
              <a:ext cx="726858" cy="726858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9391718" y="4821371"/>
              <a:ext cx="1771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РГАУ МФЦ г.Стерлитамак</a:t>
              </a:r>
              <a:endPara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19710" y="3885267"/>
              <a:ext cx="21311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Администрация ГО г.Стерлитамак</a:t>
              </a:r>
              <a:endPara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26779" y="5716408"/>
              <a:ext cx="21311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Портал государственных и муниципальных услуг</a:t>
              </a:r>
              <a:endPara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326" y="4457454"/>
              <a:ext cx="1432160" cy="1432160"/>
            </a:xfrm>
            <a:prstGeom prst="rect">
              <a:avLst/>
            </a:prstGeom>
          </p:spPr>
        </p:pic>
        <p:sp>
          <p:nvSpPr>
            <p:cNvPr id="72" name="Скругленный прямоугольник 71"/>
            <p:cNvSpPr/>
            <p:nvPr/>
          </p:nvSpPr>
          <p:spPr>
            <a:xfrm>
              <a:off x="7879550" y="1004947"/>
              <a:ext cx="2055151" cy="51077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Получатели</a:t>
              </a:r>
            </a:p>
          </p:txBody>
        </p:sp>
        <p:sp>
          <p:nvSpPr>
            <p:cNvPr id="73" name="Стрелка вправо 72"/>
            <p:cNvSpPr/>
            <p:nvPr/>
          </p:nvSpPr>
          <p:spPr>
            <a:xfrm rot="8446726">
              <a:off x="8207131" y="1635524"/>
              <a:ext cx="416474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4" name="Стрелка вправо 73"/>
            <p:cNvSpPr/>
            <p:nvPr/>
          </p:nvSpPr>
          <p:spPr>
            <a:xfrm rot="2692644" flipV="1">
              <a:off x="9276429" y="1646207"/>
              <a:ext cx="407785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015454" y="1941051"/>
              <a:ext cx="17711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96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Физ. лица</a:t>
              </a:r>
              <a:endParaRPr lang="ru-RU" sz="20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391718" y="1941051"/>
              <a:ext cx="17711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96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Юр. лица</a:t>
              </a:r>
              <a:endParaRPr lang="ru-RU" sz="20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Стрелка вправо 76"/>
            <p:cNvSpPr/>
            <p:nvPr/>
          </p:nvSpPr>
          <p:spPr>
            <a:xfrm>
              <a:off x="7156138" y="5158269"/>
              <a:ext cx="608360" cy="823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78" name="Стрелка вправо 77"/>
          <p:cNvSpPr/>
          <p:nvPr/>
        </p:nvSpPr>
        <p:spPr>
          <a:xfrm rot="19635613" flipV="1">
            <a:off x="7642840" y="4622043"/>
            <a:ext cx="698979" cy="613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 flipV="1">
            <a:off x="6817667" y="2493690"/>
            <a:ext cx="4896544" cy="21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3213770"/>
            <a:ext cx="2376264" cy="30587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81363" y="3717826"/>
            <a:ext cx="165618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Процесс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получения муниципальной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услуги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7027" y="3645818"/>
            <a:ext cx="19442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Функции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и полномочия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муниципалитета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77107" y="2925738"/>
            <a:ext cx="360040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4585419" y="2925738"/>
            <a:ext cx="360040" cy="13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" y="1564639"/>
            <a:ext cx="2088232" cy="182720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201043" y="189434"/>
            <a:ext cx="108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Сфера оказываемых муниципальных электронных услуг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18935" y="3391842"/>
            <a:ext cx="1792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91845" y="1792674"/>
            <a:ext cx="1792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15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lang="ru-RU" sz="2000" spc="-15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5" y="1457076"/>
            <a:ext cx="2263292" cy="1881361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9277878" y="3350881"/>
            <a:ext cx="269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 И ГРАДОСТРОИТЕЛЬСТВО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67704" y="1380655"/>
            <a:ext cx="1792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15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endParaRPr lang="ru-RU" sz="2000" spc="-15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5" y="4389621"/>
            <a:ext cx="2078941" cy="119539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116500" y="5693533"/>
            <a:ext cx="2695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ЗЕМЕЛЬНЫЕ РЕСУРСЫ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3390" y="4187028"/>
            <a:ext cx="1792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15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endParaRPr lang="ru-RU" sz="2000" spc="-150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91" y="4357436"/>
            <a:ext cx="2696419" cy="179761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9163389" y="5585012"/>
            <a:ext cx="2695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195122" y="4389621"/>
            <a:ext cx="1792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15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lang="ru-RU" sz="2000" spc="-150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47" y="3069754"/>
            <a:ext cx="1675754" cy="167575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089475" y="2133650"/>
            <a:ext cx="3312368" cy="2587883"/>
            <a:chOff x="5374487" y="1450261"/>
            <a:chExt cx="2875001" cy="229787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374487" y="1450261"/>
              <a:ext cx="2875001" cy="2297873"/>
              <a:chOff x="5540886" y="2678009"/>
              <a:chExt cx="2695340" cy="202303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5759166" y="2678009"/>
                <a:ext cx="2214325" cy="202303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540886" y="2904696"/>
                <a:ext cx="2695340" cy="1323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Доступно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горожанам </a:t>
                </a:r>
              </a:p>
              <a:p>
                <a:pPr algn="ctr"/>
                <a:r>
                  <a:rPr lang="ru-RU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19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электронных муниципальных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услуг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062" y="3223285"/>
              <a:ext cx="466424" cy="466424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6906534" y="5387712"/>
            <a:ext cx="1222098" cy="706248"/>
            <a:chOff x="7344565" y="4918028"/>
            <a:chExt cx="1270198" cy="770363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 rot="10800000">
              <a:off x="7598425" y="5565015"/>
              <a:ext cx="776216" cy="123376"/>
            </a:xfrm>
            <a:prstGeom prst="triangle">
              <a:avLst>
                <a:gd name="adj" fmla="val 54245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48"/>
            <p:cNvSpPr/>
            <p:nvPr/>
          </p:nvSpPr>
          <p:spPr>
            <a:xfrm>
              <a:off x="7344565" y="4918028"/>
              <a:ext cx="1270198" cy="646986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12</a:t>
              </a:r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услуг</a:t>
              </a:r>
              <a:endPara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14252" y="4924074"/>
            <a:ext cx="1088283" cy="686330"/>
            <a:chOff x="4940374" y="4946696"/>
            <a:chExt cx="1270198" cy="775695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 rot="10800000">
              <a:off x="5211284" y="5599015"/>
              <a:ext cx="751345" cy="123376"/>
            </a:xfrm>
            <a:prstGeom prst="triangle">
              <a:avLst>
                <a:gd name="adj" fmla="val 51108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48"/>
            <p:cNvSpPr/>
            <p:nvPr/>
          </p:nvSpPr>
          <p:spPr>
            <a:xfrm>
              <a:off x="4940374" y="4946696"/>
              <a:ext cx="1270198" cy="646986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услуг</a:t>
              </a:r>
              <a:endPara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>
            <a:off x="4271155" y="1269554"/>
            <a:ext cx="0" cy="51125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>
            <a:off x="9310156" y="1269554"/>
            <a:ext cx="0" cy="51125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 flipV="1">
            <a:off x="4540812" y="4854581"/>
            <a:ext cx="4437095" cy="41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406721" y="5516427"/>
            <a:ext cx="198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www.gosuslugi.ru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19364" y="6067912"/>
            <a:ext cx="347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96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www.gosuslugi.bashkortostan.ru</a:t>
            </a:r>
            <a:endParaRPr lang="ru-RU" sz="1800" dirty="0">
              <a:solidFill>
                <a:srgbClr val="009644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25379" y="1125538"/>
            <a:ext cx="5140116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ЭЛЕКТРОННАЯ УСЛУГА </a:t>
            </a:r>
            <a:r>
              <a:rPr lang="ru-RU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через </a:t>
            </a:r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2256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28841" y="202203"/>
            <a:ext cx="10634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Доля оказанных муниципальных услуг в электронном виде (%)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77907" y="1581260"/>
            <a:ext cx="2451846" cy="23602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16075" y="1071940"/>
            <a:ext cx="3826944" cy="1392032"/>
          </a:xfrm>
          <a:prstGeom prst="wedgeRoundRectCallout">
            <a:avLst>
              <a:gd name="adj1" fmla="val -18464"/>
              <a:gd name="adj2" fmla="val 7320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для ОМСУ установлены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Распоряжением Правительства РБ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12.04.2017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295-р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5878066"/>
            <a:ext cx="1418638" cy="75226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8995" y="1365677"/>
            <a:ext cx="10747910" cy="4616963"/>
            <a:chOff x="1506486" y="1426636"/>
            <a:chExt cx="10747910" cy="4616963"/>
          </a:xfrm>
        </p:grpSpPr>
        <p:sp>
          <p:nvSpPr>
            <p:cNvPr id="3" name="Rectangle 37"/>
            <p:cNvSpPr/>
            <p:nvPr/>
          </p:nvSpPr>
          <p:spPr>
            <a:xfrm rot="20941779">
              <a:off x="3193143" y="4056694"/>
              <a:ext cx="3384592" cy="185748"/>
            </a:xfrm>
            <a:prstGeom prst="rect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8"/>
            <p:cNvSpPr/>
            <p:nvPr/>
          </p:nvSpPr>
          <p:spPr>
            <a:xfrm rot="20762118">
              <a:off x="5839299" y="3573094"/>
              <a:ext cx="3028771" cy="172393"/>
            </a:xfrm>
            <a:prstGeom prst="rect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1"/>
            <p:cNvSpPr/>
            <p:nvPr/>
          </p:nvSpPr>
          <p:spPr>
            <a:xfrm>
              <a:off x="2633637" y="3743385"/>
              <a:ext cx="1501200" cy="1540676"/>
            </a:xfrm>
            <a:prstGeom prst="ellipse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42"/>
            <p:cNvSpPr/>
            <p:nvPr/>
          </p:nvSpPr>
          <p:spPr>
            <a:xfrm>
              <a:off x="5340546" y="3232133"/>
              <a:ext cx="1501200" cy="1540676"/>
            </a:xfrm>
            <a:prstGeom prst="ellipse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43"/>
            <p:cNvSpPr/>
            <p:nvPr/>
          </p:nvSpPr>
          <p:spPr>
            <a:xfrm>
              <a:off x="7751964" y="2682172"/>
              <a:ext cx="1501200" cy="1540676"/>
            </a:xfrm>
            <a:prstGeom prst="ellipse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46"/>
            <p:cNvSpPr/>
            <p:nvPr/>
          </p:nvSpPr>
          <p:spPr>
            <a:xfrm>
              <a:off x="2763907" y="3848978"/>
              <a:ext cx="1240661" cy="12732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 w="38100">
              <a:noFill/>
            </a:ln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48</a:t>
              </a:r>
              <a:r>
                <a:rPr lang="ru-RU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47"/>
            <p:cNvSpPr/>
            <p:nvPr/>
          </p:nvSpPr>
          <p:spPr>
            <a:xfrm>
              <a:off x="5470816" y="3337726"/>
              <a:ext cx="1240661" cy="12732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 w="38100">
              <a:noFill/>
            </a:ln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73</a:t>
              </a:r>
              <a:r>
                <a:rPr lang="ru-RU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48"/>
            <p:cNvSpPr/>
            <p:nvPr/>
          </p:nvSpPr>
          <p:spPr>
            <a:xfrm>
              <a:off x="7882233" y="2787765"/>
              <a:ext cx="1240661" cy="12732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 w="38100">
              <a:noFill/>
            </a:ln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87</a:t>
              </a:r>
              <a:r>
                <a:rPr lang="ru-RU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39967" y="5227857"/>
              <a:ext cx="24030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  <a:r>
                <a:rPr lang="ru-RU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800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</a:t>
              </a:r>
              <a:endParaRPr lang="ru-RU" sz="1800" b="1" spc="-150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59488" y="5236996"/>
              <a:ext cx="24030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3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 </a:t>
              </a:r>
              <a:r>
                <a:rPr lang="ru-RU" sz="20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 о д</a:t>
              </a:r>
              <a:endParaRPr lang="ru-RU" sz="2000" b="1" spc="-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466491" y="5273233"/>
              <a:ext cx="240305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2021</a:t>
              </a:r>
              <a:r>
                <a:rPr lang="ru-RU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</a:t>
              </a:r>
            </a:p>
            <a:p>
              <a:pPr algn="ctr"/>
              <a:endParaRPr lang="ru-RU" sz="1200" spc="-150" dirty="0">
                <a:solidFill>
                  <a:schemeClr val="tx2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294438" y="2602930"/>
              <a:ext cx="33314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ru-RU" sz="2000" b="1" dirty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22005" y="2084834"/>
              <a:ext cx="33314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 </a:t>
              </a:r>
              <a:r>
                <a:rPr lang="ru-RU" sz="2000" b="1" dirty="0" smtClean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</a:t>
              </a:r>
              <a:endParaRPr lang="ru-RU" sz="2000" dirty="0">
                <a:solidFill>
                  <a:srgbClr val="009644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506486" y="3012959"/>
              <a:ext cx="33365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ru-RU" sz="2000" b="1" dirty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</a:t>
              </a:r>
            </a:p>
          </p:txBody>
        </p:sp>
        <p:sp>
          <p:nvSpPr>
            <p:cNvPr id="25" name="Rectangle 38"/>
            <p:cNvSpPr/>
            <p:nvPr/>
          </p:nvSpPr>
          <p:spPr>
            <a:xfrm rot="20762118">
              <a:off x="9116224" y="2973941"/>
              <a:ext cx="1081301" cy="169871"/>
            </a:xfrm>
            <a:prstGeom prst="rect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43"/>
            <p:cNvSpPr/>
            <p:nvPr/>
          </p:nvSpPr>
          <p:spPr>
            <a:xfrm>
              <a:off x="9888213" y="2017427"/>
              <a:ext cx="1503495" cy="1540676"/>
            </a:xfrm>
            <a:prstGeom prst="ellipse">
              <a:avLst/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48"/>
            <p:cNvSpPr/>
            <p:nvPr/>
          </p:nvSpPr>
          <p:spPr>
            <a:xfrm>
              <a:off x="10018681" y="2172339"/>
              <a:ext cx="1242558" cy="12732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 w="38100">
              <a:noFill/>
            </a:ln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98</a:t>
              </a:r>
              <a:r>
                <a:rPr lang="ru-RU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483049" y="1426636"/>
              <a:ext cx="33314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 </a:t>
              </a:r>
              <a:r>
                <a:rPr lang="ru-RU" sz="2000" b="1" dirty="0" smtClean="0">
                  <a:solidFill>
                    <a:srgbClr val="0096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</a:t>
              </a:r>
              <a:endParaRPr lang="ru-RU" sz="2000" dirty="0">
                <a:solidFill>
                  <a:srgbClr val="009644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851344" y="4781715"/>
              <a:ext cx="2403052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3 </a:t>
              </a:r>
              <a:r>
                <a:rPr lang="ru-RU" sz="16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в а р т а л </a:t>
              </a:r>
            </a:p>
            <a:p>
              <a:pPr algn="ctr"/>
              <a:r>
                <a:rPr lang="ru-RU" sz="3200" b="1" spc="-300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2022</a:t>
              </a:r>
              <a:r>
                <a:rPr lang="ru-RU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года</a:t>
              </a:r>
            </a:p>
            <a:p>
              <a:pPr algn="ctr"/>
              <a:endParaRPr lang="ru-RU" sz="1200" spc="-15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9193931" y="4581922"/>
            <a:ext cx="270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spc="-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spc="-150" dirty="0"/>
          </a:p>
        </p:txBody>
      </p:sp>
    </p:spTree>
    <p:extLst>
      <p:ext uri="{BB962C8B-B14F-4D97-AF65-F5344CB8AC3E}">
        <p14:creationId xmlns:p14="http://schemas.microsoft.com/office/powerpoint/2010/main" val="16776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1442"/>
            <a:ext cx="1219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– 10 услуг оказанных в электронном виде за 2021 год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73851" y="1016143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complect.edu-rb.ru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21" y="1396064"/>
            <a:ext cx="3528631" cy="1414622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330109" y="1147116"/>
            <a:ext cx="7727975" cy="5390414"/>
            <a:chOff x="673297" y="1208439"/>
            <a:chExt cx="7681098" cy="505165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73297" y="1208439"/>
              <a:ext cx="7681098" cy="5051654"/>
              <a:chOff x="2473497" y="1418611"/>
              <a:chExt cx="7681098" cy="505165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473497" y="1418611"/>
                <a:ext cx="7272808" cy="505165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684883" y="1445676"/>
                <a:ext cx="2808312" cy="31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1) Зачисление в школы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727342" y="1429650"/>
                <a:ext cx="2376264" cy="31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6 426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675396" y="1828246"/>
                <a:ext cx="4260182" cy="548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2) Постановка на учет и зачисление в    детские сады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725024" y="1931880"/>
                <a:ext cx="2376264" cy="31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2 287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649662" y="2457038"/>
                <a:ext cx="44149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3) Присвоение и аннулирование адресов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7739030" y="2461132"/>
                <a:ext cx="2361523" cy="31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295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49662" y="2835089"/>
                <a:ext cx="28083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4) Выдача ГПЗУ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749879" y="2861900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232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9662" y="3234490"/>
                <a:ext cx="41166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5) Переустройство и перепланировка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739030" y="3211816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202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9877" y="3605884"/>
                <a:ext cx="34600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6) Выдача разрешения на ввод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727342" y="3612470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126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647665" y="4002282"/>
                <a:ext cx="424918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7) Выдача уведомления о соответствии параметров объекта ИЖС или садового дома 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749879" y="4226405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118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635165" y="4849147"/>
                <a:ext cx="41129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8) Подготовка и выдача разрешения на строительство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749879" y="4991052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100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636467" y="5449803"/>
                <a:ext cx="4735582" cy="548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9) Перевод жилого помещения в нежилое или нежилого в жилое помещение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778331" y="5611057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33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16706" y="6106941"/>
                <a:ext cx="45256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10) Предоставление в аренду з/у 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766765" y="6085714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15 заявлений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696987" y="1536100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96987" y="2199078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96987" y="2609448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96987" y="2989585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96987" y="3340198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6987" y="3736308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96987" y="4607338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96987" y="5227344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96987" y="5833600"/>
              <a:ext cx="72728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587629" y="1233559"/>
              <a:ext cx="13971" cy="50251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EE9D1598-6C5D-46EE-B88D-C8342CDACDA5}"/>
              </a:ext>
            </a:extLst>
          </p:cNvPr>
          <p:cNvCxnSpPr>
            <a:cxnSpLocks/>
          </p:cNvCxnSpPr>
          <p:nvPr/>
        </p:nvCxnSpPr>
        <p:spPr>
          <a:xfrm>
            <a:off x="7636245" y="3841279"/>
            <a:ext cx="4406475" cy="92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02808"/>
              </p:ext>
            </p:extLst>
          </p:nvPr>
        </p:nvGraphicFramePr>
        <p:xfrm>
          <a:off x="8919977" y="2849799"/>
          <a:ext cx="194421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/>
                <a:gridCol w="97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План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 Факт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ru-RU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solidFill>
                          <a:srgbClr val="FF5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ru-RU" sz="1600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solidFill>
                          <a:srgbClr val="FF5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19" y="4251665"/>
            <a:ext cx="3412533" cy="148238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9280487" y="3868754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edu-rb.ru</a:t>
            </a:r>
            <a:endParaRPr lang="ru-RU" dirty="0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52215"/>
              </p:ext>
            </p:extLst>
          </p:nvPr>
        </p:nvGraphicFramePr>
        <p:xfrm>
          <a:off x="9053083" y="5766820"/>
          <a:ext cx="194421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/>
                <a:gridCol w="97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План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 Факт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ru-RU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solidFill>
                          <a:srgbClr val="FF5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ru-RU" sz="1600" dirty="0" smtClean="0">
                          <a:solidFill>
                            <a:srgbClr val="FF5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solidFill>
                          <a:srgbClr val="FF5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99" y="1125538"/>
            <a:ext cx="274797" cy="36004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99" y="1629594"/>
            <a:ext cx="27479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20923" y="1095092"/>
            <a:ext cx="11919066" cy="57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9414" y="175118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 делаем для развития электронных муниципальных услуг ?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9635" y="1095092"/>
            <a:ext cx="6631122" cy="646331"/>
            <a:chOff x="618593" y="2205658"/>
            <a:chExt cx="6631122" cy="6463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01043" y="2205658"/>
              <a:ext cx="6048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 специальный тематический раздел о предоставлении муниципальных услуг 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93" y="2307246"/>
              <a:ext cx="624043" cy="482422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1057027" y="278172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Созданы обучающие ролики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5019" y="1773610"/>
            <a:ext cx="6048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 Перечень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электронных муниципальных услуг, выведены прямые ссылки на Порталы </a:t>
            </a:r>
            <a:r>
              <a:rPr lang="ru-RU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274" t="12121" r="38948" b="42298"/>
          <a:stretch/>
        </p:blipFill>
        <p:spPr>
          <a:xfrm>
            <a:off x="7825779" y="4077866"/>
            <a:ext cx="3960440" cy="187379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7815893" y="3069754"/>
            <a:ext cx="4282308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1" y="1953649"/>
            <a:ext cx="624043" cy="48242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8" y="2668028"/>
            <a:ext cx="624043" cy="482422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201043" y="6670154"/>
            <a:ext cx="53259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17142" t="10803" r="39185" b="49257"/>
          <a:stretch/>
        </p:blipFill>
        <p:spPr>
          <a:xfrm>
            <a:off x="841003" y="3357786"/>
            <a:ext cx="6627319" cy="340915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33491" y="3861842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13011" y="4941962"/>
            <a:ext cx="48965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81563" y="458192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13028" t="10293" r="39203" b="66641"/>
          <a:stretch/>
        </p:blipFill>
        <p:spPr>
          <a:xfrm>
            <a:off x="6889675" y="1557586"/>
            <a:ext cx="4880443" cy="223969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37" name="Овал 36"/>
          <p:cNvSpPr/>
          <p:nvPr/>
        </p:nvSpPr>
        <p:spPr>
          <a:xfrm>
            <a:off x="10130035" y="2277666"/>
            <a:ext cx="1264555" cy="709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409955" y="3141762"/>
            <a:ext cx="1770122" cy="567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-1031205" y="0"/>
            <a:ext cx="13897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Преимущества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услуг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электронной форм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</a:t>
            </a:r>
          </a:p>
          <a:p>
            <a:pPr algn="ctr"/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47" y="3285778"/>
            <a:ext cx="1359720" cy="1359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5" y="1845618"/>
            <a:ext cx="3870205" cy="388843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201043" y="1125538"/>
            <a:ext cx="10729192" cy="5544616"/>
            <a:chOff x="595406" y="3187832"/>
            <a:chExt cx="4945993" cy="2984361"/>
          </a:xfrm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3782086" y="3548442"/>
              <a:ext cx="1759313" cy="841424"/>
            </a:xfrm>
            <a:prstGeom prst="roundRect">
              <a:avLst/>
            </a:prstGeom>
            <a:solidFill>
              <a:schemeClr val="accent6">
                <a:lumMod val="75000"/>
                <a:alpha val="3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Экономия денежных средств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: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не </a:t>
              </a:r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тратятся деньги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на поездку</a:t>
              </a:r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, копии документов и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т.д.</a:t>
              </a:r>
              <a:endParaRPr lang="ru-RU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" name="Скругленный прямоугольник 33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3815281" y="4830612"/>
              <a:ext cx="1641649" cy="84142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Экономия времени: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необходимая </a:t>
              </a:r>
              <a:r>
                <a:rPr lang="ru-RU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для поездки  и простаивания в очереди</a:t>
              </a:r>
            </a:p>
          </p:txBody>
        </p:sp>
        <p:sp>
          <p:nvSpPr>
            <p:cNvPr id="36" name="Скругленный прямоугольник 35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595406" y="4815665"/>
              <a:ext cx="1606720" cy="821759"/>
            </a:xfrm>
            <a:prstGeom prst="roundRect">
              <a:avLst/>
            </a:prstGeom>
            <a:solidFill>
              <a:srgbClr val="FF9999">
                <a:alpha val="37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Контроль:</a:t>
              </a:r>
            </a:p>
            <a:p>
              <a:r>
                <a:rPr lang="ru-RU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возможность получения информации о статусе рассмотрения заявки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2321524" y="3187832"/>
              <a:ext cx="1435044" cy="470946"/>
            </a:xfrm>
            <a:prstGeom prst="roundRect">
              <a:avLst/>
            </a:prstGeom>
            <a:solidFill>
              <a:srgbClr val="66FFFF">
                <a:alpha val="37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Повышение </a:t>
              </a:r>
            </a:p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качества жизни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2387914" y="5712104"/>
              <a:ext cx="1465560" cy="460089"/>
            </a:xfrm>
            <a:prstGeom prst="roundRect">
              <a:avLst/>
            </a:prstGeom>
            <a:solidFill>
              <a:srgbClr val="339966">
                <a:alpha val="36863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anose="020B0604020202020204" pitchFamily="34" charset="0"/>
                </a:rPr>
                <a:t>Комфорт:</a:t>
              </a:r>
            </a:p>
            <a:p>
              <a:r>
                <a: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anose="020B0604020202020204" pitchFamily="34" charset="0"/>
                </a:rPr>
                <a:t>отсутствие очередей</a:t>
              </a:r>
              <a:endPara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="" xmlns:a16="http://schemas.microsoft.com/office/drawing/2014/main" id="{393BB17C-6222-4A50-B796-3386B02D1E3E}"/>
                </a:ext>
              </a:extLst>
            </p:cNvPr>
            <p:cNvSpPr/>
            <p:nvPr/>
          </p:nvSpPr>
          <p:spPr>
            <a:xfrm>
              <a:off x="595406" y="3497895"/>
              <a:ext cx="1641648" cy="841257"/>
            </a:xfrm>
            <a:prstGeom prst="roundRect">
              <a:avLst/>
            </a:prstGeom>
            <a:solidFill>
              <a:schemeClr val="tx2">
                <a:alpha val="3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+mj-lt"/>
                </a:rPr>
                <a:t>Доступность 24 часа: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возможность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получения услуг 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из </a:t>
              </a:r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любой точки мира посредством сети Интернет</a:t>
              </a:r>
              <a:endParaRPr lang="ru-RU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a9ce6f95-e415-47ec-b2e0-30caea628e6d"/>
          <p:cNvSpPr>
            <a:spLocks noChangeAspect="1" noChangeArrowheads="1"/>
          </p:cNvSpPr>
          <p:nvPr/>
        </p:nvSpPr>
        <p:spPr bwMode="auto">
          <a:xfrm>
            <a:off x="1561083" y="1917626"/>
            <a:ext cx="4870385" cy="48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a9ce6f95-e415-47ec-b2e0-30caea628e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6109" r="14779" b="18419"/>
          <a:stretch/>
        </p:blipFill>
        <p:spPr>
          <a:xfrm>
            <a:off x="1201043" y="1125538"/>
            <a:ext cx="4031233" cy="5566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9035" y="189434"/>
            <a:ext cx="10634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получить электронную услугу в РГАУ МФЦ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C:\Users\ekonomik312\Desktop\X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9" y="4365898"/>
            <a:ext cx="2209165" cy="19132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C:\Users\ekonomik312\Desktop\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5" y="4365898"/>
            <a:ext cx="3542665" cy="19138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C:\Users\ekonomik312\Desktop\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1" y="1269554"/>
            <a:ext cx="295232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953571" y="5950074"/>
            <a:ext cx="1428750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ул. </a:t>
            </a:r>
            <a:r>
              <a:rPr kumimoji="0" lang="ru-RU" alt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Худайбердина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83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058027" y="5950074"/>
            <a:ext cx="1762125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ул. Проспект Октября, 71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979" y="189434"/>
            <a:ext cx="11642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получить бесплатное обучение цифровым навыкам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7747" y="5590034"/>
            <a:ext cx="509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https://proskilling.ru/main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2149" t="44700" r="35055" b="41805"/>
          <a:stretch/>
        </p:blipFill>
        <p:spPr>
          <a:xfrm>
            <a:off x="120923" y="4797946"/>
            <a:ext cx="7848872" cy="18571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2149" t="72363" r="34629" b="13037"/>
          <a:stretch/>
        </p:blipFill>
        <p:spPr>
          <a:xfrm>
            <a:off x="120923" y="1197546"/>
            <a:ext cx="7848872" cy="18656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21723" y="1197546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платформа </a:t>
            </a:r>
            <a:r>
              <a:rPr lang="ru-RU" sz="1800" b="1" dirty="0" smtClean="0">
                <a:solidFill>
                  <a:schemeClr val="tx2"/>
                </a:solidFill>
              </a:rPr>
              <a:t>«</a:t>
            </a:r>
            <a:r>
              <a:rPr lang="ru-RU" sz="1800" b="1" dirty="0" err="1" smtClean="0"/>
              <a:t>Пронавыки.рф</a:t>
            </a:r>
            <a:r>
              <a:rPr lang="ru-RU" sz="1800" b="1" dirty="0" smtClean="0">
                <a:solidFill>
                  <a:schemeClr val="tx2"/>
                </a:solidFill>
              </a:rPr>
              <a:t>»</a:t>
            </a:r>
            <a:endParaRPr lang="ru-RU" sz="1800" b="1" dirty="0">
              <a:solidFill>
                <a:schemeClr val="tx2"/>
              </a:solidFill>
            </a:endParaRPr>
          </a:p>
          <a:p>
            <a:pPr algn="ctr"/>
            <a:r>
              <a:rPr lang="ru-RU" sz="1800" b="1" dirty="0">
                <a:solidFill>
                  <a:schemeClr val="tx2"/>
                </a:solidFill>
              </a:rPr>
              <a:t>в рамках проекта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</a:rPr>
              <a:t>«Кадры цифровой экономики»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2351" t="80172" r="46608" b="8497"/>
          <a:stretch/>
        </p:blipFill>
        <p:spPr>
          <a:xfrm>
            <a:off x="264939" y="1413570"/>
            <a:ext cx="4896544" cy="11604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6947" y="1629594"/>
            <a:ext cx="4766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Проект «</a:t>
            </a:r>
            <a:r>
              <a:rPr lang="ru-RU" sz="2800" b="1" dirty="0" err="1">
                <a:solidFill>
                  <a:schemeClr val="tx1"/>
                </a:solidFill>
              </a:rPr>
              <a:t>Пронавыки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31956" t="57596" r="46660" b="27785"/>
          <a:stretch/>
        </p:blipFill>
        <p:spPr>
          <a:xfrm>
            <a:off x="8041803" y="2565698"/>
            <a:ext cx="3902834" cy="251795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257827" y="2565698"/>
            <a:ext cx="36724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Инструменты уверенного пользования ПК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1 час / 6 </a:t>
            </a:r>
            <a:r>
              <a:rPr lang="ru-RU" sz="1400" b="1" dirty="0" smtClean="0">
                <a:solidFill>
                  <a:schemeClr val="tx1"/>
                </a:solidFill>
              </a:rPr>
              <a:t>уроков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Вы познакомитесь с инструментами </a:t>
            </a:r>
            <a:r>
              <a:rPr lang="ru-RU" sz="1200" dirty="0" err="1">
                <a:solidFill>
                  <a:schemeClr val="tx1"/>
                </a:solidFill>
              </a:rPr>
              <a:t>Windows</a:t>
            </a:r>
            <a:r>
              <a:rPr lang="ru-RU" sz="1200" dirty="0">
                <a:solidFill>
                  <a:schemeClr val="tx1"/>
                </a:solidFill>
              </a:rPr>
              <a:t> 10 и </a:t>
            </a:r>
            <a:r>
              <a:rPr lang="ru-RU" sz="1200" dirty="0" err="1">
                <a:solidFill>
                  <a:schemeClr val="tx1"/>
                </a:solidFill>
              </a:rPr>
              <a:t>Microsoft</a:t>
            </a:r>
            <a:r>
              <a:rPr lang="ru-RU" sz="1200" dirty="0">
                <a:solidFill>
                  <a:schemeClr val="tx1"/>
                </a:solidFill>
              </a:rPr>
              <a:t> 365: сможете </a:t>
            </a:r>
            <a:r>
              <a:rPr lang="ru-RU" sz="1200" dirty="0" smtClean="0">
                <a:solidFill>
                  <a:schemeClr val="tx1"/>
                </a:solidFill>
              </a:rPr>
              <a:t>работать </a:t>
            </a:r>
            <a:r>
              <a:rPr lang="ru-RU" sz="1200" dirty="0">
                <a:solidFill>
                  <a:schemeClr val="tx1"/>
                </a:solidFill>
              </a:rPr>
              <a:t>с документами в </a:t>
            </a:r>
            <a:r>
              <a:rPr lang="ru-RU" sz="1200" dirty="0" err="1">
                <a:solidFill>
                  <a:schemeClr val="tx1"/>
                </a:solidFill>
              </a:rPr>
              <a:t>Word</a:t>
            </a:r>
            <a:r>
              <a:rPr lang="ru-RU" sz="1200" dirty="0">
                <a:solidFill>
                  <a:schemeClr val="tx1"/>
                </a:solidFill>
              </a:rPr>
              <a:t> и формулами в таблицах </a:t>
            </a:r>
            <a:r>
              <a:rPr lang="ru-RU" sz="1200" dirty="0" err="1">
                <a:solidFill>
                  <a:schemeClr val="tx1"/>
                </a:solidFill>
              </a:rPr>
              <a:t>Excel</a:t>
            </a:r>
            <a:r>
              <a:rPr lang="ru-RU" sz="1200" dirty="0">
                <a:solidFill>
                  <a:schemeClr val="tx1"/>
                </a:solidFill>
              </a:rPr>
              <a:t>, анализировать данные, создавать красивые презентации в </a:t>
            </a:r>
            <a:r>
              <a:rPr lang="ru-RU" sz="1200" dirty="0" err="1">
                <a:solidFill>
                  <a:schemeClr val="tx1"/>
                </a:solidFill>
              </a:rPr>
              <a:t>PowerPoint</a:t>
            </a:r>
            <a:r>
              <a:rPr lang="ru-RU" sz="1200" dirty="0">
                <a:solidFill>
                  <a:schemeClr val="tx1"/>
                </a:solidFill>
              </a:rPr>
              <a:t>, работать на любом устройстве, где бы вы ни </a:t>
            </a:r>
            <a:r>
              <a:rPr lang="ru-RU" sz="1200" dirty="0" smtClean="0">
                <a:solidFill>
                  <a:schemeClr val="tx1"/>
                </a:solidFill>
              </a:rPr>
              <a:t>находились!</a:t>
            </a:r>
            <a:endParaRPr lang="ru-RU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1956" t="59103" r="34918" b="27785"/>
          <a:stretch/>
        </p:blipFill>
        <p:spPr>
          <a:xfrm>
            <a:off x="120923" y="2997746"/>
            <a:ext cx="7848872" cy="188614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6947" y="285373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44 906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5179" y="2997746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человек принимают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участие в проекте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2971" y="4653930"/>
            <a:ext cx="3950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Актуальные цифровые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навыки для всех!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2605</TotalTime>
  <Words>449</Words>
  <Application>Microsoft Office PowerPoint</Application>
  <PresentationFormat>Произвольный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Verdana</vt:lpstr>
      <vt:lpstr>Z_1_Президиум Правительство_509_16x9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Отдел экономики</cp:lastModifiedBy>
  <cp:revision>260</cp:revision>
  <cp:lastPrinted>2022-04-25T09:48:00Z</cp:lastPrinted>
  <dcterms:created xsi:type="dcterms:W3CDTF">2020-09-18T12:06:36Z</dcterms:created>
  <dcterms:modified xsi:type="dcterms:W3CDTF">2022-10-04T10:35:47Z</dcterms:modified>
</cp:coreProperties>
</file>