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1"/>
  </p:sldMasterIdLst>
  <p:notesMasterIdLst>
    <p:notesMasterId r:id="rId16"/>
  </p:notesMasterIdLst>
  <p:sldIdLst>
    <p:sldId id="256" r:id="rId2"/>
    <p:sldId id="258" r:id="rId3"/>
    <p:sldId id="345" r:id="rId4"/>
    <p:sldId id="352" r:id="rId5"/>
    <p:sldId id="353" r:id="rId6"/>
    <p:sldId id="346" r:id="rId7"/>
    <p:sldId id="357" r:id="rId8"/>
    <p:sldId id="344" r:id="rId9"/>
    <p:sldId id="341" r:id="rId10"/>
    <p:sldId id="343" r:id="rId11"/>
    <p:sldId id="355" r:id="rId12"/>
    <p:sldId id="360" r:id="rId13"/>
    <p:sldId id="339" r:id="rId14"/>
    <p:sldId id="347" r:id="rId15"/>
  </p:sldIdLst>
  <p:sldSz cx="12192000" cy="6858000"/>
  <p:notesSz cx="4657725" cy="68881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20" userDrawn="1">
          <p15:clr>
            <a:srgbClr val="A4A3A4"/>
          </p15:clr>
        </p15:guide>
        <p15:guide id="2" pos="3860" userDrawn="1">
          <p15:clr>
            <a:srgbClr val="A4A3A4"/>
          </p15:clr>
        </p15:guide>
        <p15:guide id="3" pos="443" userDrawn="1">
          <p15:clr>
            <a:srgbClr val="A4A3A4"/>
          </p15:clr>
        </p15:guide>
        <p15:guide id="4" orient="horz" pos="25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DFE"/>
    <a:srgbClr val="558FC4"/>
    <a:srgbClr val="8FAADC"/>
    <a:srgbClr val="A0BDC9"/>
    <a:srgbClr val="D1DDF0"/>
    <a:srgbClr val="2E75B6"/>
    <a:srgbClr val="C5E0B4"/>
    <a:srgbClr val="E2DBBE"/>
    <a:srgbClr val="4A7430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03" autoAdjust="0"/>
    <p:restoredTop sz="96408" autoAdjust="0"/>
  </p:normalViewPr>
  <p:slideViewPr>
    <p:cSldViewPr snapToGrid="0" showGuides="1">
      <p:cViewPr varScale="1">
        <p:scale>
          <a:sx n="110" d="100"/>
          <a:sy n="110" d="100"/>
        </p:scale>
        <p:origin x="576" y="108"/>
      </p:cViewPr>
      <p:guideLst>
        <p:guide orient="horz" pos="2220"/>
        <p:guide pos="3860"/>
        <p:guide pos="443"/>
        <p:guide orient="horz" pos="25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lnSpc>
                <a:spcPct val="50000"/>
              </a:lnSpc>
              <a:defRPr lang="ru-RU" sz="1860" b="0" i="0" u="none" strike="noStrike" kern="1200" cap="none" spc="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400" dirty="0">
                <a:solidFill>
                  <a:srgbClr val="558FC4"/>
                </a:solidFill>
                <a:latin typeface="Gabriola" panose="04040605051002020D02" pitchFamily="82" charset="0"/>
              </a:rPr>
              <a:t>Структура экономики городского округа город Стерлитамак Республики Башкортостан  </a:t>
            </a:r>
          </a:p>
        </c:rich>
      </c:tx>
      <c:layout>
        <c:manualLayout>
          <c:xMode val="edge"/>
          <c:yMode val="edge"/>
          <c:x val="0.14600890797358601"/>
          <c:y val="6.6929030809663803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lnSpc>
              <a:spcPct val="50000"/>
            </a:lnSpc>
            <a:defRPr lang="ru-RU" sz="1860" b="0" i="0" u="none" strike="noStrike" kern="1200" cap="none" spc="2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301762114537445"/>
          <c:y val="0.175056832584495"/>
          <c:w val="0.45183495477772501"/>
          <c:h val="0.52805775641592101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Муниципальное образование Республики Башкортостан  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6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6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7380-4280-A894-FA15763A1B46}"/>
              </c:ext>
            </c:extLst>
          </c:dPt>
          <c:dPt>
            <c:idx val="1"/>
            <c:bubble3D val="0"/>
            <c:explosion val="6"/>
            <c:spPr>
              <a:solidFill>
                <a:srgbClr val="799AD5"/>
              </a:solidFill>
              <a:ln w="9525" cap="flat" cmpd="sng" algn="ctr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7380-4280-A894-FA15763A1B46}"/>
              </c:ext>
            </c:extLst>
          </c:dPt>
          <c:dPt>
            <c:idx val="2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9525" cap="flat" cmpd="sng" algn="ctr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7380-4280-A894-FA15763A1B46}"/>
              </c:ext>
            </c:extLst>
          </c:dPt>
          <c:dPt>
            <c:idx val="3"/>
            <c:bubble3D val="0"/>
            <c:explosion val="11"/>
            <c:spPr>
              <a:solidFill>
                <a:srgbClr val="008D8A"/>
              </a:solidFill>
              <a:ln w="9525" cap="flat" cmpd="sng" algn="ctr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7380-4280-A894-FA15763A1B46}"/>
              </c:ext>
            </c:extLst>
          </c:dPt>
          <c:dPt>
            <c:idx val="4"/>
            <c:bubble3D val="0"/>
            <c:spPr>
              <a:solidFill>
                <a:srgbClr val="62659E"/>
              </a:solidFill>
              <a:ln w="9525" cap="flat" cmpd="sng" algn="ctr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9-7380-4280-A894-FA15763A1B46}"/>
              </c:ext>
            </c:extLst>
          </c:dPt>
          <c:dPt>
            <c:idx val="5"/>
            <c:bubble3D val="0"/>
            <c:spPr>
              <a:solidFill>
                <a:srgbClr val="FF5050"/>
              </a:solidFill>
              <a:ln w="9525" cap="flat" cmpd="sng" algn="ctr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B-7380-4280-A894-FA15763A1B46}"/>
              </c:ext>
            </c:extLst>
          </c:dPt>
          <c:dPt>
            <c:idx val="6"/>
            <c:bubble3D val="0"/>
            <c:spPr>
              <a:solidFill>
                <a:srgbClr val="97C99C"/>
              </a:solidFill>
              <a:ln w="9525" cap="flat" cmpd="sng" algn="ctr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D-7380-4280-A894-FA15763A1B46}"/>
              </c:ext>
            </c:extLst>
          </c:dPt>
          <c:dPt>
            <c:idx val="7"/>
            <c:bubble3D val="0"/>
            <c:spPr>
              <a:solidFill>
                <a:srgbClr val="C4B1D9"/>
              </a:solidFill>
              <a:ln w="9525" cap="flat" cmpd="sng" algn="ctr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F-7380-4280-A894-FA15763A1B4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ru-RU" sz="1195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Лист1!$A$2:$A$9</c:f>
              <c:strCache>
                <c:ptCount val="8"/>
                <c:pt idx="1">
                  <c:v>Промышленность</c:v>
                </c:pt>
                <c:pt idx="2">
                  <c:v>Строительство </c:v>
                </c:pt>
                <c:pt idx="3">
                  <c:v>Торговля</c:v>
                </c:pt>
                <c:pt idx="4">
                  <c:v>Транспортировка и хранение</c:v>
                </c:pt>
                <c:pt idx="5">
                  <c:v>Деятельность гостиниц и предприятий общественного питания</c:v>
                </c:pt>
                <c:pt idx="6">
                  <c:v>Здравоохранение, образование и социальные услуги</c:v>
                </c:pt>
                <c:pt idx="7">
                  <c:v>Прочее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1">
                  <c:v>50.8</c:v>
                </c:pt>
                <c:pt idx="2">
                  <c:v>0.5</c:v>
                </c:pt>
                <c:pt idx="3">
                  <c:v>43.4</c:v>
                </c:pt>
                <c:pt idx="4">
                  <c:v>1.3</c:v>
                </c:pt>
                <c:pt idx="5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7380-4280-A894-FA15763A1B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legendEntry>
        <c:idx val="6"/>
        <c:delete val="1"/>
      </c:legendEntry>
      <c:legendEntry>
        <c:idx val="7"/>
        <c:delete val="1"/>
      </c:legendEntry>
      <c:layout>
        <c:manualLayout>
          <c:xMode val="edge"/>
          <c:yMode val="edge"/>
          <c:x val="1.0964515409483599E-2"/>
          <c:y val="0.50583187251793904"/>
          <c:w val="0.64209799131689005"/>
          <c:h val="0.4718584505455070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ru-RU" sz="1195" b="0" i="0" u="none" strike="noStrike" kern="1200" baseline="0">
              <a:solidFill>
                <a:srgbClr val="558FC4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uri="{0b15fc19-7d7d-44ad-8c2d-2c3a37ce22c3}">
        <chartProps xmlns="https://web.wps.cn/et/2018/main" chartId="{b13257bf-f58e-4a7d-a807-68f16f2be012}"/>
      </c:ext>
    </c:extLst>
  </c:chart>
  <c:spPr>
    <a:noFill/>
    <a:ln>
      <a:noFill/>
    </a:ln>
    <a:effectLst/>
  </c:spPr>
  <c:txPr>
    <a:bodyPr/>
    <a:lstStyle/>
    <a:p>
      <a:pPr>
        <a:defRPr lang="ru-RU"/>
      </a:pPr>
      <a:endParaRPr lang="ru-RU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4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5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5" kern="1200"/>
  </cs:valueAxis>
  <cs:wall>
    <cs:lnRef idx="0"/>
    <cs:fillRef idx="0"/>
    <cs:effectRef idx="0"/>
    <cs:fontRef idx="minor">
      <a:schemeClr val="dk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0.418</cdr:x>
      <cdr:y>0.09003</cdr:y>
    </cdr:from>
    <cdr:to>
      <cdr:x>0.63878</cdr:x>
      <cdr:y>0.14782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2780937" y="512510"/>
          <a:ext cx="1468781" cy="3289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kern="1200" dirty="0">
              <a:solidFill>
                <a:srgbClr val="558FC4"/>
              </a:solidFill>
              <a:latin typeface="Gabriola" panose="04040605051002020D02" pitchFamily="82" charset="0"/>
              <a:cs typeface="Microsoft Sans Serif" panose="020B0604020202020204"/>
            </a:rPr>
            <a:t>(оборот организаций,%)</a:t>
          </a:r>
          <a:endParaRPr lang="ru-RU" sz="1100" dirty="0">
            <a:solidFill>
              <a:srgbClr val="558FC4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018855" cy="344794"/>
          </a:xfrm>
          <a:prstGeom prst="rect">
            <a:avLst/>
          </a:prstGeom>
        </p:spPr>
        <p:txBody>
          <a:bodyPr vert="horz" lIns="63122" tIns="31561" rIns="63122" bIns="31561" rtlCol="0"/>
          <a:lstStyle>
            <a:lvl1pPr algn="l">
              <a:defRPr sz="8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2637783" y="0"/>
            <a:ext cx="2018855" cy="344794"/>
          </a:xfrm>
          <a:prstGeom prst="rect">
            <a:avLst/>
          </a:prstGeom>
        </p:spPr>
        <p:txBody>
          <a:bodyPr vert="horz" lIns="63122" tIns="31561" rIns="63122" bIns="31561" rtlCol="0"/>
          <a:lstStyle>
            <a:lvl1pPr algn="r">
              <a:defRPr sz="800"/>
            </a:lvl1pPr>
          </a:lstStyle>
          <a:p>
            <a:fld id="{C8EB6EC3-AAAF-4C0C-AB5E-591D4BC8F735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61938" y="860425"/>
            <a:ext cx="4133850" cy="23256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63122" tIns="31561" rIns="63122" bIns="31561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465555" y="3314647"/>
            <a:ext cx="3726615" cy="2712083"/>
          </a:xfrm>
          <a:prstGeom prst="rect">
            <a:avLst/>
          </a:prstGeom>
        </p:spPr>
        <p:txBody>
          <a:bodyPr vert="horz" lIns="63122" tIns="31561" rIns="63122" bIns="31561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43369"/>
            <a:ext cx="2018855" cy="344794"/>
          </a:xfrm>
          <a:prstGeom prst="rect">
            <a:avLst/>
          </a:prstGeom>
        </p:spPr>
        <p:txBody>
          <a:bodyPr vert="horz" lIns="63122" tIns="31561" rIns="63122" bIns="31561" rtlCol="0" anchor="b"/>
          <a:lstStyle>
            <a:lvl1pPr algn="l">
              <a:defRPr sz="8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2637783" y="6543369"/>
            <a:ext cx="2018855" cy="344794"/>
          </a:xfrm>
          <a:prstGeom prst="rect">
            <a:avLst/>
          </a:prstGeom>
        </p:spPr>
        <p:txBody>
          <a:bodyPr vert="horz" lIns="63122" tIns="31561" rIns="63122" bIns="31561" rtlCol="0" anchor="b"/>
          <a:lstStyle>
            <a:lvl1pPr algn="r">
              <a:defRPr sz="800"/>
            </a:lvl1pPr>
          </a:lstStyle>
          <a:p>
            <a:fld id="{42480DB2-7ED4-4A13-8C2A-C1A61A46942A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80DB2-7ED4-4A13-8C2A-C1A61A46942A}" type="slidenum">
              <a:rPr lang="ru-RU" smtClean="0"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80DB2-7ED4-4A13-8C2A-C1A61A46942A}" type="slidenum">
              <a:rPr lang="ru-RU" smtClean="0"/>
              <a:t>13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66B76-D37A-4EA4-9D26-563A9272199E}" type="datetime1">
              <a:rPr lang="ru-RU" smtClean="0"/>
              <a:t>07.11.2025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C04D7-1108-47C0-8737-5948394FB0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80653-A6D7-48F7-9D6C-BE6316A6FC57}" type="datetime1">
              <a:rPr lang="ru-RU" smtClean="0"/>
              <a:t>07.11.2025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C04D7-1108-47C0-8737-5948394FB0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E79B0-B71A-4C1F-8CD2-F54DDC1C6311}" type="datetime1">
              <a:rPr lang="ru-RU" smtClean="0"/>
              <a:t>07.11.2025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C04D7-1108-47C0-8737-5948394FB0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Введ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 userDrawn="1"/>
        </p:nvSpPr>
        <p:spPr>
          <a:xfrm rot="10800000">
            <a:off x="0" y="5610"/>
            <a:ext cx="708823" cy="713232"/>
          </a:xfrm>
          <a:prstGeom prst="rect">
            <a:avLst/>
          </a:prstGeom>
          <a:solidFill>
            <a:schemeClr val="accent1">
              <a:alpha val="2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ru-RU" sz="3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6602551" y="540167"/>
            <a:ext cx="4616981" cy="2135867"/>
          </a:xfrm>
        </p:spPr>
        <p:txBody>
          <a:bodyPr rtlCol="0" anchor="b">
            <a:normAutofit/>
          </a:bodyPr>
          <a:lstStyle/>
          <a:p>
            <a:pPr rtl="0"/>
            <a:r>
              <a:rPr lang="ru-RU" sz="4800">
                <a:solidFill>
                  <a:schemeClr val="tx1"/>
                </a:solidFill>
              </a:rPr>
              <a:t>Образец заголовка</a:t>
            </a:r>
            <a:endParaRPr lang="ru-RU" sz="4800" dirty="0">
              <a:solidFill>
                <a:schemeClr val="tx1"/>
              </a:solidFill>
            </a:endParaRPr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3"/>
          </p:nvPr>
        </p:nvSpPr>
        <p:spPr>
          <a:xfrm>
            <a:off x="0" y="685800"/>
            <a:ext cx="3072384" cy="5486344"/>
          </a:xfrm>
          <a:solidFill>
            <a:schemeClr val="accent3"/>
          </a:solidFill>
        </p:spPr>
        <p:txBody>
          <a:bodyPr rtlCol="0"/>
          <a:lstStyle/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2" name="Рисунок 10"/>
          <p:cNvSpPr>
            <a:spLocks noGrp="1"/>
          </p:cNvSpPr>
          <p:nvPr>
            <p:ph type="pic" sz="quarter" idx="14"/>
          </p:nvPr>
        </p:nvSpPr>
        <p:spPr>
          <a:xfrm>
            <a:off x="3154680" y="685800"/>
            <a:ext cx="3072384" cy="5486344"/>
          </a:xfrm>
          <a:solidFill>
            <a:schemeClr val="accent3"/>
          </a:solidFill>
        </p:spPr>
        <p:txBody>
          <a:bodyPr rtlCol="0"/>
          <a:lstStyle/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9" name="Объект 2"/>
          <p:cNvSpPr>
            <a:spLocks noGrp="1"/>
          </p:cNvSpPr>
          <p:nvPr>
            <p:ph idx="1"/>
          </p:nvPr>
        </p:nvSpPr>
        <p:spPr>
          <a:xfrm>
            <a:off x="6602551" y="2880452"/>
            <a:ext cx="4616981" cy="3095445"/>
          </a:xfrm>
        </p:spPr>
        <p:txBody>
          <a:bodyPr rtlCol="0" anchor="t" anchorCtr="0">
            <a:normAutofit/>
          </a:bodyPr>
          <a:lstStyle>
            <a:lvl1pPr marL="0" indent="0">
              <a:buNone/>
              <a:defRPr baseline="0"/>
            </a:lvl1pPr>
          </a:lstStyle>
          <a:p>
            <a:pPr lvl="0" rtl="0">
              <a:lnSpc>
                <a:spcPts val="2800"/>
              </a:lnSpc>
            </a:pPr>
            <a:r>
              <a:rPr lang="ru-RU" sz="1800">
                <a:solidFill>
                  <a:schemeClr val="tx1"/>
                </a:solidFill>
              </a:rPr>
              <a:t>Образец текста</a:t>
            </a: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6FAAAAF-BE55-48DC-A1AF-48F3FC096704}" type="datetime1">
              <a:rPr lang="ru-RU" smtClean="0"/>
              <a:t>07.11.2025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4F6043-7A67-491B-98BC-F933DED7226D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14" name="Прямая соединительная линия 13"/>
          <p:cNvCxnSpPr/>
          <p:nvPr userDrawn="1"/>
        </p:nvCxnSpPr>
        <p:spPr>
          <a:xfrm flipV="1">
            <a:off x="11496184" y="5610"/>
            <a:ext cx="0" cy="685800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 userDrawn="1"/>
        </p:nvCxnSpPr>
        <p:spPr>
          <a:xfrm>
            <a:off x="1524" y="6172200"/>
            <a:ext cx="12192000" cy="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E46F7-8FF4-4C67-B988-89F0EAB5E5E9}" type="datetime1">
              <a:rPr lang="ru-RU" smtClean="0"/>
              <a:t>07.11.2025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C04D7-1108-47C0-8737-5948394FB0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96360-070C-483B-BA15-3B9B5B3CE986}" type="datetime1">
              <a:rPr lang="ru-RU" smtClean="0"/>
              <a:t>07.11.2025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C04D7-1108-47C0-8737-5948394FB0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64FB8-3D15-41C8-A617-4C76F3F3F257}" type="datetime1">
              <a:rPr lang="ru-RU" smtClean="0"/>
              <a:t>07.11.2025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C04D7-1108-47C0-8737-5948394FB0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88771-E1E9-44BB-8419-4B3BD77B5303}" type="datetime1">
              <a:rPr lang="ru-RU" smtClean="0"/>
              <a:t>07.11.2025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C04D7-1108-47C0-8737-5948394FB0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01B73-C442-4075-B74E-15F69DBE9082}" type="datetime1">
              <a:rPr lang="ru-RU" smtClean="0"/>
              <a:t>07.11.2025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C04D7-1108-47C0-8737-5948394FB0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8618A-5D91-4F5F-AAB7-F81D411B3B4F}" type="datetime1">
              <a:rPr lang="ru-RU" smtClean="0"/>
              <a:t>07.11.2025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C04D7-1108-47C0-8737-5948394FB0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16066-982B-46BB-9B3F-698D97B95B8C}" type="datetime1">
              <a:rPr lang="ru-RU" smtClean="0"/>
              <a:t>07.11.2025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C04D7-1108-47C0-8737-5948394FB0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1596C-FC99-4AC9-8686-130067B92713}" type="datetime1">
              <a:rPr lang="ru-RU" smtClean="0"/>
              <a:t>07.11.2025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C04D7-1108-47C0-8737-5948394FB0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9970EE-A45E-4E80-B8B0-8CB20F807AB6}" type="datetime1">
              <a:rPr lang="ru-RU" smtClean="0"/>
              <a:t>07.11.2025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3C04D7-1108-47C0-8737-5948394FB0C1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6.png"/><Relationship Id="rId7" Type="http://schemas.openxmlformats.org/officeDocument/2006/relationships/image" Target="../media/image43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image" Target="../media/image42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image" Target="../media/image41.png"/><Relationship Id="rId2" Type="http://schemas.openxmlformats.org/officeDocument/2006/relationships/tags" Target="../tags/tag2.xml"/><Relationship Id="rId16" Type="http://schemas.openxmlformats.org/officeDocument/2006/relationships/image" Target="../media/image49.jpeg"/><Relationship Id="rId20" Type="http://schemas.openxmlformats.org/officeDocument/2006/relationships/image" Target="../media/image51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10.xml"/><Relationship Id="rId19" Type="http://schemas.openxmlformats.org/officeDocument/2006/relationships/image" Target="../media/image50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microsoft.com/office/2007/relationships/hdphoto" Target="../media/hdphoto9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58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10" Type="http://schemas.openxmlformats.org/officeDocument/2006/relationships/image" Target="../media/image63.png"/><Relationship Id="rId4" Type="http://schemas.microsoft.com/office/2007/relationships/hdphoto" Target="../media/hdphoto10.wdp"/><Relationship Id="rId9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71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12" Type="http://schemas.openxmlformats.org/officeDocument/2006/relationships/image" Target="../media/image70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1" Type="http://schemas.openxmlformats.org/officeDocument/2006/relationships/hyperlink" Target="https://kr-rb.ru/" TargetMode="External"/><Relationship Id="rId5" Type="http://schemas.openxmlformats.org/officeDocument/2006/relationships/image" Target="../media/image67.png"/><Relationship Id="rId10" Type="http://schemas.microsoft.com/office/2007/relationships/hdphoto" Target="../media/hdphoto2.wdp"/><Relationship Id="rId4" Type="http://schemas.openxmlformats.org/officeDocument/2006/relationships/image" Target="../media/image66.png"/><Relationship Id="rId9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3.wdp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4.wdp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11" Type="http://schemas.openxmlformats.org/officeDocument/2006/relationships/image" Target="../media/image17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microsoft.com/office/2007/relationships/hdphoto" Target="../media/hdphoto5.wdp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chart" Target="../charts/chart1.xml"/><Relationship Id="rId7" Type="http://schemas.openxmlformats.org/officeDocument/2006/relationships/image" Target="../media/image32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5.png"/><Relationship Id="rId7" Type="http://schemas.microsoft.com/office/2007/relationships/hdphoto" Target="../media/hdphoto7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25.png"/><Relationship Id="rId10" Type="http://schemas.openxmlformats.org/officeDocument/2006/relationships/image" Target="../media/image38.jpg"/><Relationship Id="rId4" Type="http://schemas.microsoft.com/office/2007/relationships/hdphoto" Target="../media/hdphoto6.wdp"/><Relationship Id="rId9" Type="http://schemas.microsoft.com/office/2007/relationships/hdphoto" Target="../media/hdphoto8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"/>
                    </a14:imgEffect>
                    <a14:imgEffect>
                      <a14:saturation sat="1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514" b="14781"/>
          <a:stretch>
            <a:fillRect/>
          </a:stretch>
        </p:blipFill>
        <p:spPr>
          <a:xfrm>
            <a:off x="0" y="1"/>
            <a:ext cx="12195224" cy="427112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088967" y="4549828"/>
            <a:ext cx="9725891" cy="12741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6985" algn="ctr">
              <a:lnSpc>
                <a:spcPct val="80000"/>
              </a:lnSpc>
              <a:spcBef>
                <a:spcPts val="0"/>
              </a:spcBef>
            </a:pPr>
            <a:r>
              <a:rPr lang="ru-RU" sz="3200" dirty="0">
                <a:solidFill>
                  <a:schemeClr val="accent5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Инвестиционный профиль</a:t>
            </a:r>
          </a:p>
          <a:p>
            <a:pPr marR="6985" algn="ctr">
              <a:lnSpc>
                <a:spcPct val="80000"/>
              </a:lnSpc>
              <a:spcBef>
                <a:spcPts val="0"/>
              </a:spcBef>
            </a:pPr>
            <a:r>
              <a:rPr lang="ru-RU" sz="3200" dirty="0">
                <a:solidFill>
                  <a:schemeClr val="accent5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городского округа город Стерлитамак</a:t>
            </a:r>
          </a:p>
          <a:p>
            <a:pPr marR="6985" algn="ctr">
              <a:lnSpc>
                <a:spcPct val="80000"/>
              </a:lnSpc>
              <a:spcBef>
                <a:spcPts val="0"/>
              </a:spcBef>
            </a:pPr>
            <a:r>
              <a:rPr lang="ru-RU" sz="3200" dirty="0">
                <a:solidFill>
                  <a:schemeClr val="accent5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Республики Башкортостан</a:t>
            </a:r>
            <a:endParaRPr lang="ru-RU" sz="3200" dirty="0">
              <a:solidFill>
                <a:schemeClr val="accent5">
                  <a:lumMod val="75000"/>
                </a:schemeClr>
              </a:solidFill>
              <a:latin typeface="Gabriola" panose="04040605051002020D02" pitchFamily="8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409007" y="6287109"/>
            <a:ext cx="90858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6985" algn="ctr">
              <a:spcBef>
                <a:spcPts val="0"/>
              </a:spcBef>
            </a:pPr>
            <a:r>
              <a:rPr lang="ru-RU" sz="2400">
                <a:solidFill>
                  <a:schemeClr val="accent5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2025, 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г.Стерлитамак</a:t>
            </a:r>
            <a:endParaRPr lang="ru-RU" sz="2400" u="sng" dirty="0">
              <a:solidFill>
                <a:schemeClr val="accent5">
                  <a:lumMod val="75000"/>
                </a:schemeClr>
              </a:solidFill>
              <a:latin typeface="Gabriola" panose="04040605051002020D02" pitchFamily="82" charset="0"/>
              <a:cs typeface="Microsoft Sans Serif" panose="020B0604020202020204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36" b="92896" l="9818" r="8981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7" y="126748"/>
            <a:ext cx="1231006" cy="8191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" t="-43" b="11824"/>
          <a:stretch>
            <a:fillRect/>
          </a:stretch>
        </p:blipFill>
        <p:spPr>
          <a:xfrm>
            <a:off x="705908" y="562013"/>
            <a:ext cx="10871978" cy="568126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63650" y="562053"/>
            <a:ext cx="10914235" cy="5694182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-1"/>
            <a:ext cx="714375" cy="6858001"/>
          </a:xfrm>
          <a:prstGeom prst="rect">
            <a:avLst/>
          </a:prstGeom>
          <a:solidFill>
            <a:srgbClr val="C5E0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705908" y="39411"/>
            <a:ext cx="78380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6985">
              <a:spcBef>
                <a:spcPts val="0"/>
              </a:spcBef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8. ПРИОРИТЕТНЫЕ ИНВЕСТИЦИОННЫЕ НИШИ ГОРОДСКОГО ОКРУГА ГОРОД СТЕРЛИТАМАК РБ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Gabriola" panose="04040605051002020D02" pitchFamily="8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94094" y="423890"/>
            <a:ext cx="5532078" cy="70788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R="6985" algn="ctr">
              <a:spcBef>
                <a:spcPts val="0"/>
              </a:spcBef>
            </a:pPr>
            <a:r>
              <a:rPr lang="ru-RU" sz="2200" b="1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 </a:t>
            </a:r>
            <a:r>
              <a:rPr lang="ru-RU" sz="4000" b="1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Туризм и придорожный сервис</a:t>
            </a:r>
            <a:endParaRPr lang="ru-RU" sz="4000" b="1" dirty="0">
              <a:solidFill>
                <a:schemeClr val="accent6">
                  <a:lumMod val="75000"/>
                </a:schemeClr>
              </a:solidFill>
              <a:latin typeface="Gabriola" panose="04040605051002020D02" pitchFamily="8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89019" y="1167573"/>
            <a:ext cx="3536310" cy="12495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6985" algn="ctr">
              <a:lnSpc>
                <a:spcPct val="80000"/>
              </a:lnSpc>
              <a:spcBef>
                <a:spcPts val="0"/>
              </a:spcBef>
            </a:pPr>
            <a:r>
              <a:rPr lang="ru-RU" sz="2400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Объекты культурного наследия:</a:t>
            </a:r>
          </a:p>
          <a:p>
            <a:pPr marR="6985" algn="ctr">
              <a:lnSpc>
                <a:spcPct val="80000"/>
              </a:lnSpc>
              <a:spcBef>
                <a:spcPts val="0"/>
              </a:spcBef>
            </a:pPr>
            <a:r>
              <a:rPr lang="ru-RU" sz="1400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 </a:t>
            </a:r>
          </a:p>
          <a:p>
            <a:pPr marL="266700" marR="6985" indent="-26670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Земская управа</a:t>
            </a:r>
          </a:p>
          <a:p>
            <a:pPr marL="266700" marR="6985" indent="-26670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Торговые ряды Баязитова</a:t>
            </a:r>
          </a:p>
          <a:p>
            <a:pPr marL="266700" marR="6985" indent="-26670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Дом купца Патрикеева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75337" y="1286078"/>
            <a:ext cx="4732020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6985" algn="ctr">
              <a:lnSpc>
                <a:spcPts val="1500"/>
              </a:lnSpc>
              <a:spcBef>
                <a:spcPts val="0"/>
              </a:spcBef>
            </a:pPr>
            <a:r>
              <a:rPr lang="ru-RU" sz="2400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Точки притяжения:</a:t>
            </a:r>
          </a:p>
          <a:p>
            <a:pPr marR="6985" algn="ctr">
              <a:lnSpc>
                <a:spcPts val="1500"/>
              </a:lnSpc>
              <a:spcBef>
                <a:spcPts val="0"/>
              </a:spcBef>
            </a:pPr>
            <a:endParaRPr lang="ru-RU" sz="2400" dirty="0">
              <a:solidFill>
                <a:schemeClr val="accent6">
                  <a:lumMod val="75000"/>
                </a:schemeClr>
              </a:solidFill>
              <a:latin typeface="Gabriola" panose="04040605051002020D02" pitchFamily="82" charset="0"/>
              <a:cs typeface="Microsoft Sans Serif" panose="020B0604020202020204"/>
            </a:endParaRPr>
          </a:p>
          <a:p>
            <a:pPr marL="342900" marR="6985" indent="-342900">
              <a:lnSpc>
                <a:spcPts val="15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Набережная «Соляная пристань»</a:t>
            </a:r>
          </a:p>
          <a:p>
            <a:pPr marL="342900" marR="6985" indent="-342900">
              <a:lnSpc>
                <a:spcPts val="15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Сквер имени Салавата Юлаева </a:t>
            </a:r>
          </a:p>
          <a:p>
            <a:pPr marL="342900" marR="6985" indent="-342900">
              <a:lnSpc>
                <a:spcPts val="15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Стерлитамакский историко-краеведческий музей</a:t>
            </a:r>
          </a:p>
          <a:p>
            <a:pPr marL="342900" marR="6985" indent="-342900">
              <a:lnSpc>
                <a:spcPts val="15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Русский драматический театр</a:t>
            </a:r>
          </a:p>
          <a:p>
            <a:pPr marL="342900" marR="6985" indent="-342900">
              <a:lnSpc>
                <a:spcPts val="15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Парк культуры и отдыха имени Ю.А. Гагарина</a:t>
            </a:r>
          </a:p>
          <a:p>
            <a:pPr marL="342900" marR="6985" indent="-342900">
              <a:lnSpc>
                <a:spcPts val="15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Стерлитамакская картинная галерея</a:t>
            </a:r>
          </a:p>
          <a:p>
            <a:pPr marL="342900" marR="6985" indent="-342900">
              <a:lnSpc>
                <a:spcPts val="15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Дворец спорта «Стерлитамак-Арена»</a:t>
            </a:r>
          </a:p>
          <a:p>
            <a:pPr marL="342900" marR="6985" indent="-342900">
              <a:lnSpc>
                <a:spcPts val="15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Лодочная станция "Небо на двоих"</a:t>
            </a:r>
          </a:p>
          <a:p>
            <a:pPr marL="342900" marR="6985" indent="-342900">
              <a:lnSpc>
                <a:spcPts val="15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Геопарк «Торатау» (в 18 км от города)</a:t>
            </a:r>
          </a:p>
          <a:p>
            <a:pPr marL="342900" marR="6985" indent="-342900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Горнолыжный комплекс «Куш-Тау» (в 18 км от города)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588602" y="2486406"/>
            <a:ext cx="3594499" cy="14388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6985" algn="ctr">
              <a:lnSpc>
                <a:spcPts val="1500"/>
              </a:lnSpc>
              <a:spcBef>
                <a:spcPts val="0"/>
              </a:spcBef>
            </a:pPr>
            <a:r>
              <a:rPr lang="ru-RU" sz="2400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Действующие </a:t>
            </a:r>
            <a:br>
              <a:rPr lang="ru-RU" sz="2400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</a:br>
            <a:r>
              <a:rPr lang="ru-RU" sz="2400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туристические объекты: </a:t>
            </a:r>
          </a:p>
          <a:p>
            <a:pPr marR="6985" algn="ctr">
              <a:lnSpc>
                <a:spcPts val="1500"/>
              </a:lnSpc>
              <a:spcBef>
                <a:spcPts val="0"/>
              </a:spcBef>
            </a:pPr>
            <a:endParaRPr lang="ru-RU" sz="2400" dirty="0">
              <a:solidFill>
                <a:schemeClr val="accent6">
                  <a:lumMod val="75000"/>
                </a:schemeClr>
              </a:solidFill>
              <a:latin typeface="Gabriola" panose="04040605051002020D02" pitchFamily="82" charset="0"/>
              <a:cs typeface="Microsoft Sans Serif" panose="020B0604020202020204"/>
            </a:endParaRPr>
          </a:p>
          <a:p>
            <a:pPr marL="285750" marR="6985" indent="-285750">
              <a:lnSpc>
                <a:spcPts val="15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Санаторий-профилакторий «Ольховка»</a:t>
            </a:r>
          </a:p>
          <a:p>
            <a:pPr marL="285750" marR="6985" indent="-285750">
              <a:lnSpc>
                <a:spcPts val="15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Санаторий-профилакторий «Берёзка»</a:t>
            </a:r>
          </a:p>
          <a:p>
            <a:pPr marL="285750" marR="6985" indent="-285750">
              <a:lnSpc>
                <a:spcPts val="15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База отдыха «Сосны»</a:t>
            </a:r>
          </a:p>
          <a:p>
            <a:pPr marL="285750" marR="6985" indent="-285750">
              <a:lnSpc>
                <a:spcPts val="15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Турбаза  «Воронье гнездо»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020896" y="5044785"/>
            <a:ext cx="3297850" cy="1530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6985" algn="ctr">
              <a:lnSpc>
                <a:spcPct val="80000"/>
              </a:lnSpc>
            </a:pPr>
            <a:r>
              <a:rPr lang="ru-RU" sz="3600" b="1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58 311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рублей</a:t>
            </a:r>
          </a:p>
          <a:p>
            <a:pPr marR="6985" algn="ctr">
              <a:lnSpc>
                <a:spcPct val="80000"/>
              </a:lnSpc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Средняя заработная плата в отрасли</a:t>
            </a:r>
          </a:p>
          <a:p>
            <a:pPr marR="6985" algn="ctr">
              <a:lnSpc>
                <a:spcPct val="80000"/>
              </a:lnSpc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на 01.09.2025г. </a:t>
            </a:r>
          </a:p>
          <a:p>
            <a:pPr marR="6985" algn="ctr">
              <a:spcBef>
                <a:spcPts val="0"/>
              </a:spcBef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 </a:t>
            </a:r>
            <a:br>
              <a:rPr lang="ru-RU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</a:b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72" y="1279178"/>
            <a:ext cx="1008000" cy="1008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267" y="1279386"/>
            <a:ext cx="900000" cy="90000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221" y="2551122"/>
            <a:ext cx="900000" cy="90000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72" y="4995494"/>
            <a:ext cx="1080000" cy="1080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724772" y="3708262"/>
            <a:ext cx="3942171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6985" algn="ctr"/>
            <a:r>
              <a:rPr lang="ru-RU" sz="4000" b="1" dirty="0">
                <a:solidFill>
                  <a:srgbClr val="4A8522"/>
                </a:solidFill>
                <a:latin typeface="Gabriola" panose="04040605051002020D02" pitchFamily="82" charset="0"/>
                <a:cs typeface="Microsoft Sans Serif" panose="020B0604020202020204"/>
              </a:rPr>
              <a:t>0</a:t>
            </a:r>
            <a:br>
              <a:rPr lang="ru-RU" dirty="0">
                <a:solidFill>
                  <a:srgbClr val="4A8522"/>
                </a:solidFill>
                <a:latin typeface="Gabriola" panose="04040605051002020D02" pitchFamily="82" charset="0"/>
                <a:cs typeface="Microsoft Sans Serif" panose="020B0604020202020204"/>
              </a:rPr>
            </a:br>
            <a:r>
              <a:rPr lang="ru-RU" dirty="0">
                <a:solidFill>
                  <a:srgbClr val="4A8522"/>
                </a:solidFill>
                <a:latin typeface="Gabriola" panose="04040605051002020D02" pitchFamily="82" charset="0"/>
                <a:cs typeface="Microsoft Sans Serif" panose="020B0604020202020204"/>
              </a:rPr>
              <a:t>Свободные инвестиционные площадки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20" y="3751315"/>
            <a:ext cx="900000" cy="9000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442012" y="3945731"/>
            <a:ext cx="5291091" cy="22434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6985" indent="180975" algn="just">
              <a:lnSpc>
                <a:spcPct val="70000"/>
              </a:lnSpc>
              <a:spcBef>
                <a:spcPts val="0"/>
              </a:spcBef>
            </a:pPr>
            <a:r>
              <a:rPr lang="ru-RU" sz="1400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*в Стерлитамаке ежегодно проходит фестиваль </a:t>
            </a: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гостеприимства «Купец 2.0»</a:t>
            </a:r>
            <a:r>
              <a:rPr lang="ru-RU" sz="1400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,</a:t>
            </a: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 </a:t>
            </a:r>
            <a:r>
              <a:rPr lang="ru-RU" sz="1400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который является ярким мероприятием туристической направленности. С каждым годом фестиваль становится более масштабным и желающих принять участие в тематических площадках фестиваля или же просто побывать в качестве гостя становится всё больше. Участники фестиваля приезжают из разных городов не только Башкирии, но и из Самарской, Челябинской, Свердловской областей, Татарстана, Казахстана.</a:t>
            </a:r>
          </a:p>
          <a:p>
            <a:pPr marR="6985" indent="180975" algn="just">
              <a:lnSpc>
                <a:spcPct val="70000"/>
              </a:lnSpc>
              <a:spcBef>
                <a:spcPts val="0"/>
              </a:spcBef>
            </a:pPr>
            <a:r>
              <a:rPr lang="ru-RU" sz="1400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«Купец 2.0» взял Гран-при на Russian Event Awards 2022 в номинации  "Лучшее туристическое событие исторической направленности". Тур на фестиваль гостеприимства «Купец 2.0» завоевал гран-при Всероссийской премии «Маршрут года-2023». Фестиваль гостеприимства «Купец 2.0» вошёл в книгу о развитии событийного туризма в России. </a:t>
            </a:r>
            <a:endParaRPr lang="ru-RU" sz="1400" dirty="0">
              <a:solidFill>
                <a:schemeClr val="accent6">
                  <a:lumMod val="75000"/>
                </a:schemeClr>
              </a:solidFill>
              <a:highlight>
                <a:srgbClr val="F5FDFE"/>
              </a:highlight>
              <a:latin typeface="Gabriola" panose="04040605051002020D02" pitchFamily="82" charset="0"/>
              <a:cs typeface="Microsoft Sans Serif" panose="020B0604020202020204"/>
            </a:endParaRPr>
          </a:p>
          <a:p>
            <a:pPr marR="6985" indent="180975" algn="just">
              <a:lnSpc>
                <a:spcPct val="70000"/>
              </a:lnSpc>
              <a:spcBef>
                <a:spcPts val="0"/>
              </a:spcBef>
            </a:pPr>
            <a:r>
              <a:rPr lang="ru-RU" sz="1400" dirty="0">
                <a:solidFill>
                  <a:schemeClr val="accent6">
                    <a:lumMod val="75000"/>
                  </a:schemeClr>
                </a:solidFill>
                <a:highlight>
                  <a:srgbClr val="F5FDFE"/>
                </a:highlight>
                <a:latin typeface="Gabriola" panose="04040605051002020D02" pitchFamily="82" charset="0"/>
                <a:cs typeface="Microsoft Sans Serif" panose="020B0604020202020204"/>
              </a:rPr>
              <a:t>Туристический поток в рамках данного фестиваля гостеприимства в 2025 году составил порядка </a:t>
            </a: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highlight>
                  <a:srgbClr val="F5FDFE"/>
                </a:highlight>
                <a:latin typeface="Gabriola" panose="04040605051002020D02" pitchFamily="82" charset="0"/>
                <a:cs typeface="Microsoft Sans Serif" panose="020B0604020202020204"/>
              </a:rPr>
              <a:t>73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highlight>
                  <a:srgbClr val="F5FDFE"/>
                </a:highlight>
                <a:latin typeface="Gabriola" panose="04040605051002020D02" pitchFamily="82" charset="0"/>
                <a:cs typeface="Microsoft Sans Serif" panose="020B0604020202020204"/>
              </a:rPr>
              <a:t> 000 </a:t>
            </a:r>
            <a:r>
              <a:rPr lang="ru-RU" sz="1400" dirty="0">
                <a:solidFill>
                  <a:schemeClr val="accent6">
                    <a:lumMod val="75000"/>
                  </a:schemeClr>
                </a:solidFill>
                <a:highlight>
                  <a:srgbClr val="F5FDFE"/>
                </a:highlight>
                <a:latin typeface="Gabriola" panose="04040605051002020D02" pitchFamily="82" charset="0"/>
                <a:cs typeface="Microsoft Sans Serif" panose="020B0604020202020204"/>
              </a:rPr>
              <a:t>человек.</a:t>
            </a:r>
            <a:endParaRPr lang="ru-RU" sz="1200" dirty="0">
              <a:solidFill>
                <a:schemeClr val="accent6">
                  <a:lumMod val="75000"/>
                </a:schemeClr>
              </a:solidFill>
              <a:highlight>
                <a:srgbClr val="F5FDFE"/>
              </a:highlight>
              <a:latin typeface="Gabriola" panose="04040605051002020D02" pitchFamily="82" charset="0"/>
              <a:cs typeface="Microsoft Sans Serif" panose="020B0604020202020204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C04D7-1108-47C0-8737-5948394FB0C1}" type="slidenum">
              <a:rPr lang="ru-RU" smtClean="0"/>
              <a:t>10</a:t>
            </a:fld>
            <a:endParaRPr lang="ru-RU"/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3725" y="5414967"/>
            <a:ext cx="720000" cy="720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66"/>
          <a:stretch>
            <a:fillRect/>
          </a:stretch>
        </p:blipFill>
        <p:spPr>
          <a:xfrm>
            <a:off x="714375" y="533400"/>
            <a:ext cx="10863511" cy="573579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05938" y="518495"/>
            <a:ext cx="11021464" cy="5776467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-1"/>
            <a:ext cx="714375" cy="685800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705908" y="39301"/>
            <a:ext cx="113609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6985">
              <a:spcBef>
                <a:spcPts val="0"/>
              </a:spcBef>
            </a:pPr>
            <a:r>
              <a:rPr lang="ru-RU" b="1" dirty="0">
                <a:solidFill>
                  <a:srgbClr val="558FC4"/>
                </a:solidFill>
                <a:latin typeface="Gabriola" panose="04040605051002020D02" pitchFamily="82" charset="0"/>
                <a:cs typeface="Microsoft Sans Serif" panose="020B0604020202020204"/>
              </a:rPr>
              <a:t>9. ПРИОРИТЕТНЫЕ ИНВЕСТИЦИОННЫЕ НИШИ ГОРОДСКОГО ОКРУГА ГОРОД СТЕРЛИТАМАК РБ</a:t>
            </a:r>
            <a:endParaRPr lang="ru-RU" b="1" dirty="0">
              <a:solidFill>
                <a:srgbClr val="558FC4"/>
              </a:solidFill>
              <a:latin typeface="Gabriola" panose="04040605051002020D02" pitchFamily="8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126162" y="308994"/>
            <a:ext cx="6080089" cy="70788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R="6985" algn="ctr">
              <a:spcBef>
                <a:spcPts val="0"/>
              </a:spcBef>
            </a:pPr>
            <a:r>
              <a:rPr lang="ru-RU" sz="2200" b="1" dirty="0">
                <a:solidFill>
                  <a:schemeClr val="accent1">
                    <a:lumMod val="50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 </a:t>
            </a:r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Предпринимательство и торговля</a:t>
            </a:r>
            <a:endParaRPr lang="ru-RU" sz="4000" b="1" dirty="0">
              <a:solidFill>
                <a:schemeClr val="accent1">
                  <a:lumMod val="50000"/>
                </a:schemeClr>
              </a:solidFill>
              <a:latin typeface="Gabriola" panose="04040605051002020D02" pitchFamily="8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458260" y="1236604"/>
            <a:ext cx="3861900" cy="3908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6985" algn="ctr">
              <a:lnSpc>
                <a:spcPts val="1500"/>
              </a:lnSpc>
              <a:spcBef>
                <a:spcPts val="0"/>
              </a:spcBef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Основные ниши отрасли: </a:t>
            </a:r>
          </a:p>
          <a:p>
            <a:pPr marR="6985" algn="ctr">
              <a:lnSpc>
                <a:spcPts val="1500"/>
              </a:lnSpc>
              <a:spcBef>
                <a:spcPts val="0"/>
              </a:spcBef>
            </a:pPr>
            <a:endParaRPr lang="ru-RU" sz="2000" b="1" dirty="0">
              <a:solidFill>
                <a:schemeClr val="accent1">
                  <a:lumMod val="50000"/>
                </a:schemeClr>
              </a:solidFill>
              <a:latin typeface="Gabriola" panose="04040605051002020D02" pitchFamily="82" charset="0"/>
              <a:cs typeface="Microsoft Sans Serif" panose="020B0604020202020204"/>
            </a:endParaRPr>
          </a:p>
          <a:p>
            <a:pPr marL="285750" marR="6985" indent="-28575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торговля, общественное питание, бытовое обслуживание </a:t>
            </a:r>
          </a:p>
          <a:p>
            <a:pPr marL="285750" marR="6985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обрабатывающее производство</a:t>
            </a:r>
          </a:p>
          <a:p>
            <a:pPr marL="285750" marR="6985" indent="-28575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строительство, архитектура, инженерно-техническое проектирование</a:t>
            </a:r>
          </a:p>
          <a:p>
            <a:pPr marL="285750" marR="6985" indent="-28575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перевозки и транспортировка </a:t>
            </a:r>
          </a:p>
          <a:p>
            <a:pPr marL="285750" marR="6985" indent="-28575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операции с недвижимым имуществом </a:t>
            </a:r>
          </a:p>
          <a:p>
            <a:pPr marL="285750" marR="6985" indent="-28575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информационные услуги и технологии </a:t>
            </a:r>
          </a:p>
          <a:p>
            <a:pPr marL="285750" marR="6985" indent="-28575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здравоохранение</a:t>
            </a:r>
          </a:p>
          <a:p>
            <a:pPr marL="285750" marR="6985" indent="-28575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предоставление образовательных услуг </a:t>
            </a:r>
          </a:p>
          <a:p>
            <a:pPr marL="285750" marR="6985" indent="-28575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прочие виды деятельности </a:t>
            </a:r>
          </a:p>
          <a:p>
            <a:pPr marR="6985" algn="ctr">
              <a:lnSpc>
                <a:spcPts val="1500"/>
              </a:lnSpc>
              <a:spcBef>
                <a:spcPts val="0"/>
              </a:spcBef>
            </a:pPr>
            <a:br>
              <a:rPr lang="ru-RU" dirty="0">
                <a:solidFill>
                  <a:schemeClr val="accent1">
                    <a:lumMod val="50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</a:br>
            <a:endParaRPr lang="ru-RU" dirty="0">
              <a:solidFill>
                <a:schemeClr val="accent1">
                  <a:lumMod val="50000"/>
                </a:schemeClr>
              </a:solidFill>
              <a:latin typeface="Gabriola" panose="04040605051002020D02" pitchFamily="82" charset="0"/>
              <a:cs typeface="Microsoft Sans Serif" panose="020B0604020202020204"/>
            </a:endParaRPr>
          </a:p>
        </p:txBody>
      </p:sp>
      <p:sp>
        <p:nvSpPr>
          <p:cNvPr id="17" name="TextBox 16"/>
          <p:cNvSpPr txBox="1"/>
          <p:nvPr>
            <p:custDataLst>
              <p:tags r:id="rId1"/>
            </p:custDataLst>
          </p:nvPr>
        </p:nvSpPr>
        <p:spPr>
          <a:xfrm>
            <a:off x="1972715" y="3472769"/>
            <a:ext cx="237174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6985" algn="ctr"/>
            <a:br>
              <a:rPr lang="ru-RU" dirty="0">
                <a:solidFill>
                  <a:schemeClr val="accent1">
                    <a:lumMod val="50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</a:b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Количество самозанятых </a:t>
            </a:r>
            <a:br>
              <a:rPr lang="ru-RU" dirty="0">
                <a:solidFill>
                  <a:schemeClr val="accent1">
                    <a:lumMod val="50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</a:b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и динамика к показателям прошлого года</a:t>
            </a:r>
          </a:p>
          <a:p>
            <a:pPr marR="6985" algn="ctr"/>
            <a:endParaRPr lang="ru-RU" dirty="0">
              <a:solidFill>
                <a:schemeClr val="accent1">
                  <a:lumMod val="50000"/>
                </a:schemeClr>
              </a:solidFill>
              <a:latin typeface="Gabriola" panose="04040605051002020D02" pitchFamily="82" charset="0"/>
              <a:cs typeface="Microsoft Sans Serif" panose="020B0604020202020204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1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823" y="1248191"/>
            <a:ext cx="900000" cy="9000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857651" y="4991925"/>
            <a:ext cx="3297850" cy="1029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6985" algn="ctr"/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60 896,2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рублей</a:t>
            </a:r>
          </a:p>
          <a:p>
            <a:pPr marR="6985" algn="ctr">
              <a:lnSpc>
                <a:spcPts val="1500"/>
              </a:lnSpc>
              <a:spcBef>
                <a:spcPts val="0"/>
              </a:spcBef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Средняя заработная плата в торговле</a:t>
            </a:r>
            <a:br>
              <a:rPr lang="ru-RU" dirty="0">
                <a:solidFill>
                  <a:schemeClr val="accent1">
                    <a:lumMod val="50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</a:b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на 01.09.2025г.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18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34" y="4969472"/>
            <a:ext cx="1080000" cy="1080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9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34" y="1090472"/>
            <a:ext cx="1080000" cy="1080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0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34" y="3119972"/>
            <a:ext cx="1008000" cy="1008000"/>
          </a:xfrm>
          <a:prstGeom prst="rect">
            <a:avLst/>
          </a:prstGeom>
        </p:spPr>
      </p:pic>
      <p:sp>
        <p:nvSpPr>
          <p:cNvPr id="5" name="TextBox 4"/>
          <p:cNvSpPr txBox="1"/>
          <p:nvPr>
            <p:custDataLst>
              <p:tags r:id="rId4"/>
            </p:custDataLst>
          </p:nvPr>
        </p:nvSpPr>
        <p:spPr>
          <a:xfrm>
            <a:off x="2258457" y="3063895"/>
            <a:ext cx="1494584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6985" algn="ctr"/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24 511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ед.</a:t>
            </a:r>
          </a:p>
        </p:txBody>
      </p:sp>
      <p:grpSp>
        <p:nvGrpSpPr>
          <p:cNvPr id="10" name="Группа 9"/>
          <p:cNvGrpSpPr/>
          <p:nvPr>
            <p:custDataLst>
              <p:tags r:id="rId5"/>
            </p:custDataLst>
          </p:nvPr>
        </p:nvGrpSpPr>
        <p:grpSpPr>
          <a:xfrm>
            <a:off x="3658404" y="3127966"/>
            <a:ext cx="761190" cy="648000"/>
            <a:chOff x="3182576" y="3190724"/>
            <a:chExt cx="761190" cy="648000"/>
          </a:xfrm>
        </p:grpSpPr>
        <p:sp>
          <p:nvSpPr>
            <p:cNvPr id="29" name="Овал 28"/>
            <p:cNvSpPr/>
            <p:nvPr>
              <p:custDataLst>
                <p:tags r:id="rId12"/>
              </p:custDataLst>
            </p:nvPr>
          </p:nvSpPr>
          <p:spPr>
            <a:xfrm>
              <a:off x="3182576" y="3190724"/>
              <a:ext cx="648000" cy="648000"/>
            </a:xfrm>
            <a:prstGeom prst="ellipse">
              <a:avLst/>
            </a:prstGeom>
            <a:solidFill>
              <a:srgbClr val="F5FDFE"/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Стрелка вверх 29"/>
            <p:cNvSpPr/>
            <p:nvPr>
              <p:custDataLst>
                <p:tags r:id="rId13"/>
              </p:custDataLst>
            </p:nvPr>
          </p:nvSpPr>
          <p:spPr>
            <a:xfrm>
              <a:off x="3239419" y="3314687"/>
              <a:ext cx="142875" cy="358856"/>
            </a:xfrm>
            <a:prstGeom prst="upArrow">
              <a:avLst/>
            </a:prstGeom>
            <a:solidFill>
              <a:srgbClr val="264478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TextBox 30"/>
            <p:cNvSpPr txBox="1"/>
            <p:nvPr>
              <p:custDataLst>
                <p:tags r:id="rId14"/>
              </p:custDataLst>
            </p:nvPr>
          </p:nvSpPr>
          <p:spPr>
            <a:xfrm>
              <a:off x="3269105" y="3405513"/>
              <a:ext cx="674661" cy="306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solidFill>
                    <a:srgbClr val="264478"/>
                  </a:solidFill>
                </a:rPr>
                <a:t>39,4%</a:t>
              </a:r>
            </a:p>
          </p:txBody>
        </p:sp>
      </p:grpSp>
      <p:sp>
        <p:nvSpPr>
          <p:cNvPr id="32" name="TextBox 31"/>
          <p:cNvSpPr txBox="1"/>
          <p:nvPr>
            <p:custDataLst>
              <p:tags r:id="rId6"/>
            </p:custDataLst>
          </p:nvPr>
        </p:nvSpPr>
        <p:spPr>
          <a:xfrm>
            <a:off x="1972715" y="1546464"/>
            <a:ext cx="23717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6985" algn="ctr"/>
            <a:br>
              <a:rPr lang="ru-RU" dirty="0">
                <a:solidFill>
                  <a:schemeClr val="accent1">
                    <a:lumMod val="50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</a:b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Субъектов МСП </a:t>
            </a:r>
          </a:p>
          <a:p>
            <a:pPr marR="6985" algn="ctr"/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и динамика к показателям прошлого года</a:t>
            </a:r>
          </a:p>
        </p:txBody>
      </p:sp>
      <p:sp>
        <p:nvSpPr>
          <p:cNvPr id="33" name="TextBox 32"/>
          <p:cNvSpPr txBox="1"/>
          <p:nvPr>
            <p:custDataLst>
              <p:tags r:id="rId7"/>
            </p:custDataLst>
          </p:nvPr>
        </p:nvSpPr>
        <p:spPr>
          <a:xfrm>
            <a:off x="2266332" y="1202321"/>
            <a:ext cx="13313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6985" algn="ctr"/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8 424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ед.</a:t>
            </a:r>
          </a:p>
        </p:txBody>
      </p:sp>
      <p:grpSp>
        <p:nvGrpSpPr>
          <p:cNvPr id="6" name="Группа 5"/>
          <p:cNvGrpSpPr/>
          <p:nvPr>
            <p:custDataLst>
              <p:tags r:id="rId8"/>
            </p:custDataLst>
          </p:nvPr>
        </p:nvGrpSpPr>
        <p:grpSpPr>
          <a:xfrm>
            <a:off x="3658404" y="1286573"/>
            <a:ext cx="855827" cy="648000"/>
            <a:chOff x="3182576" y="1264419"/>
            <a:chExt cx="855827" cy="648000"/>
          </a:xfrm>
        </p:grpSpPr>
        <p:sp>
          <p:nvSpPr>
            <p:cNvPr id="34" name="Овал 33"/>
            <p:cNvSpPr/>
            <p:nvPr>
              <p:custDataLst>
                <p:tags r:id="rId9"/>
              </p:custDataLst>
            </p:nvPr>
          </p:nvSpPr>
          <p:spPr>
            <a:xfrm>
              <a:off x="3182576" y="1264419"/>
              <a:ext cx="648000" cy="648000"/>
            </a:xfrm>
            <a:prstGeom prst="ellipse">
              <a:avLst/>
            </a:prstGeom>
            <a:solidFill>
              <a:srgbClr val="F5FDFE"/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Стрелка вверх 34"/>
            <p:cNvSpPr/>
            <p:nvPr>
              <p:custDataLst>
                <p:tags r:id="rId10"/>
              </p:custDataLst>
            </p:nvPr>
          </p:nvSpPr>
          <p:spPr>
            <a:xfrm>
              <a:off x="3239419" y="1388382"/>
              <a:ext cx="142875" cy="358856"/>
            </a:xfrm>
            <a:prstGeom prst="upArrow">
              <a:avLst/>
            </a:prstGeom>
            <a:solidFill>
              <a:srgbClr val="264478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TextBox 35"/>
            <p:cNvSpPr txBox="1"/>
            <p:nvPr>
              <p:custDataLst>
                <p:tags r:id="rId11"/>
              </p:custDataLst>
            </p:nvPr>
          </p:nvSpPr>
          <p:spPr>
            <a:xfrm>
              <a:off x="3304050" y="1482689"/>
              <a:ext cx="734353" cy="306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solidFill>
                    <a:srgbClr val="264478"/>
                  </a:solidFill>
                </a:rPr>
                <a:t>5,8%</a:t>
              </a:r>
            </a:p>
          </p:txBody>
        </p:sp>
      </p:grp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C04D7-1108-47C0-8737-5948394FB0C1}" type="slidenum">
              <a:rPr lang="ru-RU" smtClean="0"/>
              <a:t>11</a:t>
            </a:fld>
            <a:endParaRPr lang="ru-RU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712800" y="0"/>
            <a:ext cx="5400000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6134008" y="0"/>
            <a:ext cx="5400000" cy="6858000"/>
          </a:xfrm>
          <a:prstGeom prst="rect">
            <a:avLst/>
          </a:prstGeom>
          <a:solidFill>
            <a:srgbClr val="D1DD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  <p:sp>
        <p:nvSpPr>
          <p:cNvPr id="32" name="TextBox 31"/>
          <p:cNvSpPr txBox="1"/>
          <p:nvPr/>
        </p:nvSpPr>
        <p:spPr>
          <a:xfrm>
            <a:off x="1117199" y="471872"/>
            <a:ext cx="42817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6985" algn="ctr">
              <a:spcBef>
                <a:spcPts val="0"/>
              </a:spcBef>
            </a:pPr>
            <a:r>
              <a:rPr lang="ru-RU" sz="2000" b="1" dirty="0">
                <a:latin typeface="Gabriola" panose="04040605051002020D02" pitchFamily="82" charset="0"/>
                <a:cs typeface="Microsoft Sans Serif" panose="020B0604020202020204"/>
              </a:rPr>
              <a:t>Инвестиционные предложения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326280" y="573553"/>
            <a:ext cx="5126848" cy="425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6985">
              <a:lnSpc>
                <a:spcPts val="1300"/>
              </a:lnSpc>
              <a:spcBef>
                <a:spcPts val="0"/>
              </a:spcBef>
            </a:pPr>
            <a:r>
              <a:rPr lang="ru-RU" sz="2000" b="1" dirty="0">
                <a:latin typeface="Gabriola" panose="04040605051002020D02" pitchFamily="82" charset="0"/>
                <a:cs typeface="Microsoft Sans Serif" panose="020B0604020202020204"/>
              </a:rPr>
              <a:t>Инвестиционные предложения по строительству объектов</a:t>
            </a:r>
          </a:p>
          <a:p>
            <a:pPr marR="6985" algn="ctr">
              <a:lnSpc>
                <a:spcPts val="1300"/>
              </a:lnSpc>
              <a:spcBef>
                <a:spcPts val="0"/>
              </a:spcBef>
            </a:pPr>
            <a:r>
              <a:rPr lang="ru-RU" sz="1400" b="1" dirty="0">
                <a:latin typeface="Gabriola" panose="04040605051002020D02" pitchFamily="82" charset="0"/>
                <a:cs typeface="Microsoft Sans Serif" panose="020B0604020202020204"/>
              </a:rPr>
              <a:t>(в рамках МЧП)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03792" y="40008"/>
            <a:ext cx="115786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6985">
              <a:spcBef>
                <a:spcPts val="0"/>
              </a:spcBef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10. ИНВЕСТИЦИОННЫЕ НАПРАВЛЕНИЯ ГОРОДСКОГО ОКРУГА ГОРОД СТЕРЛИТАМАК РБ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Gabriola" panose="04040605051002020D02" pitchFamily="82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173" y="2105771"/>
            <a:ext cx="719997" cy="719997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166895" y="3537057"/>
            <a:ext cx="373377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Проект предусматривает:</a:t>
            </a:r>
          </a:p>
          <a:p>
            <a:pPr marL="93980" indent="-93980">
              <a:buSzPct val="75000"/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Объем инвестиций: 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207,5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 млн руб.</a:t>
            </a:r>
          </a:p>
          <a:p>
            <a:pPr marL="93980" indent="-93980">
              <a:buSzPct val="75000"/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Срок реализации: 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1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 год</a:t>
            </a:r>
          </a:p>
          <a:p>
            <a:pPr marL="93980" indent="-93980">
              <a:buSzPct val="75000"/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NPV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: 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69,04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 млн руб.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Gabriola" panose="04040605051002020D02" pitchFamily="82" charset="0"/>
              <a:cs typeface="Microsoft Sans Serif" panose="020B0604020202020204"/>
            </a:endParaRPr>
          </a:p>
          <a:p>
            <a:pPr marL="93980" indent="-93980">
              <a:buSzPct val="75000"/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Срок окупаемости: 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4,2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 года</a:t>
            </a:r>
          </a:p>
          <a:p>
            <a:pPr marL="93980" indent="-93980">
              <a:buSzPct val="75000"/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Выручка (за 10 лет): 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1 555,22 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млн руб.</a:t>
            </a:r>
          </a:p>
          <a:p>
            <a:endParaRPr lang="ru-RU" sz="1400" dirty="0"/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6000" contrast="-6000"/>
                    </a14:imgEffect>
                    <a14:imgEffect>
                      <a14:sharpenSoften amoun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801"/>
          <a:stretch>
            <a:fillRect/>
          </a:stretch>
        </p:blipFill>
        <p:spPr>
          <a:xfrm>
            <a:off x="1282687" y="1203805"/>
            <a:ext cx="4051617" cy="1991489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C5E0B4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" name="TextBox 29"/>
          <p:cNvSpPr txBox="1"/>
          <p:nvPr/>
        </p:nvSpPr>
        <p:spPr>
          <a:xfrm>
            <a:off x="7297185" y="1046916"/>
            <a:ext cx="4014279" cy="74635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Наименование :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Реконструкция стадиона МАОУ СШОР, проспект Ленина, 2Б</a:t>
            </a:r>
            <a:br>
              <a:rPr lang="ru-RU" b="1" dirty="0">
                <a:solidFill>
                  <a:schemeClr val="accent1">
                    <a:lumMod val="50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</a:b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Общий объём инвестиций: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1 200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млн руб.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297183" y="2058888"/>
            <a:ext cx="4014279" cy="97860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Наименование :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Строительство школы на 1225 мест в микрорайоне №2 Западного жилого района город Стерлитамак республики Башкортостан</a:t>
            </a:r>
          </a:p>
          <a:p>
            <a:pPr>
              <a:lnSpc>
                <a:spcPts val="1700"/>
              </a:lnSpc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Общий объём инвестиций: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2 035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 млн руб.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335021" y="3226610"/>
            <a:ext cx="3993542" cy="76059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lvl="0">
              <a:lnSpc>
                <a:spcPts val="1700"/>
              </a:lnSpc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Наименование : </a:t>
            </a:r>
            <a:r>
              <a:rPr lang="ru-RU" sz="1600" dirty="0">
                <a:solidFill>
                  <a:srgbClr val="4472C4">
                    <a:lumMod val="50000"/>
                  </a:srgbClr>
                </a:solidFill>
                <a:latin typeface="Gabriola" panose="04040605051002020D02" pitchFamily="82" charset="0"/>
                <a:cs typeface="Microsoft Sans Serif" panose="020B0604020202020204"/>
              </a:rPr>
              <a:t>Проектирование и строительство</a:t>
            </a:r>
          </a:p>
          <a:p>
            <a:pPr lvl="0">
              <a:lnSpc>
                <a:spcPts val="1700"/>
              </a:lnSpc>
            </a:pPr>
            <a:r>
              <a:rPr lang="ru-RU" sz="1600" dirty="0">
                <a:solidFill>
                  <a:srgbClr val="4472C4">
                    <a:lumMod val="50000"/>
                  </a:srgbClr>
                </a:solidFill>
                <a:latin typeface="Gabriola" panose="04040605051002020D02" pitchFamily="82" charset="0"/>
                <a:cs typeface="Microsoft Sans Serif" panose="020B0604020202020204"/>
              </a:rPr>
              <a:t>пляжа реки Ашкадар, ул. Пугачева</a:t>
            </a:r>
            <a:br>
              <a:rPr lang="ru-RU" b="1" dirty="0">
                <a:solidFill>
                  <a:schemeClr val="accent1">
                    <a:lumMod val="50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</a:b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Общий объём инвестиций: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150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млн руб.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356229" y="4020573"/>
            <a:ext cx="3955232" cy="97860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lvl="0">
              <a:lnSpc>
                <a:spcPts val="1700"/>
              </a:lnSpc>
            </a:pPr>
            <a:endParaRPr lang="ru-RU" b="1" dirty="0">
              <a:solidFill>
                <a:schemeClr val="accent1">
                  <a:lumMod val="50000"/>
                </a:schemeClr>
              </a:solidFill>
              <a:latin typeface="Gabriola" panose="04040605051002020D02" pitchFamily="82" charset="0"/>
              <a:cs typeface="Microsoft Sans Serif" panose="020B0604020202020204"/>
            </a:endParaRPr>
          </a:p>
          <a:p>
            <a:pPr lvl="0">
              <a:lnSpc>
                <a:spcPts val="1700"/>
              </a:lnSpc>
            </a:pPr>
            <a:r>
              <a:rPr lang="ru-RU" b="1" dirty="0">
                <a:solidFill>
                  <a:srgbClr val="4472C4">
                    <a:lumMod val="50000"/>
                  </a:srgbClr>
                </a:solidFill>
                <a:latin typeface="Gabriola" panose="04040605051002020D02" pitchFamily="82" charset="0"/>
                <a:cs typeface="Microsoft Sans Serif" panose="020B0604020202020204"/>
              </a:rPr>
              <a:t>Наименование : </a:t>
            </a:r>
            <a:r>
              <a:rPr lang="ru-RU" sz="1600" dirty="0">
                <a:solidFill>
                  <a:srgbClr val="4472C4">
                    <a:lumMod val="50000"/>
                  </a:srgbClr>
                </a:solidFill>
                <a:latin typeface="Gabriola" panose="04040605051002020D02" pitchFamily="82" charset="0"/>
                <a:cs typeface="Microsoft Sans Serif" panose="020B0604020202020204"/>
              </a:rPr>
              <a:t>Реконструкция парка культуры и отдыха, ул. Фурманов д.15</a:t>
            </a:r>
          </a:p>
          <a:p>
            <a:pPr lvl="0">
              <a:lnSpc>
                <a:spcPts val="1700"/>
              </a:lnSpc>
            </a:pPr>
            <a:r>
              <a:rPr lang="ru-RU" b="1" dirty="0">
                <a:solidFill>
                  <a:srgbClr val="4472C4">
                    <a:lumMod val="50000"/>
                  </a:srgbClr>
                </a:solidFill>
                <a:latin typeface="Gabriola" panose="04040605051002020D02" pitchFamily="82" charset="0"/>
                <a:cs typeface="Microsoft Sans Serif" panose="020B0604020202020204"/>
              </a:rPr>
              <a:t>Общий объём инвестиций: </a:t>
            </a:r>
            <a:r>
              <a:rPr lang="ru-RU" sz="2400" b="1" dirty="0">
                <a:solidFill>
                  <a:srgbClr val="4472C4">
                    <a:lumMod val="50000"/>
                  </a:srgbClr>
                </a:solidFill>
                <a:latin typeface="Gabriola" panose="04040605051002020D02" pitchFamily="82" charset="0"/>
                <a:cs typeface="Microsoft Sans Serif" panose="020B0604020202020204"/>
              </a:rPr>
              <a:t>500</a:t>
            </a:r>
            <a:r>
              <a:rPr lang="ru-RU" b="1" dirty="0">
                <a:solidFill>
                  <a:srgbClr val="4472C4">
                    <a:lumMod val="50000"/>
                  </a:srgbClr>
                </a:solidFill>
                <a:latin typeface="Gabriola" panose="04040605051002020D02" pitchFamily="82" charset="0"/>
                <a:cs typeface="Microsoft Sans Serif" panose="020B0604020202020204"/>
              </a:rPr>
              <a:t> млн руб.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Gabriola" panose="04040605051002020D02" pitchFamily="82" charset="0"/>
              <a:cs typeface="Microsoft Sans Serif" panose="020B0604020202020204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3200" y="5414400"/>
            <a:ext cx="720000" cy="720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hq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165" y="967223"/>
            <a:ext cx="902544" cy="90254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hq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173" y="4176324"/>
            <a:ext cx="823848" cy="81191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hq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116" y="3233292"/>
            <a:ext cx="703116" cy="695363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C04D7-1108-47C0-8737-5948394FB0C1}" type="slidenum">
              <a:rPr lang="ru-RU" smtClean="0"/>
              <a:t>12</a:t>
            </a:fld>
            <a:endParaRPr lang="ru-RU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113" b="19745"/>
          <a:stretch>
            <a:fillRect/>
          </a:stretch>
        </p:blipFill>
        <p:spPr>
          <a:xfrm>
            <a:off x="1779243" y="612697"/>
            <a:ext cx="8894792" cy="5527334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873302" y="610738"/>
            <a:ext cx="9895312" cy="5636523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0" y="-1"/>
            <a:ext cx="714375" cy="6858001"/>
          </a:xfrm>
          <a:prstGeom prst="rect">
            <a:avLst/>
          </a:prstGeom>
          <a:solidFill>
            <a:srgbClr val="D1DD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703792" y="40115"/>
            <a:ext cx="8572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6985">
              <a:spcBef>
                <a:spcPts val="0"/>
              </a:spcBef>
            </a:pPr>
            <a:r>
              <a:rPr lang="ru-RU" b="1" dirty="0">
                <a:solidFill>
                  <a:srgbClr val="558FC4"/>
                </a:solidFill>
                <a:latin typeface="Gabriola" panose="04040605051002020D02" pitchFamily="82" charset="0"/>
                <a:cs typeface="Microsoft Sans Serif" panose="020B0604020202020204"/>
              </a:rPr>
              <a:t>11. МЕРЫ ПОДДЕРЖКИ ГОРОДСКОГО ОКРУГА ГОРОД СТЕРЛИТАМАК РБ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62796" y="494436"/>
            <a:ext cx="9321728" cy="26037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6985" indent="177800">
              <a:lnSpc>
                <a:spcPct val="80000"/>
              </a:lnSpc>
              <a:spcBef>
                <a:spcPts val="0"/>
              </a:spcBef>
            </a:pP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Региональные меры поддержки для проектов, реализующихся на территории ГО г.Стерлитамак РБ</a:t>
            </a:r>
          </a:p>
          <a:p>
            <a:pPr marR="6985">
              <a:lnSpc>
                <a:spcPct val="80000"/>
              </a:lnSpc>
              <a:spcBef>
                <a:spcPts val="0"/>
              </a:spcBef>
            </a:pPr>
            <a:endParaRPr lang="ru-RU" sz="400" b="1" dirty="0">
              <a:solidFill>
                <a:schemeClr val="accent5">
                  <a:lumMod val="75000"/>
                </a:schemeClr>
              </a:solidFill>
              <a:latin typeface="Gabriola" panose="04040605051002020D02" pitchFamily="82" charset="0"/>
              <a:cs typeface="Microsoft Sans Serif" panose="020B0604020202020204"/>
            </a:endParaRPr>
          </a:p>
          <a:p>
            <a:pPr marL="177800" marR="6985" indent="-177800" algn="just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accent5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гранты в форме субсидий из бюджета Республики Башкортостан субъектам малого и среднего предпринимательства, включенным в реестр социальных предпринимателей (Министерство предпринимательства и туризма РБ)</a:t>
            </a:r>
          </a:p>
          <a:p>
            <a:pPr marL="177800" marR="6985" indent="-177800" algn="just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accent5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адресная социальная помощь на основании социального контракта (Министерство семьи, труда и социальной защиты населения РБ)</a:t>
            </a:r>
          </a:p>
          <a:p>
            <a:pPr marL="177800" marR="6985" indent="-177800" algn="just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accent5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льготное кредитование (АНО «Агентство РБ по развитию МСП»)</a:t>
            </a:r>
          </a:p>
          <a:p>
            <a:pPr marL="177800" marR="6985" indent="-177800" algn="just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accent5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лизинги (АО «Региональная лизинговая компания»)</a:t>
            </a:r>
          </a:p>
          <a:p>
            <a:pPr marL="177800" marR="6985" indent="-177800" algn="just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accent5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микро кредитование (АНО «Микрокредитная организация малого бизнеса РБ»)</a:t>
            </a:r>
          </a:p>
          <a:p>
            <a:pPr marL="285750" marR="6985" indent="-285750" algn="just"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ru-RU" sz="1600" dirty="0">
              <a:solidFill>
                <a:schemeClr val="accent5">
                  <a:lumMod val="75000"/>
                </a:schemeClr>
              </a:solidFill>
              <a:latin typeface="Gabriola" panose="04040605051002020D02" pitchFamily="82" charset="0"/>
              <a:cs typeface="Microsoft Sans Serif" panose="020B0604020202020204"/>
            </a:endParaRPr>
          </a:p>
          <a:p>
            <a:pPr marL="285750" marR="6985" indent="-28575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ru-RU" sz="1400" dirty="0">
              <a:solidFill>
                <a:schemeClr val="accent5">
                  <a:lumMod val="75000"/>
                </a:schemeClr>
              </a:solidFill>
              <a:latin typeface="Gabriola" panose="04040605051002020D02" pitchFamily="82" charset="0"/>
              <a:cs typeface="Microsoft Sans Serif" panose="020B0604020202020204"/>
            </a:endParaRPr>
          </a:p>
          <a:p>
            <a:pPr marL="285750" marR="6985" indent="-28575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ru-RU" sz="1400" dirty="0">
              <a:solidFill>
                <a:schemeClr val="accent5">
                  <a:lumMod val="75000"/>
                </a:schemeClr>
              </a:solidFill>
              <a:latin typeface="Gabriola" panose="04040605051002020D02" pitchFamily="82" charset="0"/>
              <a:cs typeface="Microsoft Sans Serif" panose="020B0604020202020204"/>
            </a:endParaRPr>
          </a:p>
          <a:p>
            <a:pPr marL="285750" marR="6985" indent="-28575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ru-RU" sz="1400" dirty="0">
              <a:solidFill>
                <a:schemeClr val="accent5">
                  <a:lumMod val="75000"/>
                </a:schemeClr>
              </a:solidFill>
              <a:latin typeface="Gabriola" panose="04040605051002020D02" pitchFamily="82" charset="0"/>
              <a:cs typeface="Microsoft Sans Serif" panose="020B0604020202020204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55181" y="2196494"/>
            <a:ext cx="9329343" cy="17512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6985">
              <a:lnSpc>
                <a:spcPct val="70000"/>
              </a:lnSpc>
              <a:spcBef>
                <a:spcPts val="0"/>
              </a:spcBef>
            </a:pPr>
            <a:endParaRPr lang="ru-RU" sz="1400" b="1" dirty="0">
              <a:solidFill>
                <a:schemeClr val="accent5">
                  <a:lumMod val="75000"/>
                </a:schemeClr>
              </a:solidFill>
              <a:latin typeface="Gabriola" panose="04040605051002020D02" pitchFamily="82" charset="0"/>
              <a:cs typeface="Microsoft Sans Serif" panose="020B0604020202020204"/>
            </a:endParaRPr>
          </a:p>
          <a:p>
            <a:pPr marR="6985" indent="186055" algn="just"/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Муниципальные меры поддержки для проектов, реализующихся на территории ГО г.Стерлитамак РБ</a:t>
            </a:r>
          </a:p>
          <a:p>
            <a:pPr marR="6985" indent="186055" algn="just"/>
            <a:endParaRPr lang="ru-RU" sz="400" dirty="0">
              <a:solidFill>
                <a:schemeClr val="accent5">
                  <a:lumMod val="75000"/>
                </a:schemeClr>
              </a:solidFill>
              <a:latin typeface="Gabriola" panose="04040605051002020D02" pitchFamily="82" charset="0"/>
              <a:cs typeface="Microsoft Sans Serif" panose="020B0604020202020204"/>
            </a:endParaRPr>
          </a:p>
          <a:p>
            <a:pPr marR="6985" indent="186055" algn="just"/>
            <a:r>
              <a:rPr lang="ru-RU" sz="1600" dirty="0">
                <a:solidFill>
                  <a:schemeClr val="accent5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На территории ГО г.Стерлитамак действует Муниципальная программа «Развитие и поддержка малого и среднего предпринимательства ГО г.Стерлитамак РБ», разработанная на основе Государственной программы "Развитие и поддержка малого и среднего предпринимательства в Республике Башкортостан» </a:t>
            </a:r>
          </a:p>
          <a:p>
            <a:pPr marL="177800" marR="6985" indent="-177800" algn="just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accent5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предоставление субсидий в целях возмещения части затрат, связанных с уплатой лизинговых платежей по договорам лизинга; </a:t>
            </a:r>
          </a:p>
          <a:p>
            <a:pPr marL="177800" marR="6985" indent="-177800" algn="just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accent5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предоставление субсидий на возмещение части затрат на приобретение основных средств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C04D7-1108-47C0-8737-5948394FB0C1}" type="slidenum">
              <a:rPr lang="ru-RU" smtClean="0"/>
              <a:t>13</a:t>
            </a:fld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10280010" y="3465513"/>
            <a:ext cx="1354941" cy="1126462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200" dirty="0">
                <a:solidFill>
                  <a:srgbClr val="2E75B6"/>
                </a:solidFill>
                <a:latin typeface="Gabriola" panose="04040605051002020D02" pitchFamily="82" charset="0"/>
                <a:cs typeface="Courier New" panose="02070309020205020404" pitchFamily="49" charset="0"/>
              </a:rPr>
              <a:t>перечень муниципального имущества, </a:t>
            </a:r>
          </a:p>
          <a:p>
            <a:pPr algn="ctr">
              <a:lnSpc>
                <a:spcPct val="80000"/>
              </a:lnSpc>
            </a:pPr>
            <a:r>
              <a:rPr lang="ru-RU" sz="1200" dirty="0">
                <a:solidFill>
                  <a:srgbClr val="2E75B6"/>
                </a:solidFill>
                <a:latin typeface="Gabriola" panose="04040605051002020D02" pitchFamily="82" charset="0"/>
                <a:cs typeface="Courier New" panose="02070309020205020404" pitchFamily="49" charset="0"/>
              </a:rPr>
              <a:t>предназначенного для предоставления инвесторам можно найти по </a:t>
            </a:r>
            <a:r>
              <a:rPr lang="en-US" sz="1200" b="1" dirty="0">
                <a:solidFill>
                  <a:srgbClr val="2E75B6"/>
                </a:solidFill>
                <a:latin typeface="Gabriola" panose="04040605051002020D02" pitchFamily="82" charset="0"/>
                <a:cs typeface="Courier New" panose="02070309020205020404" pitchFamily="49" charset="0"/>
              </a:rPr>
              <a:t>QR-</a:t>
            </a:r>
            <a:r>
              <a:rPr lang="ru-RU" sz="1200" b="1" dirty="0">
                <a:solidFill>
                  <a:srgbClr val="2E75B6"/>
                </a:solidFill>
                <a:latin typeface="Gabriola" panose="04040605051002020D02" pitchFamily="82" charset="0"/>
                <a:cs typeface="Courier New" panose="02070309020205020404" pitchFamily="49" charset="0"/>
              </a:rPr>
              <a:t>коду</a:t>
            </a:r>
            <a:r>
              <a:rPr lang="ru-RU" sz="1200" dirty="0">
                <a:solidFill>
                  <a:srgbClr val="2E75B6"/>
                </a:solidFill>
                <a:latin typeface="Gabriola" panose="04040605051002020D02" pitchFamily="82" charset="0"/>
                <a:cs typeface="Courier New" panose="02070309020205020404" pitchFamily="49" charset="0"/>
              </a:rPr>
              <a:t>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504" y="2772000"/>
            <a:ext cx="720000" cy="72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5200" y="842483"/>
            <a:ext cx="720000" cy="720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258097" y="1528516"/>
            <a:ext cx="1292773" cy="1126462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200" dirty="0">
                <a:solidFill>
                  <a:srgbClr val="2E75B6"/>
                </a:solidFill>
                <a:latin typeface="Gabriola" panose="04040605051002020D02" pitchFamily="82" charset="0"/>
                <a:cs typeface="Courier New" panose="02070309020205020404" pitchFamily="49" charset="0"/>
              </a:rPr>
              <a:t> с полным перечнем мер поддержки для предпринимателей</a:t>
            </a:r>
          </a:p>
          <a:p>
            <a:pPr algn="ctr">
              <a:lnSpc>
                <a:spcPct val="80000"/>
              </a:lnSpc>
            </a:pPr>
            <a:r>
              <a:rPr lang="ru-RU" sz="1200" dirty="0">
                <a:solidFill>
                  <a:srgbClr val="2E75B6"/>
                </a:solidFill>
                <a:latin typeface="Gabriola" panose="04040605051002020D02" pitchFamily="82" charset="0"/>
                <a:cs typeface="Courier New" panose="02070309020205020404" pitchFamily="49" charset="0"/>
              </a:rPr>
              <a:t>в Республике Башкортостан можно ознакомиться по </a:t>
            </a:r>
            <a:r>
              <a:rPr lang="en-US" sz="1200" b="1" dirty="0">
                <a:solidFill>
                  <a:srgbClr val="2E75B6"/>
                </a:solidFill>
                <a:latin typeface="Gabriola" panose="04040605051002020D02" pitchFamily="82" charset="0"/>
                <a:cs typeface="Courier New" panose="02070309020205020404" pitchFamily="49" charset="0"/>
              </a:rPr>
              <a:t>QR-</a:t>
            </a:r>
            <a:r>
              <a:rPr lang="ru-RU" sz="1200" b="1" dirty="0">
                <a:solidFill>
                  <a:srgbClr val="2E75B6"/>
                </a:solidFill>
                <a:latin typeface="Gabriola" panose="04040605051002020D02" pitchFamily="82" charset="0"/>
                <a:cs typeface="Courier New" panose="02070309020205020404" pitchFamily="49" charset="0"/>
              </a:rPr>
              <a:t>коду</a:t>
            </a:r>
            <a:r>
              <a:rPr lang="ru-RU" sz="1200" dirty="0">
                <a:solidFill>
                  <a:srgbClr val="2E75B6"/>
                </a:solidFill>
                <a:latin typeface="Gabriola" panose="04040605051002020D02" pitchFamily="82" charset="0"/>
                <a:cs typeface="Courier New" panose="02070309020205020404" pitchFamily="49" charset="0"/>
              </a:rPr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83638" y="3823801"/>
            <a:ext cx="7734845" cy="22129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6985">
              <a:lnSpc>
                <a:spcPct val="70000"/>
              </a:lnSpc>
              <a:spcBef>
                <a:spcPts val="0"/>
              </a:spcBef>
            </a:pPr>
            <a:endParaRPr lang="ru-RU" sz="1400" b="1" dirty="0">
              <a:solidFill>
                <a:schemeClr val="accent5">
                  <a:lumMod val="75000"/>
                </a:schemeClr>
              </a:solidFill>
              <a:latin typeface="Gabriola" panose="04040605051002020D02" pitchFamily="82" charset="0"/>
              <a:cs typeface="Microsoft Sans Serif" panose="020B0604020202020204"/>
            </a:endParaRPr>
          </a:p>
          <a:p>
            <a:pPr marR="6985" indent="186055" algn="just"/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Иные меры муниципальной поддержки</a:t>
            </a:r>
          </a:p>
          <a:p>
            <a:pPr marR="6985" indent="186055" algn="just"/>
            <a:endParaRPr lang="ru-RU" sz="400" b="1" dirty="0">
              <a:solidFill>
                <a:schemeClr val="accent5">
                  <a:lumMod val="75000"/>
                </a:schemeClr>
              </a:solidFill>
              <a:latin typeface="Gabriola" panose="04040605051002020D02" pitchFamily="82" charset="0"/>
              <a:cs typeface="Microsoft Sans Serif" panose="020B0604020202020204"/>
            </a:endParaRPr>
          </a:p>
          <a:p>
            <a:pPr marL="179705" marR="6985" indent="-179705" algn="just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accent5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имущественная поддержка</a:t>
            </a:r>
          </a:p>
          <a:p>
            <a:pPr marL="179705" marR="6985" indent="-179705" algn="just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accent5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консультирование</a:t>
            </a:r>
          </a:p>
          <a:p>
            <a:pPr marR="6985" algn="just"/>
            <a:endParaRPr lang="ru-RU" sz="800" dirty="0">
              <a:solidFill>
                <a:schemeClr val="accent5">
                  <a:lumMod val="75000"/>
                </a:schemeClr>
              </a:solidFill>
              <a:latin typeface="Gabriola" panose="04040605051002020D02" pitchFamily="82" charset="0"/>
              <a:cs typeface="Microsoft Sans Serif" panose="020B0604020202020204"/>
            </a:endParaRPr>
          </a:p>
          <a:p>
            <a:pPr marL="179705" marR="6985" indent="-179705" algn="just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accent5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на территории города осуществляет деятельность организация инфраструктуры поддержки субъектов малого и среднего предпринимательства - Ассоциация предпринимателей города Стерлитамака</a:t>
            </a:r>
          </a:p>
          <a:p>
            <a:pPr marL="179705" marR="6985" indent="-179705" algn="just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accent5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в городе функционирует центр поддержки предпринимательства «Мой бизнес»</a:t>
            </a:r>
          </a:p>
          <a:p>
            <a:pPr marL="179705" marR="6985" indent="-179705" algn="just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accent5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в городе функционирует подразделение Общероссийской общественной организации малого и среднего предпринимательства «Опора России»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4810" y="5042946"/>
            <a:ext cx="924527" cy="61057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009" y="5544406"/>
            <a:ext cx="1795943" cy="550918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6719" y="4729165"/>
            <a:ext cx="2568213" cy="36835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712800" y="0"/>
            <a:ext cx="5400000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6134400" y="-1"/>
            <a:ext cx="5400000" cy="6858001"/>
          </a:xfrm>
          <a:prstGeom prst="rect">
            <a:avLst/>
          </a:prstGeom>
          <a:solidFill>
            <a:srgbClr val="D1DD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  <p:sp>
        <p:nvSpPr>
          <p:cNvPr id="25" name="TextBox 24"/>
          <p:cNvSpPr txBox="1"/>
          <p:nvPr/>
        </p:nvSpPr>
        <p:spPr>
          <a:xfrm>
            <a:off x="7214369" y="3902951"/>
            <a:ext cx="3657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6985">
              <a:spcBef>
                <a:spcPts val="0"/>
              </a:spcBef>
            </a:pPr>
            <a:r>
              <a:rPr lang="ru-RU" dirty="0">
                <a:latin typeface="Gabriola" panose="04040605051002020D02" pitchFamily="82" charset="0"/>
                <a:cs typeface="Microsoft Sans Serif" panose="020B0604020202020204"/>
              </a:rPr>
              <a:t>Адрес: 450101, Россия, РБ, г. Уфа, </a:t>
            </a:r>
            <a:r>
              <a:rPr lang="ru-RU" dirty="0" err="1">
                <a:latin typeface="Gabriola" panose="04040605051002020D02" pitchFamily="82" charset="0"/>
                <a:cs typeface="Microsoft Sans Serif" panose="020B0604020202020204"/>
              </a:rPr>
              <a:t>Тукаева</a:t>
            </a:r>
            <a:r>
              <a:rPr lang="ru-RU" dirty="0">
                <a:latin typeface="Gabriola" panose="04040605051002020D02" pitchFamily="82" charset="0"/>
                <a:cs typeface="Microsoft Sans Serif" panose="020B0604020202020204"/>
              </a:rPr>
              <a:t>, 46/1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677" y="3843844"/>
            <a:ext cx="550607" cy="550607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7214369" y="4296374"/>
            <a:ext cx="3657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6985">
              <a:spcBef>
                <a:spcPts val="0"/>
              </a:spcBef>
            </a:pPr>
            <a:r>
              <a:rPr lang="ru-RU" dirty="0">
                <a:latin typeface="Gabriola" panose="04040605051002020D02" pitchFamily="82" charset="0"/>
                <a:cs typeface="Microsoft Sans Serif" panose="020B0604020202020204"/>
              </a:rPr>
              <a:t>Тел.: +7 (347) 214-90-70, </a:t>
            </a:r>
          </a:p>
          <a:p>
            <a:pPr marR="6985">
              <a:spcBef>
                <a:spcPts val="0"/>
              </a:spcBef>
            </a:pPr>
            <a:r>
              <a:rPr lang="ru-RU" dirty="0">
                <a:latin typeface="Gabriola" panose="04040605051002020D02" pitchFamily="82" charset="0"/>
                <a:cs typeface="Microsoft Sans Serif" panose="020B0604020202020204"/>
              </a:rPr>
              <a:t>Горячая линия: +7 (347) 218-14-15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665" y="4507496"/>
            <a:ext cx="370380" cy="37038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7214369" y="4978748"/>
            <a:ext cx="3657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6985">
              <a:spcBef>
                <a:spcPts val="0"/>
              </a:spcBef>
            </a:pPr>
            <a:r>
              <a:rPr lang="en-US" dirty="0">
                <a:latin typeface="Gabriola" panose="04040605051002020D02" pitchFamily="82" charset="0"/>
                <a:cs typeface="Microsoft Sans Serif" panose="020B0604020202020204"/>
              </a:rPr>
              <a:t>E-mail</a:t>
            </a:r>
            <a:r>
              <a:rPr lang="ru-RU" dirty="0">
                <a:latin typeface="Gabriola" panose="04040605051002020D02" pitchFamily="82" charset="0"/>
                <a:cs typeface="Microsoft Sans Serif" panose="020B0604020202020204"/>
              </a:rPr>
              <a:t>: </a:t>
            </a:r>
            <a:r>
              <a:rPr lang="en-US" dirty="0">
                <a:latin typeface="Gabriola" panose="04040605051002020D02" pitchFamily="82" charset="0"/>
                <a:cs typeface="Microsoft Sans Serif" panose="020B0604020202020204"/>
              </a:rPr>
              <a:t>infokrrb@bashkortostan.ru</a:t>
            </a:r>
            <a:endParaRPr lang="ru-RU" dirty="0">
              <a:latin typeface="Gabriola" panose="04040605051002020D02" pitchFamily="82" charset="0"/>
              <a:cs typeface="Microsoft Sans Serif" panose="020B0604020202020204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69133" y="4978748"/>
            <a:ext cx="396454" cy="396454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882933" y="737316"/>
            <a:ext cx="41562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6985">
              <a:lnSpc>
                <a:spcPct val="80000"/>
              </a:lnSpc>
              <a:spcBef>
                <a:spcPts val="0"/>
              </a:spcBef>
            </a:pPr>
            <a:r>
              <a:rPr lang="ru-RU" sz="2000" b="1" dirty="0">
                <a:latin typeface="Gabriola" panose="04040605051002020D02" pitchFamily="82" charset="0"/>
                <a:cs typeface="Microsoft Sans Serif" panose="020B0604020202020204"/>
              </a:rPr>
              <a:t>Администрация городского округа </a:t>
            </a:r>
          </a:p>
          <a:p>
            <a:pPr marR="6985">
              <a:lnSpc>
                <a:spcPct val="80000"/>
              </a:lnSpc>
              <a:spcBef>
                <a:spcPts val="0"/>
              </a:spcBef>
            </a:pPr>
            <a:r>
              <a:rPr lang="ru-RU" sz="2000" b="1" dirty="0">
                <a:latin typeface="Gabriola" panose="04040605051002020D02" pitchFamily="82" charset="0"/>
                <a:cs typeface="Microsoft Sans Serif" panose="020B0604020202020204"/>
              </a:rPr>
              <a:t>город Стерлитамак Республики Башкортостан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635807" y="2663448"/>
            <a:ext cx="4641669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6985">
              <a:lnSpc>
                <a:spcPct val="80000"/>
              </a:lnSpc>
              <a:spcBef>
                <a:spcPts val="0"/>
              </a:spcBef>
            </a:pPr>
            <a:r>
              <a:rPr lang="ru-RU" dirty="0">
                <a:latin typeface="Gabriola" panose="04040605051002020D02" pitchFamily="82" charset="0"/>
                <a:cs typeface="Microsoft Sans Serif" panose="020B0604020202020204"/>
              </a:rPr>
              <a:t>Адрес: 453100, Россия, РБ, </a:t>
            </a:r>
          </a:p>
          <a:p>
            <a:pPr marR="6985">
              <a:lnSpc>
                <a:spcPct val="80000"/>
              </a:lnSpc>
              <a:spcBef>
                <a:spcPts val="0"/>
              </a:spcBef>
            </a:pPr>
            <a:r>
              <a:rPr lang="ru-RU" dirty="0">
                <a:latin typeface="Gabriola" panose="04040605051002020D02" pitchFamily="82" charset="0"/>
                <a:cs typeface="Microsoft Sans Serif" panose="020B0604020202020204"/>
              </a:rPr>
              <a:t>г.Стерлитамак, пр.Октября, 32</a:t>
            </a: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19" y="2602368"/>
            <a:ext cx="550607" cy="550607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635807" y="3346179"/>
            <a:ext cx="19917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6985">
              <a:spcBef>
                <a:spcPts val="0"/>
              </a:spcBef>
            </a:pPr>
            <a:r>
              <a:rPr lang="ru-RU" dirty="0">
                <a:latin typeface="Gabriola" panose="04040605051002020D02" pitchFamily="82" charset="0"/>
                <a:cs typeface="Microsoft Sans Serif" panose="020B0604020202020204"/>
              </a:rPr>
              <a:t>Тел.: +7(3473) 24-69-47</a:t>
            </a: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28" y="3321558"/>
            <a:ext cx="427787" cy="427787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1635807" y="3962621"/>
            <a:ext cx="3657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6985">
              <a:spcBef>
                <a:spcPts val="0"/>
              </a:spcBef>
            </a:pPr>
            <a:r>
              <a:rPr lang="en-US" dirty="0">
                <a:latin typeface="Gabriola" panose="04040605051002020D02" pitchFamily="82" charset="0"/>
                <a:cs typeface="Microsoft Sans Serif" panose="020B0604020202020204"/>
              </a:rPr>
              <a:t>E-mail</a:t>
            </a:r>
            <a:r>
              <a:rPr lang="ru-RU" dirty="0">
                <a:latin typeface="Gabriola" panose="04040605051002020D02" pitchFamily="82" charset="0"/>
                <a:cs typeface="Microsoft Sans Serif" panose="020B0604020202020204"/>
              </a:rPr>
              <a:t>: </a:t>
            </a:r>
            <a:r>
              <a:rPr lang="en-US" dirty="0">
                <a:latin typeface="Gabriola" panose="04040605051002020D02" pitchFamily="82" charset="0"/>
                <a:cs typeface="Microsoft Sans Serif" panose="020B0604020202020204"/>
              </a:rPr>
              <a:t>adm59@bashkortostan.ru</a:t>
            </a:r>
            <a:endParaRPr lang="ru-RU" dirty="0">
              <a:latin typeface="Gabriola" panose="04040605051002020D02" pitchFamily="82" charset="0"/>
              <a:cs typeface="Microsoft Sans Serif" panose="020B0604020202020204"/>
            </a:endParaRP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3020" y="3920084"/>
            <a:ext cx="454406" cy="454406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076023" y="1570656"/>
            <a:ext cx="44443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6985">
              <a:spcBef>
                <a:spcPts val="0"/>
              </a:spcBef>
            </a:pPr>
            <a:r>
              <a:rPr lang="ru-RU" sz="2000" dirty="0">
                <a:latin typeface="Gabriola" panose="04040605051002020D02" pitchFamily="82" charset="0"/>
                <a:cs typeface="Microsoft Sans Serif" panose="020B0604020202020204"/>
              </a:rPr>
              <a:t>Бизнес-шериф Юнусов Айнур </a:t>
            </a:r>
            <a:r>
              <a:rPr lang="ru-RU" sz="2000" dirty="0" err="1">
                <a:latin typeface="Gabriola" panose="04040605051002020D02" pitchFamily="82" charset="0"/>
                <a:cs typeface="Microsoft Sans Serif" panose="020B0604020202020204"/>
              </a:rPr>
              <a:t>Наилевич</a:t>
            </a:r>
            <a:endParaRPr lang="ru-RU" sz="2000" dirty="0">
              <a:latin typeface="Gabriola" panose="04040605051002020D02" pitchFamily="82" charset="0"/>
              <a:cs typeface="Microsoft Sans Serif" panose="020B0604020202020204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158763" y="1437410"/>
            <a:ext cx="3657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6985">
              <a:spcBef>
                <a:spcPts val="0"/>
              </a:spcBef>
            </a:pPr>
            <a:r>
              <a:rPr lang="ru-RU" dirty="0">
                <a:latin typeface="Gabriola" panose="04040605051002020D02" pitchFamily="82" charset="0"/>
                <a:cs typeface="Microsoft Sans Serif" panose="020B0604020202020204"/>
              </a:rPr>
              <a:t>Адрес: 450101, Россия, РБ, г. Уфа, </a:t>
            </a:r>
            <a:r>
              <a:rPr lang="ru-RU" dirty="0" err="1">
                <a:latin typeface="Gabriola" panose="04040605051002020D02" pitchFamily="82" charset="0"/>
                <a:cs typeface="Microsoft Sans Serif" panose="020B0604020202020204"/>
              </a:rPr>
              <a:t>Тукаева</a:t>
            </a:r>
            <a:r>
              <a:rPr lang="ru-RU" dirty="0">
                <a:latin typeface="Gabriola" panose="04040605051002020D02" pitchFamily="82" charset="0"/>
                <a:cs typeface="Microsoft Sans Serif" panose="020B0604020202020204"/>
              </a:rPr>
              <a:t>, 46</a:t>
            </a:r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071" y="1378303"/>
            <a:ext cx="550607" cy="550607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7152000" y="1882335"/>
            <a:ext cx="504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6985">
              <a:spcBef>
                <a:spcPts val="0"/>
              </a:spcBef>
            </a:pPr>
            <a:r>
              <a:rPr lang="ru-RU" dirty="0">
                <a:latin typeface="Gabriola" panose="04040605051002020D02" pitchFamily="82" charset="0"/>
                <a:cs typeface="Microsoft Sans Serif" panose="020B0604020202020204"/>
              </a:rPr>
              <a:t>Тел.: +7 (347) 280-83-06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158763" y="2371129"/>
            <a:ext cx="3657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6985">
              <a:spcBef>
                <a:spcPts val="0"/>
              </a:spcBef>
            </a:pPr>
            <a:r>
              <a:rPr lang="en-US" dirty="0">
                <a:latin typeface="Gabriola" panose="04040605051002020D02" pitchFamily="82" charset="0"/>
                <a:cs typeface="Microsoft Sans Serif" panose="020B0604020202020204"/>
              </a:rPr>
              <a:t>E-mail</a:t>
            </a:r>
            <a:r>
              <a:rPr lang="ru-RU" dirty="0">
                <a:latin typeface="Gabriola" panose="04040605051002020D02" pitchFamily="82" charset="0"/>
                <a:cs typeface="Microsoft Sans Serif" panose="020B0604020202020204"/>
              </a:rPr>
              <a:t>: </a:t>
            </a:r>
            <a:r>
              <a:rPr lang="en-US" dirty="0">
                <a:latin typeface="Gabriola" panose="04040605051002020D02" pitchFamily="82" charset="0"/>
                <a:cs typeface="Microsoft Sans Serif" panose="020B0604020202020204"/>
              </a:rPr>
              <a:t>priyemnaya449@bashkortostan.ru</a:t>
            </a:r>
            <a:endParaRPr lang="ru-RU" dirty="0">
              <a:latin typeface="Gabriola" panose="04040605051002020D02" pitchFamily="82" charset="0"/>
              <a:cs typeface="Microsoft Sans Serif" panose="020B0604020202020204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76616" y="524407"/>
            <a:ext cx="603188" cy="800595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7173918" y="645301"/>
            <a:ext cx="3807430" cy="669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6985">
              <a:lnSpc>
                <a:spcPts val="1500"/>
              </a:lnSpc>
              <a:spcBef>
                <a:spcPts val="0"/>
              </a:spcBef>
            </a:pPr>
            <a:r>
              <a:rPr lang="ru-RU" sz="2000" b="1" dirty="0">
                <a:latin typeface="Gabriola" panose="04040605051002020D02" pitchFamily="82" charset="0"/>
                <a:cs typeface="Microsoft Sans Serif" panose="020B0604020202020204"/>
              </a:rPr>
              <a:t>Министерство экономического развития  и инвестиционной политики Республики Башкортостан</a:t>
            </a:r>
          </a:p>
        </p:txBody>
      </p:sp>
      <p:pic>
        <p:nvPicPr>
          <p:cNvPr id="45" name="Рисунок 4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987" y="1946615"/>
            <a:ext cx="370380" cy="370380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04455" y="2383363"/>
            <a:ext cx="396454" cy="39645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702735" y="39530"/>
            <a:ext cx="2723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12. КОНТАКТНАЯ ИНФОРМАЦИЯ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320" y="5608800"/>
            <a:ext cx="720000" cy="720000"/>
          </a:xfrm>
          <a:prstGeom prst="rect">
            <a:avLst/>
          </a:prstGeom>
        </p:spPr>
      </p:pic>
      <p:sp>
        <p:nvSpPr>
          <p:cNvPr id="41" name="Прямоугольник 40"/>
          <p:cNvSpPr/>
          <p:nvPr/>
        </p:nvSpPr>
        <p:spPr>
          <a:xfrm>
            <a:off x="1792330" y="5739834"/>
            <a:ext cx="2283794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"/>
              </a:rPr>
              <a:t>ОФИЦИАЛЬНЫЙ САЙТ</a:t>
            </a:r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  <a:latin typeface="Roboto"/>
            </a:endParaRPr>
          </a:p>
          <a:p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"/>
              </a:rPr>
              <a:t>sterlitamakadm.ru</a:t>
            </a: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36" b="92896" l="9818" r="8981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39" y="642605"/>
            <a:ext cx="1231006" cy="819180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A398-0817-4340-A62C-34F9C0F443CB}" type="slidenum">
              <a:rPr lang="ru-RU" smtClean="0"/>
              <a:t>14</a:t>
            </a:fld>
            <a:endParaRPr lang="ru-RU" dirty="0"/>
          </a:p>
        </p:txBody>
      </p:sp>
      <p:grpSp>
        <p:nvGrpSpPr>
          <p:cNvPr id="10" name="Группа 9"/>
          <p:cNvGrpSpPr/>
          <p:nvPr/>
        </p:nvGrpSpPr>
        <p:grpSpPr>
          <a:xfrm>
            <a:off x="6522489" y="3282107"/>
            <a:ext cx="3163378" cy="3047584"/>
            <a:chOff x="6522489" y="3282107"/>
            <a:chExt cx="3163378" cy="3047584"/>
          </a:xfrm>
        </p:grpSpPr>
        <p:grpSp>
          <p:nvGrpSpPr>
            <p:cNvPr id="22" name="Группа 21"/>
            <p:cNvGrpSpPr/>
            <p:nvPr/>
          </p:nvGrpSpPr>
          <p:grpSpPr>
            <a:xfrm>
              <a:off x="6638025" y="3282107"/>
              <a:ext cx="3047842" cy="2930771"/>
              <a:chOff x="346943" y="3887494"/>
              <a:chExt cx="3047842" cy="2628556"/>
            </a:xfrm>
          </p:grpSpPr>
          <p:sp>
            <p:nvSpPr>
              <p:cNvPr id="26" name="Прямоугольник 25"/>
              <p:cNvSpPr/>
              <p:nvPr/>
            </p:nvSpPr>
            <p:spPr>
              <a:xfrm>
                <a:off x="960288" y="6101991"/>
                <a:ext cx="2283794" cy="4140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ru-RU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Roboto"/>
                  </a:rPr>
                  <a:t>ОФИЦИАЛЬНЫЙ САЙТ</a:t>
                </a:r>
              </a:p>
              <a:p>
                <a:r>
                  <a:rPr lang="en-US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Roboto"/>
                  </a:rPr>
                  <a:t>kr-rb.ru</a:t>
                </a:r>
              </a:p>
            </p:txBody>
          </p:sp>
          <p:pic>
            <p:nvPicPr>
              <p:cNvPr id="28" name="Picture 4" descr="C:\Users\Golovanmm\Desktop\mgolovan\krrb.png">
                <a:hlinkClick r:id="rId11"/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3" t="-10737" r="-2299" b="-3854"/>
              <a:stretch>
                <a:fillRect/>
              </a:stretch>
            </p:blipFill>
            <p:spPr bwMode="auto">
              <a:xfrm>
                <a:off x="346943" y="3887494"/>
                <a:ext cx="3047842" cy="373085"/>
              </a:xfrm>
              <a:prstGeom prst="rect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2489" y="5609691"/>
              <a:ext cx="720000" cy="7200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Прямоугольник 31"/>
          <p:cNvSpPr/>
          <p:nvPr/>
        </p:nvSpPr>
        <p:spPr>
          <a:xfrm>
            <a:off x="1242" y="0"/>
            <a:ext cx="4371900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95325" y="35481"/>
            <a:ext cx="96820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6985">
              <a:spcBef>
                <a:spcPts val="0"/>
              </a:spcBef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ОБРАЩЕНИЕ ГЛАВЫ АДМИНИСТРАЦИИ ГОРОДСКОГО ОКРУГА ГОРОД СТЕРЛИТАМАК РБ</a:t>
            </a:r>
            <a:endParaRPr lang="ru-RU" dirty="0">
              <a:solidFill>
                <a:schemeClr val="accent6">
                  <a:lumMod val="75000"/>
                </a:schemeClr>
              </a:solidFill>
              <a:latin typeface="Gabriola" panose="04040605051002020D02" pitchFamily="82" charset="0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49949" y="640653"/>
            <a:ext cx="4307386" cy="5351055"/>
            <a:chOff x="452312" y="1279823"/>
            <a:chExt cx="4307386" cy="5351055"/>
          </a:xfrm>
          <a:solidFill>
            <a:schemeClr val="bg2"/>
          </a:solidFill>
        </p:grpSpPr>
        <p:grpSp>
          <p:nvGrpSpPr>
            <p:cNvPr id="18" name="Группа 17"/>
            <p:cNvGrpSpPr/>
            <p:nvPr/>
          </p:nvGrpSpPr>
          <p:grpSpPr>
            <a:xfrm>
              <a:off x="452312" y="1279823"/>
              <a:ext cx="4307386" cy="5351055"/>
              <a:chOff x="7726504" y="1216224"/>
              <a:chExt cx="4307386" cy="5351055"/>
            </a:xfrm>
            <a:grpFill/>
          </p:grpSpPr>
          <p:grpSp>
            <p:nvGrpSpPr>
              <p:cNvPr id="28" name="Группа 232"/>
              <p:cNvGrpSpPr/>
              <p:nvPr/>
            </p:nvGrpSpPr>
            <p:grpSpPr>
              <a:xfrm>
                <a:off x="7726504" y="1253639"/>
                <a:ext cx="4307386" cy="5313640"/>
                <a:chOff x="900194" y="1241204"/>
                <a:chExt cx="3897485" cy="4926682"/>
              </a:xfrm>
              <a:grpFill/>
            </p:grpSpPr>
            <p:sp>
              <p:nvSpPr>
                <p:cNvPr id="30" name="Freeform 9"/>
                <p:cNvSpPr/>
                <p:nvPr/>
              </p:nvSpPr>
              <p:spPr bwMode="auto">
                <a:xfrm>
                  <a:off x="2206801" y="1241204"/>
                  <a:ext cx="406500" cy="385048"/>
                </a:xfrm>
                <a:custGeom>
                  <a:avLst/>
                  <a:gdLst/>
                  <a:ahLst/>
                  <a:cxnLst>
                    <a:cxn ang="0">
                      <a:pos x="169" y="54"/>
                    </a:cxn>
                    <a:cxn ang="0">
                      <a:pos x="186" y="44"/>
                    </a:cxn>
                    <a:cxn ang="0">
                      <a:pos x="202" y="32"/>
                    </a:cxn>
                    <a:cxn ang="0">
                      <a:pos x="216" y="20"/>
                    </a:cxn>
                    <a:cxn ang="0">
                      <a:pos x="234" y="10"/>
                    </a:cxn>
                    <a:cxn ang="0">
                      <a:pos x="252" y="6"/>
                    </a:cxn>
                    <a:cxn ang="0">
                      <a:pos x="271" y="4"/>
                    </a:cxn>
                    <a:cxn ang="0">
                      <a:pos x="287" y="8"/>
                    </a:cxn>
                    <a:cxn ang="0">
                      <a:pos x="319" y="20"/>
                    </a:cxn>
                    <a:cxn ang="0">
                      <a:pos x="339" y="14"/>
                    </a:cxn>
                    <a:cxn ang="0">
                      <a:pos x="360" y="6"/>
                    </a:cxn>
                    <a:cxn ang="0">
                      <a:pos x="380" y="0"/>
                    </a:cxn>
                    <a:cxn ang="0">
                      <a:pos x="392" y="20"/>
                    </a:cxn>
                    <a:cxn ang="0">
                      <a:pos x="396" y="40"/>
                    </a:cxn>
                    <a:cxn ang="0">
                      <a:pos x="396" y="86"/>
                    </a:cxn>
                    <a:cxn ang="0">
                      <a:pos x="398" y="109"/>
                    </a:cxn>
                    <a:cxn ang="0">
                      <a:pos x="412" y="127"/>
                    </a:cxn>
                    <a:cxn ang="0">
                      <a:pos x="429" y="143"/>
                    </a:cxn>
                    <a:cxn ang="0">
                      <a:pos x="445" y="161"/>
                    </a:cxn>
                    <a:cxn ang="0">
                      <a:pos x="453" y="184"/>
                    </a:cxn>
                    <a:cxn ang="0">
                      <a:pos x="459" y="200"/>
                    </a:cxn>
                    <a:cxn ang="0">
                      <a:pos x="463" y="216"/>
                    </a:cxn>
                    <a:cxn ang="0">
                      <a:pos x="471" y="230"/>
                    </a:cxn>
                    <a:cxn ang="0">
                      <a:pos x="485" y="240"/>
                    </a:cxn>
                    <a:cxn ang="0">
                      <a:pos x="505" y="244"/>
                    </a:cxn>
                    <a:cxn ang="0">
                      <a:pos x="546" y="244"/>
                    </a:cxn>
                    <a:cxn ang="0">
                      <a:pos x="540" y="281"/>
                    </a:cxn>
                    <a:cxn ang="0">
                      <a:pos x="540" y="317"/>
                    </a:cxn>
                    <a:cxn ang="0">
                      <a:pos x="538" y="349"/>
                    </a:cxn>
                    <a:cxn ang="0">
                      <a:pos x="532" y="384"/>
                    </a:cxn>
                    <a:cxn ang="0">
                      <a:pos x="511" y="398"/>
                    </a:cxn>
                    <a:cxn ang="0">
                      <a:pos x="491" y="410"/>
                    </a:cxn>
                    <a:cxn ang="0">
                      <a:pos x="451" y="408"/>
                    </a:cxn>
                    <a:cxn ang="0">
                      <a:pos x="410" y="402"/>
                    </a:cxn>
                    <a:cxn ang="0">
                      <a:pos x="386" y="412"/>
                    </a:cxn>
                    <a:cxn ang="0">
                      <a:pos x="362" y="428"/>
                    </a:cxn>
                    <a:cxn ang="0">
                      <a:pos x="339" y="442"/>
                    </a:cxn>
                    <a:cxn ang="0">
                      <a:pos x="309" y="459"/>
                    </a:cxn>
                    <a:cxn ang="0">
                      <a:pos x="277" y="473"/>
                    </a:cxn>
                    <a:cxn ang="0">
                      <a:pos x="246" y="491"/>
                    </a:cxn>
                    <a:cxn ang="0">
                      <a:pos x="218" y="511"/>
                    </a:cxn>
                    <a:cxn ang="0">
                      <a:pos x="192" y="505"/>
                    </a:cxn>
                    <a:cxn ang="0">
                      <a:pos x="165" y="501"/>
                    </a:cxn>
                    <a:cxn ang="0">
                      <a:pos x="137" y="499"/>
                    </a:cxn>
                    <a:cxn ang="0">
                      <a:pos x="111" y="507"/>
                    </a:cxn>
                    <a:cxn ang="0">
                      <a:pos x="87" y="517"/>
                    </a:cxn>
                    <a:cxn ang="0">
                      <a:pos x="56" y="513"/>
                    </a:cxn>
                    <a:cxn ang="0">
                      <a:pos x="26" y="505"/>
                    </a:cxn>
                    <a:cxn ang="0">
                      <a:pos x="36" y="461"/>
                    </a:cxn>
                    <a:cxn ang="0">
                      <a:pos x="48" y="416"/>
                    </a:cxn>
                    <a:cxn ang="0">
                      <a:pos x="52" y="372"/>
                    </a:cxn>
                    <a:cxn ang="0">
                      <a:pos x="48" y="355"/>
                    </a:cxn>
                    <a:cxn ang="0">
                      <a:pos x="40" y="343"/>
                    </a:cxn>
                    <a:cxn ang="0">
                      <a:pos x="20" y="319"/>
                    </a:cxn>
                    <a:cxn ang="0">
                      <a:pos x="14" y="305"/>
                    </a:cxn>
                    <a:cxn ang="0">
                      <a:pos x="6" y="266"/>
                    </a:cxn>
                    <a:cxn ang="0">
                      <a:pos x="0" y="226"/>
                    </a:cxn>
                    <a:cxn ang="0">
                      <a:pos x="0" y="186"/>
                    </a:cxn>
                    <a:cxn ang="0">
                      <a:pos x="32" y="139"/>
                    </a:cxn>
                    <a:cxn ang="0">
                      <a:pos x="68" y="99"/>
                    </a:cxn>
                    <a:cxn ang="0">
                      <a:pos x="111" y="60"/>
                    </a:cxn>
                    <a:cxn ang="0">
                      <a:pos x="149" y="60"/>
                    </a:cxn>
                    <a:cxn ang="0">
                      <a:pos x="169" y="54"/>
                    </a:cxn>
                  </a:cxnLst>
                  <a:rect l="0" t="0" r="r" b="b"/>
                  <a:pathLst>
                    <a:path w="546" h="517">
                      <a:moveTo>
                        <a:pt x="169" y="54"/>
                      </a:moveTo>
                      <a:lnTo>
                        <a:pt x="186" y="44"/>
                      </a:lnTo>
                      <a:lnTo>
                        <a:pt x="202" y="32"/>
                      </a:lnTo>
                      <a:lnTo>
                        <a:pt x="216" y="20"/>
                      </a:lnTo>
                      <a:lnTo>
                        <a:pt x="234" y="10"/>
                      </a:lnTo>
                      <a:lnTo>
                        <a:pt x="252" y="6"/>
                      </a:lnTo>
                      <a:lnTo>
                        <a:pt x="271" y="4"/>
                      </a:lnTo>
                      <a:lnTo>
                        <a:pt x="287" y="8"/>
                      </a:lnTo>
                      <a:lnTo>
                        <a:pt x="319" y="20"/>
                      </a:lnTo>
                      <a:lnTo>
                        <a:pt x="339" y="14"/>
                      </a:lnTo>
                      <a:lnTo>
                        <a:pt x="360" y="6"/>
                      </a:lnTo>
                      <a:lnTo>
                        <a:pt x="380" y="0"/>
                      </a:lnTo>
                      <a:lnTo>
                        <a:pt x="392" y="20"/>
                      </a:lnTo>
                      <a:lnTo>
                        <a:pt x="396" y="40"/>
                      </a:lnTo>
                      <a:lnTo>
                        <a:pt x="396" y="86"/>
                      </a:lnTo>
                      <a:lnTo>
                        <a:pt x="398" y="109"/>
                      </a:lnTo>
                      <a:lnTo>
                        <a:pt x="412" y="127"/>
                      </a:lnTo>
                      <a:lnTo>
                        <a:pt x="429" y="143"/>
                      </a:lnTo>
                      <a:lnTo>
                        <a:pt x="445" y="161"/>
                      </a:lnTo>
                      <a:lnTo>
                        <a:pt x="453" y="184"/>
                      </a:lnTo>
                      <a:lnTo>
                        <a:pt x="459" y="200"/>
                      </a:lnTo>
                      <a:lnTo>
                        <a:pt x="463" y="216"/>
                      </a:lnTo>
                      <a:lnTo>
                        <a:pt x="471" y="230"/>
                      </a:lnTo>
                      <a:lnTo>
                        <a:pt x="485" y="240"/>
                      </a:lnTo>
                      <a:lnTo>
                        <a:pt x="505" y="244"/>
                      </a:lnTo>
                      <a:lnTo>
                        <a:pt x="546" y="244"/>
                      </a:lnTo>
                      <a:lnTo>
                        <a:pt x="540" y="281"/>
                      </a:lnTo>
                      <a:lnTo>
                        <a:pt x="540" y="317"/>
                      </a:lnTo>
                      <a:lnTo>
                        <a:pt x="538" y="349"/>
                      </a:lnTo>
                      <a:lnTo>
                        <a:pt x="532" y="384"/>
                      </a:lnTo>
                      <a:lnTo>
                        <a:pt x="511" y="398"/>
                      </a:lnTo>
                      <a:lnTo>
                        <a:pt x="491" y="410"/>
                      </a:lnTo>
                      <a:lnTo>
                        <a:pt x="451" y="408"/>
                      </a:lnTo>
                      <a:lnTo>
                        <a:pt x="410" y="402"/>
                      </a:lnTo>
                      <a:lnTo>
                        <a:pt x="386" y="412"/>
                      </a:lnTo>
                      <a:lnTo>
                        <a:pt x="362" y="428"/>
                      </a:lnTo>
                      <a:lnTo>
                        <a:pt x="339" y="442"/>
                      </a:lnTo>
                      <a:lnTo>
                        <a:pt x="309" y="459"/>
                      </a:lnTo>
                      <a:lnTo>
                        <a:pt x="277" y="473"/>
                      </a:lnTo>
                      <a:lnTo>
                        <a:pt x="246" y="491"/>
                      </a:lnTo>
                      <a:lnTo>
                        <a:pt x="218" y="511"/>
                      </a:lnTo>
                      <a:lnTo>
                        <a:pt x="192" y="505"/>
                      </a:lnTo>
                      <a:lnTo>
                        <a:pt x="165" y="501"/>
                      </a:lnTo>
                      <a:lnTo>
                        <a:pt x="137" y="499"/>
                      </a:lnTo>
                      <a:lnTo>
                        <a:pt x="111" y="507"/>
                      </a:lnTo>
                      <a:lnTo>
                        <a:pt x="87" y="517"/>
                      </a:lnTo>
                      <a:lnTo>
                        <a:pt x="56" y="513"/>
                      </a:lnTo>
                      <a:lnTo>
                        <a:pt x="26" y="505"/>
                      </a:lnTo>
                      <a:lnTo>
                        <a:pt x="36" y="461"/>
                      </a:lnTo>
                      <a:lnTo>
                        <a:pt x="48" y="416"/>
                      </a:lnTo>
                      <a:lnTo>
                        <a:pt x="52" y="372"/>
                      </a:lnTo>
                      <a:lnTo>
                        <a:pt x="48" y="355"/>
                      </a:lnTo>
                      <a:lnTo>
                        <a:pt x="40" y="343"/>
                      </a:lnTo>
                      <a:lnTo>
                        <a:pt x="20" y="319"/>
                      </a:lnTo>
                      <a:lnTo>
                        <a:pt x="14" y="305"/>
                      </a:lnTo>
                      <a:lnTo>
                        <a:pt x="6" y="266"/>
                      </a:lnTo>
                      <a:lnTo>
                        <a:pt x="0" y="226"/>
                      </a:lnTo>
                      <a:lnTo>
                        <a:pt x="0" y="186"/>
                      </a:lnTo>
                      <a:lnTo>
                        <a:pt x="32" y="139"/>
                      </a:lnTo>
                      <a:lnTo>
                        <a:pt x="68" y="99"/>
                      </a:lnTo>
                      <a:lnTo>
                        <a:pt x="111" y="60"/>
                      </a:lnTo>
                      <a:lnTo>
                        <a:pt x="149" y="60"/>
                      </a:lnTo>
                      <a:lnTo>
                        <a:pt x="169" y="54"/>
                      </a:lnTo>
                      <a:close/>
                    </a:path>
                  </a:pathLst>
                </a:custGeom>
                <a:grpFill/>
                <a:ln w="9525" cap="flat" cmpd="sng" algn="ctr">
                  <a:noFill/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/>
                <a:lstStyle/>
                <a:p>
                  <a:pPr defTabSz="914400">
                    <a:defRPr/>
                  </a:pPr>
                  <a:endParaRPr lang="ru-RU" sz="1050" kern="0" dirty="0">
                    <a:solidFill>
                      <a:srgbClr val="002060"/>
                    </a:solidFill>
                    <a:cs typeface="Arial" panose="020B0604020202020204" pitchFamily="34" charset="0"/>
                  </a:endParaRPr>
                </a:p>
                <a:p>
                  <a:pPr defTabSz="914400">
                    <a:defRPr/>
                  </a:pPr>
                  <a:r>
                    <a:rPr lang="ru-RU" sz="1050" kern="0" dirty="0">
                      <a:solidFill>
                        <a:srgbClr val="002060"/>
                      </a:solidFill>
                      <a:cs typeface="Arial" panose="020B0604020202020204" pitchFamily="34" charset="0"/>
                    </a:rPr>
                    <a:t> </a:t>
                  </a:r>
                </a:p>
              </p:txBody>
            </p:sp>
            <p:sp>
              <p:nvSpPr>
                <p:cNvPr id="31" name="Freeform 8"/>
                <p:cNvSpPr/>
                <p:nvPr/>
              </p:nvSpPr>
              <p:spPr bwMode="auto">
                <a:xfrm>
                  <a:off x="4042751" y="2784376"/>
                  <a:ext cx="754928" cy="1044918"/>
                </a:xfrm>
                <a:custGeom>
                  <a:avLst/>
                  <a:gdLst/>
                  <a:ahLst/>
                  <a:cxnLst>
                    <a:cxn ang="0">
                      <a:pos x="787" y="22"/>
                    </a:cxn>
                    <a:cxn ang="0">
                      <a:pos x="874" y="47"/>
                    </a:cxn>
                    <a:cxn ang="0">
                      <a:pos x="937" y="40"/>
                    </a:cxn>
                    <a:cxn ang="0">
                      <a:pos x="976" y="16"/>
                    </a:cxn>
                    <a:cxn ang="0">
                      <a:pos x="1012" y="36"/>
                    </a:cxn>
                    <a:cxn ang="0">
                      <a:pos x="1008" y="87"/>
                    </a:cxn>
                    <a:cxn ang="0">
                      <a:pos x="988" y="178"/>
                    </a:cxn>
                    <a:cxn ang="0">
                      <a:pos x="968" y="285"/>
                    </a:cxn>
                    <a:cxn ang="0">
                      <a:pos x="937" y="354"/>
                    </a:cxn>
                    <a:cxn ang="0">
                      <a:pos x="921" y="415"/>
                    </a:cxn>
                    <a:cxn ang="0">
                      <a:pos x="806" y="522"/>
                    </a:cxn>
                    <a:cxn ang="0">
                      <a:pos x="796" y="574"/>
                    </a:cxn>
                    <a:cxn ang="0">
                      <a:pos x="858" y="631"/>
                    </a:cxn>
                    <a:cxn ang="0">
                      <a:pos x="836" y="696"/>
                    </a:cxn>
                    <a:cxn ang="0">
                      <a:pos x="824" y="762"/>
                    </a:cxn>
                    <a:cxn ang="0">
                      <a:pos x="881" y="823"/>
                    </a:cxn>
                    <a:cxn ang="0">
                      <a:pos x="883" y="906"/>
                    </a:cxn>
                    <a:cxn ang="0">
                      <a:pos x="856" y="946"/>
                    </a:cxn>
                    <a:cxn ang="0">
                      <a:pos x="848" y="1003"/>
                    </a:cxn>
                    <a:cxn ang="0">
                      <a:pos x="826" y="1043"/>
                    </a:cxn>
                    <a:cxn ang="0">
                      <a:pos x="692" y="977"/>
                    </a:cxn>
                    <a:cxn ang="0">
                      <a:pos x="539" y="1005"/>
                    </a:cxn>
                    <a:cxn ang="0">
                      <a:pos x="502" y="1057"/>
                    </a:cxn>
                    <a:cxn ang="0">
                      <a:pos x="480" y="1155"/>
                    </a:cxn>
                    <a:cxn ang="0">
                      <a:pos x="452" y="1229"/>
                    </a:cxn>
                    <a:cxn ang="0">
                      <a:pos x="389" y="1286"/>
                    </a:cxn>
                    <a:cxn ang="0">
                      <a:pos x="288" y="1318"/>
                    </a:cxn>
                    <a:cxn ang="0">
                      <a:pos x="261" y="1369"/>
                    </a:cxn>
                    <a:cxn ang="0">
                      <a:pos x="193" y="1383"/>
                    </a:cxn>
                    <a:cxn ang="0">
                      <a:pos x="122" y="1401"/>
                    </a:cxn>
                    <a:cxn ang="0">
                      <a:pos x="41" y="1361"/>
                    </a:cxn>
                    <a:cxn ang="0">
                      <a:pos x="6" y="1280"/>
                    </a:cxn>
                    <a:cxn ang="0">
                      <a:pos x="67" y="1181"/>
                    </a:cxn>
                    <a:cxn ang="0">
                      <a:pos x="114" y="1094"/>
                    </a:cxn>
                    <a:cxn ang="0">
                      <a:pos x="154" y="1064"/>
                    </a:cxn>
                    <a:cxn ang="0">
                      <a:pos x="213" y="981"/>
                    </a:cxn>
                    <a:cxn ang="0">
                      <a:pos x="300" y="859"/>
                    </a:cxn>
                    <a:cxn ang="0">
                      <a:pos x="324" y="752"/>
                    </a:cxn>
                    <a:cxn ang="0">
                      <a:pos x="310" y="663"/>
                    </a:cxn>
                    <a:cxn ang="0">
                      <a:pos x="300" y="611"/>
                    </a:cxn>
                    <a:cxn ang="0">
                      <a:pos x="336" y="532"/>
                    </a:cxn>
                    <a:cxn ang="0">
                      <a:pos x="294" y="471"/>
                    </a:cxn>
                    <a:cxn ang="0">
                      <a:pos x="304" y="400"/>
                    </a:cxn>
                    <a:cxn ang="0">
                      <a:pos x="352" y="354"/>
                    </a:cxn>
                    <a:cxn ang="0">
                      <a:pos x="470" y="390"/>
                    </a:cxn>
                    <a:cxn ang="0">
                      <a:pos x="508" y="342"/>
                    </a:cxn>
                    <a:cxn ang="0">
                      <a:pos x="553" y="303"/>
                    </a:cxn>
                    <a:cxn ang="0">
                      <a:pos x="624" y="218"/>
                    </a:cxn>
                    <a:cxn ang="0">
                      <a:pos x="674" y="156"/>
                    </a:cxn>
                    <a:cxn ang="0">
                      <a:pos x="684" y="107"/>
                    </a:cxn>
                    <a:cxn ang="0">
                      <a:pos x="715" y="47"/>
                    </a:cxn>
                  </a:cxnLst>
                  <a:rect l="0" t="0" r="r" b="b"/>
                  <a:pathLst>
                    <a:path w="1014" h="1403">
                      <a:moveTo>
                        <a:pt x="739" y="0"/>
                      </a:moveTo>
                      <a:lnTo>
                        <a:pt x="769" y="0"/>
                      </a:lnTo>
                      <a:lnTo>
                        <a:pt x="787" y="22"/>
                      </a:lnTo>
                      <a:lnTo>
                        <a:pt x="808" y="38"/>
                      </a:lnTo>
                      <a:lnTo>
                        <a:pt x="842" y="40"/>
                      </a:lnTo>
                      <a:lnTo>
                        <a:pt x="874" y="47"/>
                      </a:lnTo>
                      <a:lnTo>
                        <a:pt x="909" y="51"/>
                      </a:lnTo>
                      <a:lnTo>
                        <a:pt x="923" y="49"/>
                      </a:lnTo>
                      <a:lnTo>
                        <a:pt x="937" y="40"/>
                      </a:lnTo>
                      <a:lnTo>
                        <a:pt x="949" y="30"/>
                      </a:lnTo>
                      <a:lnTo>
                        <a:pt x="961" y="22"/>
                      </a:lnTo>
                      <a:lnTo>
                        <a:pt x="976" y="16"/>
                      </a:lnTo>
                      <a:lnTo>
                        <a:pt x="992" y="16"/>
                      </a:lnTo>
                      <a:lnTo>
                        <a:pt x="1004" y="24"/>
                      </a:lnTo>
                      <a:lnTo>
                        <a:pt x="1012" y="36"/>
                      </a:lnTo>
                      <a:lnTo>
                        <a:pt x="1014" y="53"/>
                      </a:lnTo>
                      <a:lnTo>
                        <a:pt x="1014" y="69"/>
                      </a:lnTo>
                      <a:lnTo>
                        <a:pt x="1008" y="87"/>
                      </a:lnTo>
                      <a:lnTo>
                        <a:pt x="988" y="119"/>
                      </a:lnTo>
                      <a:lnTo>
                        <a:pt x="982" y="135"/>
                      </a:lnTo>
                      <a:lnTo>
                        <a:pt x="988" y="178"/>
                      </a:lnTo>
                      <a:lnTo>
                        <a:pt x="988" y="220"/>
                      </a:lnTo>
                      <a:lnTo>
                        <a:pt x="978" y="261"/>
                      </a:lnTo>
                      <a:lnTo>
                        <a:pt x="968" y="285"/>
                      </a:lnTo>
                      <a:lnTo>
                        <a:pt x="953" y="309"/>
                      </a:lnTo>
                      <a:lnTo>
                        <a:pt x="941" y="334"/>
                      </a:lnTo>
                      <a:lnTo>
                        <a:pt x="937" y="354"/>
                      </a:lnTo>
                      <a:lnTo>
                        <a:pt x="935" y="374"/>
                      </a:lnTo>
                      <a:lnTo>
                        <a:pt x="931" y="396"/>
                      </a:lnTo>
                      <a:lnTo>
                        <a:pt x="921" y="415"/>
                      </a:lnTo>
                      <a:lnTo>
                        <a:pt x="872" y="463"/>
                      </a:lnTo>
                      <a:lnTo>
                        <a:pt x="818" y="508"/>
                      </a:lnTo>
                      <a:lnTo>
                        <a:pt x="806" y="522"/>
                      </a:lnTo>
                      <a:lnTo>
                        <a:pt x="796" y="538"/>
                      </a:lnTo>
                      <a:lnTo>
                        <a:pt x="791" y="556"/>
                      </a:lnTo>
                      <a:lnTo>
                        <a:pt x="796" y="574"/>
                      </a:lnTo>
                      <a:lnTo>
                        <a:pt x="814" y="594"/>
                      </a:lnTo>
                      <a:lnTo>
                        <a:pt x="836" y="611"/>
                      </a:lnTo>
                      <a:lnTo>
                        <a:pt x="858" y="631"/>
                      </a:lnTo>
                      <a:lnTo>
                        <a:pt x="856" y="653"/>
                      </a:lnTo>
                      <a:lnTo>
                        <a:pt x="846" y="675"/>
                      </a:lnTo>
                      <a:lnTo>
                        <a:pt x="836" y="696"/>
                      </a:lnTo>
                      <a:lnTo>
                        <a:pt x="826" y="718"/>
                      </a:lnTo>
                      <a:lnTo>
                        <a:pt x="820" y="740"/>
                      </a:lnTo>
                      <a:lnTo>
                        <a:pt x="824" y="762"/>
                      </a:lnTo>
                      <a:lnTo>
                        <a:pt x="842" y="782"/>
                      </a:lnTo>
                      <a:lnTo>
                        <a:pt x="862" y="803"/>
                      </a:lnTo>
                      <a:lnTo>
                        <a:pt x="881" y="823"/>
                      </a:lnTo>
                      <a:lnTo>
                        <a:pt x="899" y="845"/>
                      </a:lnTo>
                      <a:lnTo>
                        <a:pt x="889" y="876"/>
                      </a:lnTo>
                      <a:lnTo>
                        <a:pt x="883" y="906"/>
                      </a:lnTo>
                      <a:lnTo>
                        <a:pt x="879" y="920"/>
                      </a:lnTo>
                      <a:lnTo>
                        <a:pt x="868" y="934"/>
                      </a:lnTo>
                      <a:lnTo>
                        <a:pt x="856" y="946"/>
                      </a:lnTo>
                      <a:lnTo>
                        <a:pt x="846" y="958"/>
                      </a:lnTo>
                      <a:lnTo>
                        <a:pt x="844" y="981"/>
                      </a:lnTo>
                      <a:lnTo>
                        <a:pt x="848" y="1003"/>
                      </a:lnTo>
                      <a:lnTo>
                        <a:pt x="856" y="1023"/>
                      </a:lnTo>
                      <a:lnTo>
                        <a:pt x="842" y="1033"/>
                      </a:lnTo>
                      <a:lnTo>
                        <a:pt x="826" y="1043"/>
                      </a:lnTo>
                      <a:lnTo>
                        <a:pt x="785" y="1015"/>
                      </a:lnTo>
                      <a:lnTo>
                        <a:pt x="741" y="993"/>
                      </a:lnTo>
                      <a:lnTo>
                        <a:pt x="692" y="977"/>
                      </a:lnTo>
                      <a:lnTo>
                        <a:pt x="624" y="991"/>
                      </a:lnTo>
                      <a:lnTo>
                        <a:pt x="553" y="1001"/>
                      </a:lnTo>
                      <a:lnTo>
                        <a:pt x="539" y="1005"/>
                      </a:lnTo>
                      <a:lnTo>
                        <a:pt x="528" y="1013"/>
                      </a:lnTo>
                      <a:lnTo>
                        <a:pt x="518" y="1025"/>
                      </a:lnTo>
                      <a:lnTo>
                        <a:pt x="502" y="1057"/>
                      </a:lnTo>
                      <a:lnTo>
                        <a:pt x="488" y="1092"/>
                      </a:lnTo>
                      <a:lnTo>
                        <a:pt x="484" y="1128"/>
                      </a:lnTo>
                      <a:lnTo>
                        <a:pt x="480" y="1155"/>
                      </a:lnTo>
                      <a:lnTo>
                        <a:pt x="472" y="1179"/>
                      </a:lnTo>
                      <a:lnTo>
                        <a:pt x="462" y="1203"/>
                      </a:lnTo>
                      <a:lnTo>
                        <a:pt x="452" y="1229"/>
                      </a:lnTo>
                      <a:lnTo>
                        <a:pt x="435" y="1252"/>
                      </a:lnTo>
                      <a:lnTo>
                        <a:pt x="413" y="1272"/>
                      </a:lnTo>
                      <a:lnTo>
                        <a:pt x="389" y="1286"/>
                      </a:lnTo>
                      <a:lnTo>
                        <a:pt x="354" y="1294"/>
                      </a:lnTo>
                      <a:lnTo>
                        <a:pt x="320" y="1304"/>
                      </a:lnTo>
                      <a:lnTo>
                        <a:pt x="288" y="1318"/>
                      </a:lnTo>
                      <a:lnTo>
                        <a:pt x="257" y="1339"/>
                      </a:lnTo>
                      <a:lnTo>
                        <a:pt x="259" y="1355"/>
                      </a:lnTo>
                      <a:lnTo>
                        <a:pt x="261" y="1369"/>
                      </a:lnTo>
                      <a:lnTo>
                        <a:pt x="253" y="1379"/>
                      </a:lnTo>
                      <a:lnTo>
                        <a:pt x="245" y="1387"/>
                      </a:lnTo>
                      <a:lnTo>
                        <a:pt x="193" y="1383"/>
                      </a:lnTo>
                      <a:lnTo>
                        <a:pt x="164" y="1385"/>
                      </a:lnTo>
                      <a:lnTo>
                        <a:pt x="140" y="1393"/>
                      </a:lnTo>
                      <a:lnTo>
                        <a:pt x="122" y="1401"/>
                      </a:lnTo>
                      <a:lnTo>
                        <a:pt x="103" y="1403"/>
                      </a:lnTo>
                      <a:lnTo>
                        <a:pt x="85" y="1397"/>
                      </a:lnTo>
                      <a:lnTo>
                        <a:pt x="41" y="1361"/>
                      </a:lnTo>
                      <a:lnTo>
                        <a:pt x="18" y="1341"/>
                      </a:lnTo>
                      <a:lnTo>
                        <a:pt x="0" y="1318"/>
                      </a:lnTo>
                      <a:lnTo>
                        <a:pt x="6" y="1280"/>
                      </a:lnTo>
                      <a:lnTo>
                        <a:pt x="23" y="1243"/>
                      </a:lnTo>
                      <a:lnTo>
                        <a:pt x="43" y="1211"/>
                      </a:lnTo>
                      <a:lnTo>
                        <a:pt x="67" y="1181"/>
                      </a:lnTo>
                      <a:lnTo>
                        <a:pt x="85" y="1153"/>
                      </a:lnTo>
                      <a:lnTo>
                        <a:pt x="99" y="1122"/>
                      </a:lnTo>
                      <a:lnTo>
                        <a:pt x="114" y="1094"/>
                      </a:lnTo>
                      <a:lnTo>
                        <a:pt x="126" y="1082"/>
                      </a:lnTo>
                      <a:lnTo>
                        <a:pt x="140" y="1072"/>
                      </a:lnTo>
                      <a:lnTo>
                        <a:pt x="154" y="1064"/>
                      </a:lnTo>
                      <a:lnTo>
                        <a:pt x="166" y="1051"/>
                      </a:lnTo>
                      <a:lnTo>
                        <a:pt x="195" y="1003"/>
                      </a:lnTo>
                      <a:lnTo>
                        <a:pt x="213" y="981"/>
                      </a:lnTo>
                      <a:lnTo>
                        <a:pt x="257" y="934"/>
                      </a:lnTo>
                      <a:lnTo>
                        <a:pt x="296" y="882"/>
                      </a:lnTo>
                      <a:lnTo>
                        <a:pt x="300" y="859"/>
                      </a:lnTo>
                      <a:lnTo>
                        <a:pt x="302" y="837"/>
                      </a:lnTo>
                      <a:lnTo>
                        <a:pt x="306" y="815"/>
                      </a:lnTo>
                      <a:lnTo>
                        <a:pt x="324" y="752"/>
                      </a:lnTo>
                      <a:lnTo>
                        <a:pt x="336" y="689"/>
                      </a:lnTo>
                      <a:lnTo>
                        <a:pt x="324" y="675"/>
                      </a:lnTo>
                      <a:lnTo>
                        <a:pt x="310" y="663"/>
                      </a:lnTo>
                      <a:lnTo>
                        <a:pt x="300" y="647"/>
                      </a:lnTo>
                      <a:lnTo>
                        <a:pt x="292" y="631"/>
                      </a:lnTo>
                      <a:lnTo>
                        <a:pt x="300" y="611"/>
                      </a:lnTo>
                      <a:lnTo>
                        <a:pt x="324" y="574"/>
                      </a:lnTo>
                      <a:lnTo>
                        <a:pt x="332" y="554"/>
                      </a:lnTo>
                      <a:lnTo>
                        <a:pt x="336" y="532"/>
                      </a:lnTo>
                      <a:lnTo>
                        <a:pt x="320" y="514"/>
                      </a:lnTo>
                      <a:lnTo>
                        <a:pt x="306" y="493"/>
                      </a:lnTo>
                      <a:lnTo>
                        <a:pt x="294" y="471"/>
                      </a:lnTo>
                      <a:lnTo>
                        <a:pt x="292" y="445"/>
                      </a:lnTo>
                      <a:lnTo>
                        <a:pt x="296" y="423"/>
                      </a:lnTo>
                      <a:lnTo>
                        <a:pt x="304" y="400"/>
                      </a:lnTo>
                      <a:lnTo>
                        <a:pt x="316" y="380"/>
                      </a:lnTo>
                      <a:lnTo>
                        <a:pt x="332" y="366"/>
                      </a:lnTo>
                      <a:lnTo>
                        <a:pt x="352" y="354"/>
                      </a:lnTo>
                      <a:lnTo>
                        <a:pt x="403" y="374"/>
                      </a:lnTo>
                      <a:lnTo>
                        <a:pt x="454" y="390"/>
                      </a:lnTo>
                      <a:lnTo>
                        <a:pt x="470" y="390"/>
                      </a:lnTo>
                      <a:lnTo>
                        <a:pt x="482" y="382"/>
                      </a:lnTo>
                      <a:lnTo>
                        <a:pt x="492" y="370"/>
                      </a:lnTo>
                      <a:lnTo>
                        <a:pt x="508" y="342"/>
                      </a:lnTo>
                      <a:lnTo>
                        <a:pt x="518" y="326"/>
                      </a:lnTo>
                      <a:lnTo>
                        <a:pt x="534" y="313"/>
                      </a:lnTo>
                      <a:lnTo>
                        <a:pt x="553" y="303"/>
                      </a:lnTo>
                      <a:lnTo>
                        <a:pt x="569" y="293"/>
                      </a:lnTo>
                      <a:lnTo>
                        <a:pt x="591" y="271"/>
                      </a:lnTo>
                      <a:lnTo>
                        <a:pt x="624" y="218"/>
                      </a:lnTo>
                      <a:lnTo>
                        <a:pt x="640" y="198"/>
                      </a:lnTo>
                      <a:lnTo>
                        <a:pt x="658" y="178"/>
                      </a:lnTo>
                      <a:lnTo>
                        <a:pt x="674" y="156"/>
                      </a:lnTo>
                      <a:lnTo>
                        <a:pt x="678" y="140"/>
                      </a:lnTo>
                      <a:lnTo>
                        <a:pt x="680" y="123"/>
                      </a:lnTo>
                      <a:lnTo>
                        <a:pt x="684" y="107"/>
                      </a:lnTo>
                      <a:lnTo>
                        <a:pt x="692" y="93"/>
                      </a:lnTo>
                      <a:lnTo>
                        <a:pt x="706" y="71"/>
                      </a:lnTo>
                      <a:lnTo>
                        <a:pt x="715" y="47"/>
                      </a:lnTo>
                      <a:lnTo>
                        <a:pt x="725" y="22"/>
                      </a:lnTo>
                      <a:lnTo>
                        <a:pt x="739" y="0"/>
                      </a:lnTo>
                      <a:close/>
                    </a:path>
                  </a:pathLst>
                </a:custGeom>
                <a:grpFill/>
                <a:ln w="9525" cap="flat" cmpd="sng" algn="ctr">
                  <a:noFill/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/>
                <a:lstStyle/>
                <a:p>
                  <a:pPr defTabSz="914400">
                    <a:defRPr/>
                  </a:pPr>
                  <a:endParaRPr lang="ru-RU" sz="1100" kern="0" dirty="0">
                    <a:solidFill>
                      <a:srgbClr val="002060"/>
                    </a:solidFill>
                    <a:cs typeface="Arial" panose="020B0604020202020204" pitchFamily="34" charset="0"/>
                  </a:endParaRPr>
                </a:p>
                <a:p>
                  <a:pPr defTabSz="914400">
                    <a:defRPr/>
                  </a:pPr>
                  <a:endParaRPr lang="ru-RU" sz="1100" kern="0" dirty="0">
                    <a:solidFill>
                      <a:srgbClr val="002060"/>
                    </a:solidFill>
                    <a:cs typeface="Arial" panose="020B0604020202020204" pitchFamily="34" charset="0"/>
                  </a:endParaRPr>
                </a:p>
                <a:p>
                  <a:pPr defTabSz="914400">
                    <a:defRPr/>
                  </a:pPr>
                  <a:endParaRPr lang="ru-RU" sz="1100" kern="0" dirty="0">
                    <a:solidFill>
                      <a:srgbClr val="002060"/>
                    </a:solidFill>
                    <a:cs typeface="Arial" panose="020B0604020202020204" pitchFamily="34" charset="0"/>
                  </a:endParaRPr>
                </a:p>
                <a:p>
                  <a:pPr defTabSz="914400">
                    <a:defRPr/>
                  </a:pPr>
                  <a:r>
                    <a:rPr lang="ru-RU" sz="1100" kern="0" dirty="0">
                      <a:solidFill>
                        <a:srgbClr val="002060"/>
                      </a:solidFill>
                      <a:cs typeface="Arial" panose="020B0604020202020204" pitchFamily="34" charset="0"/>
                    </a:rPr>
                    <a:t>       </a:t>
                  </a:r>
                </a:p>
              </p:txBody>
            </p:sp>
            <p:sp>
              <p:nvSpPr>
                <p:cNvPr id="33" name="Freeform 7"/>
                <p:cNvSpPr/>
                <p:nvPr/>
              </p:nvSpPr>
              <p:spPr bwMode="auto">
                <a:xfrm>
                  <a:off x="1683414" y="2762033"/>
                  <a:ext cx="417667" cy="522087"/>
                </a:xfrm>
                <a:custGeom>
                  <a:avLst/>
                  <a:gdLst/>
                  <a:ahLst/>
                  <a:cxnLst>
                    <a:cxn ang="0">
                      <a:pos x="221" y="10"/>
                    </a:cxn>
                    <a:cxn ang="0">
                      <a:pos x="267" y="18"/>
                    </a:cxn>
                    <a:cxn ang="0">
                      <a:pos x="304" y="48"/>
                    </a:cxn>
                    <a:cxn ang="0">
                      <a:pos x="352" y="40"/>
                    </a:cxn>
                    <a:cxn ang="0">
                      <a:pos x="417" y="6"/>
                    </a:cxn>
                    <a:cxn ang="0">
                      <a:pos x="450" y="26"/>
                    </a:cxn>
                    <a:cxn ang="0">
                      <a:pos x="531" y="95"/>
                    </a:cxn>
                    <a:cxn ang="0">
                      <a:pos x="539" y="127"/>
                    </a:cxn>
                    <a:cxn ang="0">
                      <a:pos x="549" y="168"/>
                    </a:cxn>
                    <a:cxn ang="0">
                      <a:pos x="561" y="216"/>
                    </a:cxn>
                    <a:cxn ang="0">
                      <a:pos x="543" y="261"/>
                    </a:cxn>
                    <a:cxn ang="0">
                      <a:pos x="526" y="311"/>
                    </a:cxn>
                    <a:cxn ang="0">
                      <a:pos x="500" y="400"/>
                    </a:cxn>
                    <a:cxn ang="0">
                      <a:pos x="456" y="459"/>
                    </a:cxn>
                    <a:cxn ang="0">
                      <a:pos x="439" y="507"/>
                    </a:cxn>
                    <a:cxn ang="0">
                      <a:pos x="458" y="538"/>
                    </a:cxn>
                    <a:cxn ang="0">
                      <a:pos x="466" y="572"/>
                    </a:cxn>
                    <a:cxn ang="0">
                      <a:pos x="458" y="612"/>
                    </a:cxn>
                    <a:cxn ang="0">
                      <a:pos x="429" y="643"/>
                    </a:cxn>
                    <a:cxn ang="0">
                      <a:pos x="391" y="633"/>
                    </a:cxn>
                    <a:cxn ang="0">
                      <a:pos x="356" y="645"/>
                    </a:cxn>
                    <a:cxn ang="0">
                      <a:pos x="324" y="687"/>
                    </a:cxn>
                    <a:cxn ang="0">
                      <a:pos x="300" y="701"/>
                    </a:cxn>
                    <a:cxn ang="0">
                      <a:pos x="259" y="683"/>
                    </a:cxn>
                    <a:cxn ang="0">
                      <a:pos x="213" y="647"/>
                    </a:cxn>
                    <a:cxn ang="0">
                      <a:pos x="176" y="661"/>
                    </a:cxn>
                    <a:cxn ang="0">
                      <a:pos x="140" y="665"/>
                    </a:cxn>
                    <a:cxn ang="0">
                      <a:pos x="158" y="614"/>
                    </a:cxn>
                    <a:cxn ang="0">
                      <a:pos x="142" y="562"/>
                    </a:cxn>
                    <a:cxn ang="0">
                      <a:pos x="122" y="517"/>
                    </a:cxn>
                    <a:cxn ang="0">
                      <a:pos x="87" y="457"/>
                    </a:cxn>
                    <a:cxn ang="0">
                      <a:pos x="79" y="416"/>
                    </a:cxn>
                    <a:cxn ang="0">
                      <a:pos x="49" y="398"/>
                    </a:cxn>
                    <a:cxn ang="0">
                      <a:pos x="27" y="370"/>
                    </a:cxn>
                    <a:cxn ang="0">
                      <a:pos x="0" y="297"/>
                    </a:cxn>
                    <a:cxn ang="0">
                      <a:pos x="25" y="256"/>
                    </a:cxn>
                    <a:cxn ang="0">
                      <a:pos x="71" y="226"/>
                    </a:cxn>
                    <a:cxn ang="0">
                      <a:pos x="31" y="178"/>
                    </a:cxn>
                    <a:cxn ang="0">
                      <a:pos x="25" y="155"/>
                    </a:cxn>
                    <a:cxn ang="0">
                      <a:pos x="33" y="153"/>
                    </a:cxn>
                    <a:cxn ang="0">
                      <a:pos x="43" y="151"/>
                    </a:cxn>
                    <a:cxn ang="0">
                      <a:pos x="102" y="176"/>
                    </a:cxn>
                    <a:cxn ang="0">
                      <a:pos x="116" y="153"/>
                    </a:cxn>
                    <a:cxn ang="0">
                      <a:pos x="102" y="107"/>
                    </a:cxn>
                    <a:cxn ang="0">
                      <a:pos x="102" y="72"/>
                    </a:cxn>
                    <a:cxn ang="0">
                      <a:pos x="136" y="46"/>
                    </a:cxn>
                    <a:cxn ang="0">
                      <a:pos x="193" y="24"/>
                    </a:cxn>
                  </a:cxnLst>
                  <a:rect l="0" t="0" r="r" b="b"/>
                  <a:pathLst>
                    <a:path w="561" h="701">
                      <a:moveTo>
                        <a:pt x="193" y="24"/>
                      </a:moveTo>
                      <a:lnTo>
                        <a:pt x="221" y="10"/>
                      </a:lnTo>
                      <a:lnTo>
                        <a:pt x="249" y="2"/>
                      </a:lnTo>
                      <a:lnTo>
                        <a:pt x="267" y="18"/>
                      </a:lnTo>
                      <a:lnTo>
                        <a:pt x="284" y="34"/>
                      </a:lnTo>
                      <a:lnTo>
                        <a:pt x="304" y="48"/>
                      </a:lnTo>
                      <a:lnTo>
                        <a:pt x="326" y="56"/>
                      </a:lnTo>
                      <a:lnTo>
                        <a:pt x="352" y="40"/>
                      </a:lnTo>
                      <a:lnTo>
                        <a:pt x="397" y="0"/>
                      </a:lnTo>
                      <a:lnTo>
                        <a:pt x="417" y="6"/>
                      </a:lnTo>
                      <a:lnTo>
                        <a:pt x="433" y="14"/>
                      </a:lnTo>
                      <a:lnTo>
                        <a:pt x="450" y="26"/>
                      </a:lnTo>
                      <a:lnTo>
                        <a:pt x="506" y="70"/>
                      </a:lnTo>
                      <a:lnTo>
                        <a:pt x="531" y="95"/>
                      </a:lnTo>
                      <a:lnTo>
                        <a:pt x="537" y="111"/>
                      </a:lnTo>
                      <a:lnTo>
                        <a:pt x="539" y="127"/>
                      </a:lnTo>
                      <a:lnTo>
                        <a:pt x="539" y="143"/>
                      </a:lnTo>
                      <a:lnTo>
                        <a:pt x="549" y="168"/>
                      </a:lnTo>
                      <a:lnTo>
                        <a:pt x="561" y="192"/>
                      </a:lnTo>
                      <a:lnTo>
                        <a:pt x="561" y="216"/>
                      </a:lnTo>
                      <a:lnTo>
                        <a:pt x="553" y="238"/>
                      </a:lnTo>
                      <a:lnTo>
                        <a:pt x="543" y="261"/>
                      </a:lnTo>
                      <a:lnTo>
                        <a:pt x="535" y="283"/>
                      </a:lnTo>
                      <a:lnTo>
                        <a:pt x="526" y="311"/>
                      </a:lnTo>
                      <a:lnTo>
                        <a:pt x="518" y="368"/>
                      </a:lnTo>
                      <a:lnTo>
                        <a:pt x="500" y="400"/>
                      </a:lnTo>
                      <a:lnTo>
                        <a:pt x="478" y="428"/>
                      </a:lnTo>
                      <a:lnTo>
                        <a:pt x="456" y="459"/>
                      </a:lnTo>
                      <a:lnTo>
                        <a:pt x="435" y="491"/>
                      </a:lnTo>
                      <a:lnTo>
                        <a:pt x="439" y="507"/>
                      </a:lnTo>
                      <a:lnTo>
                        <a:pt x="448" y="523"/>
                      </a:lnTo>
                      <a:lnTo>
                        <a:pt x="458" y="538"/>
                      </a:lnTo>
                      <a:lnTo>
                        <a:pt x="464" y="554"/>
                      </a:lnTo>
                      <a:lnTo>
                        <a:pt x="466" y="572"/>
                      </a:lnTo>
                      <a:lnTo>
                        <a:pt x="466" y="594"/>
                      </a:lnTo>
                      <a:lnTo>
                        <a:pt x="458" y="612"/>
                      </a:lnTo>
                      <a:lnTo>
                        <a:pt x="446" y="629"/>
                      </a:lnTo>
                      <a:lnTo>
                        <a:pt x="429" y="643"/>
                      </a:lnTo>
                      <a:lnTo>
                        <a:pt x="411" y="637"/>
                      </a:lnTo>
                      <a:lnTo>
                        <a:pt x="391" y="633"/>
                      </a:lnTo>
                      <a:lnTo>
                        <a:pt x="371" y="635"/>
                      </a:lnTo>
                      <a:lnTo>
                        <a:pt x="356" y="645"/>
                      </a:lnTo>
                      <a:lnTo>
                        <a:pt x="332" y="677"/>
                      </a:lnTo>
                      <a:lnTo>
                        <a:pt x="324" y="687"/>
                      </a:lnTo>
                      <a:lnTo>
                        <a:pt x="312" y="695"/>
                      </a:lnTo>
                      <a:lnTo>
                        <a:pt x="300" y="701"/>
                      </a:lnTo>
                      <a:lnTo>
                        <a:pt x="286" y="699"/>
                      </a:lnTo>
                      <a:lnTo>
                        <a:pt x="259" y="683"/>
                      </a:lnTo>
                      <a:lnTo>
                        <a:pt x="237" y="665"/>
                      </a:lnTo>
                      <a:lnTo>
                        <a:pt x="213" y="647"/>
                      </a:lnTo>
                      <a:lnTo>
                        <a:pt x="195" y="653"/>
                      </a:lnTo>
                      <a:lnTo>
                        <a:pt x="176" y="661"/>
                      </a:lnTo>
                      <a:lnTo>
                        <a:pt x="158" y="667"/>
                      </a:lnTo>
                      <a:lnTo>
                        <a:pt x="140" y="665"/>
                      </a:lnTo>
                      <a:lnTo>
                        <a:pt x="142" y="647"/>
                      </a:lnTo>
                      <a:lnTo>
                        <a:pt x="158" y="614"/>
                      </a:lnTo>
                      <a:lnTo>
                        <a:pt x="148" y="588"/>
                      </a:lnTo>
                      <a:lnTo>
                        <a:pt x="142" y="562"/>
                      </a:lnTo>
                      <a:lnTo>
                        <a:pt x="138" y="535"/>
                      </a:lnTo>
                      <a:lnTo>
                        <a:pt x="122" y="517"/>
                      </a:lnTo>
                      <a:lnTo>
                        <a:pt x="81" y="485"/>
                      </a:lnTo>
                      <a:lnTo>
                        <a:pt x="87" y="457"/>
                      </a:lnTo>
                      <a:lnTo>
                        <a:pt x="91" y="428"/>
                      </a:lnTo>
                      <a:lnTo>
                        <a:pt x="79" y="416"/>
                      </a:lnTo>
                      <a:lnTo>
                        <a:pt x="63" y="408"/>
                      </a:lnTo>
                      <a:lnTo>
                        <a:pt x="49" y="398"/>
                      </a:lnTo>
                      <a:lnTo>
                        <a:pt x="35" y="386"/>
                      </a:lnTo>
                      <a:lnTo>
                        <a:pt x="27" y="370"/>
                      </a:lnTo>
                      <a:lnTo>
                        <a:pt x="6" y="321"/>
                      </a:lnTo>
                      <a:lnTo>
                        <a:pt x="0" y="297"/>
                      </a:lnTo>
                      <a:lnTo>
                        <a:pt x="2" y="273"/>
                      </a:lnTo>
                      <a:lnTo>
                        <a:pt x="25" y="256"/>
                      </a:lnTo>
                      <a:lnTo>
                        <a:pt x="49" y="242"/>
                      </a:lnTo>
                      <a:lnTo>
                        <a:pt x="71" y="226"/>
                      </a:lnTo>
                      <a:lnTo>
                        <a:pt x="39" y="184"/>
                      </a:lnTo>
                      <a:lnTo>
                        <a:pt x="31" y="178"/>
                      </a:lnTo>
                      <a:lnTo>
                        <a:pt x="25" y="170"/>
                      </a:lnTo>
                      <a:lnTo>
                        <a:pt x="25" y="155"/>
                      </a:lnTo>
                      <a:lnTo>
                        <a:pt x="29" y="155"/>
                      </a:lnTo>
                      <a:lnTo>
                        <a:pt x="33" y="153"/>
                      </a:lnTo>
                      <a:lnTo>
                        <a:pt x="39" y="153"/>
                      </a:lnTo>
                      <a:lnTo>
                        <a:pt x="43" y="151"/>
                      </a:lnTo>
                      <a:lnTo>
                        <a:pt x="71" y="165"/>
                      </a:lnTo>
                      <a:lnTo>
                        <a:pt x="102" y="176"/>
                      </a:lnTo>
                      <a:lnTo>
                        <a:pt x="108" y="163"/>
                      </a:lnTo>
                      <a:lnTo>
                        <a:pt x="116" y="153"/>
                      </a:lnTo>
                      <a:lnTo>
                        <a:pt x="118" y="141"/>
                      </a:lnTo>
                      <a:lnTo>
                        <a:pt x="102" y="107"/>
                      </a:lnTo>
                      <a:lnTo>
                        <a:pt x="99" y="89"/>
                      </a:lnTo>
                      <a:lnTo>
                        <a:pt x="102" y="72"/>
                      </a:lnTo>
                      <a:lnTo>
                        <a:pt x="108" y="56"/>
                      </a:lnTo>
                      <a:lnTo>
                        <a:pt x="136" y="46"/>
                      </a:lnTo>
                      <a:lnTo>
                        <a:pt x="164" y="38"/>
                      </a:lnTo>
                      <a:lnTo>
                        <a:pt x="193" y="24"/>
                      </a:lnTo>
                      <a:close/>
                    </a:path>
                  </a:pathLst>
                </a:custGeom>
                <a:grpFill/>
                <a:ln w="9525" cap="flat" cmpd="sng" algn="ctr">
                  <a:noFill/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/>
                <a:lstStyle/>
                <a:p>
                  <a:pPr defTabSz="914400">
                    <a:defRPr/>
                  </a:pPr>
                  <a:endParaRPr lang="ru-RU" sz="1050" kern="0" dirty="0">
                    <a:solidFill>
                      <a:srgbClr val="002060"/>
                    </a:solidFill>
                    <a:cs typeface="Arial" panose="020B0604020202020204" pitchFamily="34" charset="0"/>
                  </a:endParaRPr>
                </a:p>
                <a:p>
                  <a:pPr defTabSz="914400">
                    <a:defRPr/>
                  </a:pPr>
                  <a:r>
                    <a:rPr lang="ru-RU" sz="1050" kern="0" dirty="0">
                      <a:solidFill>
                        <a:srgbClr val="002060"/>
                      </a:solidFill>
                      <a:cs typeface="Arial" panose="020B0604020202020204" pitchFamily="34" charset="0"/>
                    </a:rPr>
                    <a:t> </a:t>
                  </a:r>
                </a:p>
              </p:txBody>
            </p:sp>
            <p:sp>
              <p:nvSpPr>
                <p:cNvPr id="35" name="Freeform 10"/>
                <p:cNvSpPr/>
                <p:nvPr/>
              </p:nvSpPr>
              <p:spPr bwMode="auto">
                <a:xfrm>
                  <a:off x="1231499" y="3319124"/>
                  <a:ext cx="428091" cy="426011"/>
                </a:xfrm>
                <a:custGeom>
                  <a:avLst/>
                  <a:gdLst/>
                  <a:ahLst/>
                  <a:cxnLst>
                    <a:cxn ang="0">
                      <a:pos x="389" y="10"/>
                    </a:cxn>
                    <a:cxn ang="0">
                      <a:pos x="429" y="38"/>
                    </a:cxn>
                    <a:cxn ang="0">
                      <a:pos x="458" y="77"/>
                    </a:cxn>
                    <a:cxn ang="0">
                      <a:pos x="508" y="107"/>
                    </a:cxn>
                    <a:cxn ang="0">
                      <a:pos x="500" y="145"/>
                    </a:cxn>
                    <a:cxn ang="0">
                      <a:pos x="518" y="236"/>
                    </a:cxn>
                    <a:cxn ang="0">
                      <a:pos x="561" y="285"/>
                    </a:cxn>
                    <a:cxn ang="0">
                      <a:pos x="534" y="335"/>
                    </a:cxn>
                    <a:cxn ang="0">
                      <a:pos x="524" y="368"/>
                    </a:cxn>
                    <a:cxn ang="0">
                      <a:pos x="543" y="394"/>
                    </a:cxn>
                    <a:cxn ang="0">
                      <a:pos x="575" y="447"/>
                    </a:cxn>
                    <a:cxn ang="0">
                      <a:pos x="563" y="487"/>
                    </a:cxn>
                    <a:cxn ang="0">
                      <a:pos x="504" y="534"/>
                    </a:cxn>
                    <a:cxn ang="0">
                      <a:pos x="433" y="554"/>
                    </a:cxn>
                    <a:cxn ang="0">
                      <a:pos x="399" y="566"/>
                    </a:cxn>
                    <a:cxn ang="0">
                      <a:pos x="365" y="570"/>
                    </a:cxn>
                    <a:cxn ang="0">
                      <a:pos x="324" y="536"/>
                    </a:cxn>
                    <a:cxn ang="0">
                      <a:pos x="294" y="513"/>
                    </a:cxn>
                    <a:cxn ang="0">
                      <a:pos x="249" y="544"/>
                    </a:cxn>
                    <a:cxn ang="0">
                      <a:pos x="209" y="558"/>
                    </a:cxn>
                    <a:cxn ang="0">
                      <a:pos x="172" y="530"/>
                    </a:cxn>
                    <a:cxn ang="0">
                      <a:pos x="116" y="556"/>
                    </a:cxn>
                    <a:cxn ang="0">
                      <a:pos x="75" y="523"/>
                    </a:cxn>
                    <a:cxn ang="0">
                      <a:pos x="61" y="477"/>
                    </a:cxn>
                    <a:cxn ang="0">
                      <a:pos x="73" y="426"/>
                    </a:cxn>
                    <a:cxn ang="0">
                      <a:pos x="67" y="380"/>
                    </a:cxn>
                    <a:cxn ang="0">
                      <a:pos x="85" y="346"/>
                    </a:cxn>
                    <a:cxn ang="0">
                      <a:pos x="81" y="303"/>
                    </a:cxn>
                    <a:cxn ang="0">
                      <a:pos x="73" y="263"/>
                    </a:cxn>
                    <a:cxn ang="0">
                      <a:pos x="87" y="236"/>
                    </a:cxn>
                    <a:cxn ang="0">
                      <a:pos x="81" y="200"/>
                    </a:cxn>
                    <a:cxn ang="0">
                      <a:pos x="31" y="155"/>
                    </a:cxn>
                    <a:cxn ang="0">
                      <a:pos x="0" y="123"/>
                    </a:cxn>
                    <a:cxn ang="0">
                      <a:pos x="51" y="73"/>
                    </a:cxn>
                    <a:cxn ang="0">
                      <a:pos x="126" y="52"/>
                    </a:cxn>
                    <a:cxn ang="0">
                      <a:pos x="182" y="85"/>
                    </a:cxn>
                    <a:cxn ang="0">
                      <a:pos x="213" y="113"/>
                    </a:cxn>
                    <a:cxn ang="0">
                      <a:pos x="247" y="113"/>
                    </a:cxn>
                    <a:cxn ang="0">
                      <a:pos x="298" y="75"/>
                    </a:cxn>
                    <a:cxn ang="0">
                      <a:pos x="356" y="6"/>
                    </a:cxn>
                    <a:cxn ang="0">
                      <a:pos x="365" y="0"/>
                    </a:cxn>
                  </a:cxnLst>
                  <a:rect l="0" t="0" r="r" b="b"/>
                  <a:pathLst>
                    <a:path w="575" h="572">
                      <a:moveTo>
                        <a:pt x="365" y="0"/>
                      </a:moveTo>
                      <a:lnTo>
                        <a:pt x="389" y="10"/>
                      </a:lnTo>
                      <a:lnTo>
                        <a:pt x="411" y="22"/>
                      </a:lnTo>
                      <a:lnTo>
                        <a:pt x="429" y="38"/>
                      </a:lnTo>
                      <a:lnTo>
                        <a:pt x="443" y="58"/>
                      </a:lnTo>
                      <a:lnTo>
                        <a:pt x="458" y="77"/>
                      </a:lnTo>
                      <a:lnTo>
                        <a:pt x="482" y="93"/>
                      </a:lnTo>
                      <a:lnTo>
                        <a:pt x="508" y="107"/>
                      </a:lnTo>
                      <a:lnTo>
                        <a:pt x="504" y="125"/>
                      </a:lnTo>
                      <a:lnTo>
                        <a:pt x="500" y="145"/>
                      </a:lnTo>
                      <a:lnTo>
                        <a:pt x="510" y="176"/>
                      </a:lnTo>
                      <a:lnTo>
                        <a:pt x="518" y="236"/>
                      </a:lnTo>
                      <a:lnTo>
                        <a:pt x="530" y="255"/>
                      </a:lnTo>
                      <a:lnTo>
                        <a:pt x="561" y="285"/>
                      </a:lnTo>
                      <a:lnTo>
                        <a:pt x="555" y="303"/>
                      </a:lnTo>
                      <a:lnTo>
                        <a:pt x="534" y="335"/>
                      </a:lnTo>
                      <a:lnTo>
                        <a:pt x="524" y="354"/>
                      </a:lnTo>
                      <a:lnTo>
                        <a:pt x="524" y="368"/>
                      </a:lnTo>
                      <a:lnTo>
                        <a:pt x="532" y="382"/>
                      </a:lnTo>
                      <a:lnTo>
                        <a:pt x="543" y="394"/>
                      </a:lnTo>
                      <a:lnTo>
                        <a:pt x="575" y="430"/>
                      </a:lnTo>
                      <a:lnTo>
                        <a:pt x="575" y="447"/>
                      </a:lnTo>
                      <a:lnTo>
                        <a:pt x="571" y="475"/>
                      </a:lnTo>
                      <a:lnTo>
                        <a:pt x="563" y="487"/>
                      </a:lnTo>
                      <a:lnTo>
                        <a:pt x="537" y="513"/>
                      </a:lnTo>
                      <a:lnTo>
                        <a:pt x="504" y="534"/>
                      </a:lnTo>
                      <a:lnTo>
                        <a:pt x="470" y="546"/>
                      </a:lnTo>
                      <a:lnTo>
                        <a:pt x="433" y="554"/>
                      </a:lnTo>
                      <a:lnTo>
                        <a:pt x="417" y="560"/>
                      </a:lnTo>
                      <a:lnTo>
                        <a:pt x="399" y="566"/>
                      </a:lnTo>
                      <a:lnTo>
                        <a:pt x="381" y="570"/>
                      </a:lnTo>
                      <a:lnTo>
                        <a:pt x="365" y="570"/>
                      </a:lnTo>
                      <a:lnTo>
                        <a:pt x="348" y="564"/>
                      </a:lnTo>
                      <a:lnTo>
                        <a:pt x="324" y="536"/>
                      </a:lnTo>
                      <a:lnTo>
                        <a:pt x="310" y="521"/>
                      </a:lnTo>
                      <a:lnTo>
                        <a:pt x="294" y="513"/>
                      </a:lnTo>
                      <a:lnTo>
                        <a:pt x="275" y="513"/>
                      </a:lnTo>
                      <a:lnTo>
                        <a:pt x="249" y="544"/>
                      </a:lnTo>
                      <a:lnTo>
                        <a:pt x="225" y="572"/>
                      </a:lnTo>
                      <a:lnTo>
                        <a:pt x="209" y="558"/>
                      </a:lnTo>
                      <a:lnTo>
                        <a:pt x="190" y="542"/>
                      </a:lnTo>
                      <a:lnTo>
                        <a:pt x="172" y="530"/>
                      </a:lnTo>
                      <a:lnTo>
                        <a:pt x="144" y="544"/>
                      </a:lnTo>
                      <a:lnTo>
                        <a:pt x="116" y="556"/>
                      </a:lnTo>
                      <a:lnTo>
                        <a:pt x="93" y="542"/>
                      </a:lnTo>
                      <a:lnTo>
                        <a:pt x="75" y="523"/>
                      </a:lnTo>
                      <a:lnTo>
                        <a:pt x="59" y="501"/>
                      </a:lnTo>
                      <a:lnTo>
                        <a:pt x="61" y="477"/>
                      </a:lnTo>
                      <a:lnTo>
                        <a:pt x="69" y="451"/>
                      </a:lnTo>
                      <a:lnTo>
                        <a:pt x="73" y="426"/>
                      </a:lnTo>
                      <a:lnTo>
                        <a:pt x="69" y="404"/>
                      </a:lnTo>
                      <a:lnTo>
                        <a:pt x="67" y="380"/>
                      </a:lnTo>
                      <a:lnTo>
                        <a:pt x="75" y="364"/>
                      </a:lnTo>
                      <a:lnTo>
                        <a:pt x="85" y="346"/>
                      </a:lnTo>
                      <a:lnTo>
                        <a:pt x="93" y="329"/>
                      </a:lnTo>
                      <a:lnTo>
                        <a:pt x="81" y="303"/>
                      </a:lnTo>
                      <a:lnTo>
                        <a:pt x="69" y="279"/>
                      </a:lnTo>
                      <a:lnTo>
                        <a:pt x="73" y="263"/>
                      </a:lnTo>
                      <a:lnTo>
                        <a:pt x="79" y="248"/>
                      </a:lnTo>
                      <a:lnTo>
                        <a:pt x="87" y="236"/>
                      </a:lnTo>
                      <a:lnTo>
                        <a:pt x="91" y="220"/>
                      </a:lnTo>
                      <a:lnTo>
                        <a:pt x="81" y="200"/>
                      </a:lnTo>
                      <a:lnTo>
                        <a:pt x="67" y="184"/>
                      </a:lnTo>
                      <a:lnTo>
                        <a:pt x="31" y="155"/>
                      </a:lnTo>
                      <a:lnTo>
                        <a:pt x="14" y="141"/>
                      </a:lnTo>
                      <a:lnTo>
                        <a:pt x="0" y="123"/>
                      </a:lnTo>
                      <a:lnTo>
                        <a:pt x="14" y="87"/>
                      </a:lnTo>
                      <a:lnTo>
                        <a:pt x="51" y="73"/>
                      </a:lnTo>
                      <a:lnTo>
                        <a:pt x="87" y="62"/>
                      </a:lnTo>
                      <a:lnTo>
                        <a:pt x="126" y="52"/>
                      </a:lnTo>
                      <a:lnTo>
                        <a:pt x="162" y="40"/>
                      </a:lnTo>
                      <a:lnTo>
                        <a:pt x="182" y="85"/>
                      </a:lnTo>
                      <a:lnTo>
                        <a:pt x="197" y="105"/>
                      </a:lnTo>
                      <a:lnTo>
                        <a:pt x="213" y="113"/>
                      </a:lnTo>
                      <a:lnTo>
                        <a:pt x="231" y="115"/>
                      </a:lnTo>
                      <a:lnTo>
                        <a:pt x="247" y="113"/>
                      </a:lnTo>
                      <a:lnTo>
                        <a:pt x="263" y="105"/>
                      </a:lnTo>
                      <a:lnTo>
                        <a:pt x="298" y="75"/>
                      </a:lnTo>
                      <a:lnTo>
                        <a:pt x="330" y="42"/>
                      </a:lnTo>
                      <a:lnTo>
                        <a:pt x="356" y="6"/>
                      </a:lnTo>
                      <a:lnTo>
                        <a:pt x="360" y="2"/>
                      </a:lnTo>
                      <a:lnTo>
                        <a:pt x="365" y="0"/>
                      </a:lnTo>
                      <a:close/>
                    </a:path>
                  </a:pathLst>
                </a:custGeom>
                <a:grpFill/>
                <a:ln w="9525" cap="flat" cmpd="sng" algn="ctr">
                  <a:noFill/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/>
                <a:lstStyle/>
                <a:p>
                  <a:pPr defTabSz="914400">
                    <a:defRPr/>
                  </a:pPr>
                  <a:r>
                    <a:rPr lang="ru-RU" sz="1050" kern="0" dirty="0">
                      <a:solidFill>
                        <a:srgbClr val="002060"/>
                      </a:solidFill>
                      <a:cs typeface="Arial" panose="020B0604020202020204" pitchFamily="34" charset="0"/>
                    </a:rPr>
                    <a:t> </a:t>
                  </a:r>
                </a:p>
              </p:txBody>
            </p:sp>
            <p:sp>
              <p:nvSpPr>
                <p:cNvPr id="36" name="Freeform 11"/>
                <p:cNvSpPr/>
                <p:nvPr/>
              </p:nvSpPr>
              <p:spPr bwMode="auto">
                <a:xfrm>
                  <a:off x="3400987" y="4564387"/>
                  <a:ext cx="896384" cy="912348"/>
                </a:xfrm>
                <a:custGeom>
                  <a:avLst/>
                  <a:gdLst/>
                  <a:ahLst/>
                  <a:cxnLst>
                    <a:cxn ang="0">
                      <a:pos x="555" y="2"/>
                    </a:cxn>
                    <a:cxn ang="0">
                      <a:pos x="593" y="34"/>
                    </a:cxn>
                    <a:cxn ang="0">
                      <a:pos x="619" y="158"/>
                    </a:cxn>
                    <a:cxn ang="0">
                      <a:pos x="668" y="218"/>
                    </a:cxn>
                    <a:cxn ang="0">
                      <a:pos x="729" y="228"/>
                    </a:cxn>
                    <a:cxn ang="0">
                      <a:pos x="820" y="279"/>
                    </a:cxn>
                    <a:cxn ang="0">
                      <a:pos x="901" y="342"/>
                    </a:cxn>
                    <a:cxn ang="0">
                      <a:pos x="925" y="396"/>
                    </a:cxn>
                    <a:cxn ang="0">
                      <a:pos x="1002" y="459"/>
                    </a:cxn>
                    <a:cxn ang="0">
                      <a:pos x="1030" y="526"/>
                    </a:cxn>
                    <a:cxn ang="0">
                      <a:pos x="1010" y="708"/>
                    </a:cxn>
                    <a:cxn ang="0">
                      <a:pos x="1055" y="760"/>
                    </a:cxn>
                    <a:cxn ang="0">
                      <a:pos x="1087" y="815"/>
                    </a:cxn>
                    <a:cxn ang="0">
                      <a:pos x="1061" y="857"/>
                    </a:cxn>
                    <a:cxn ang="0">
                      <a:pos x="1067" y="960"/>
                    </a:cxn>
                    <a:cxn ang="0">
                      <a:pos x="1109" y="1017"/>
                    </a:cxn>
                    <a:cxn ang="0">
                      <a:pos x="1148" y="1078"/>
                    </a:cxn>
                    <a:cxn ang="0">
                      <a:pos x="1204" y="1102"/>
                    </a:cxn>
                    <a:cxn ang="0">
                      <a:pos x="1182" y="1167"/>
                    </a:cxn>
                    <a:cxn ang="0">
                      <a:pos x="1107" y="1221"/>
                    </a:cxn>
                    <a:cxn ang="0">
                      <a:pos x="1020" y="1213"/>
                    </a:cxn>
                    <a:cxn ang="0">
                      <a:pos x="974" y="1156"/>
                    </a:cxn>
                    <a:cxn ang="0">
                      <a:pos x="899" y="1134"/>
                    </a:cxn>
                    <a:cxn ang="0">
                      <a:pos x="763" y="1086"/>
                    </a:cxn>
                    <a:cxn ang="0">
                      <a:pos x="710" y="1047"/>
                    </a:cxn>
                    <a:cxn ang="0">
                      <a:pos x="654" y="1027"/>
                    </a:cxn>
                    <a:cxn ang="0">
                      <a:pos x="621" y="1055"/>
                    </a:cxn>
                    <a:cxn ang="0">
                      <a:pos x="555" y="1039"/>
                    </a:cxn>
                    <a:cxn ang="0">
                      <a:pos x="474" y="985"/>
                    </a:cxn>
                    <a:cxn ang="0">
                      <a:pos x="405" y="974"/>
                    </a:cxn>
                    <a:cxn ang="0">
                      <a:pos x="340" y="1025"/>
                    </a:cxn>
                    <a:cxn ang="0">
                      <a:pos x="318" y="1051"/>
                    </a:cxn>
                    <a:cxn ang="0">
                      <a:pos x="267" y="1037"/>
                    </a:cxn>
                    <a:cxn ang="0">
                      <a:pos x="215" y="1001"/>
                    </a:cxn>
                    <a:cxn ang="0">
                      <a:pos x="152" y="1021"/>
                    </a:cxn>
                    <a:cxn ang="0">
                      <a:pos x="97" y="1045"/>
                    </a:cxn>
                    <a:cxn ang="0">
                      <a:pos x="57" y="1031"/>
                    </a:cxn>
                    <a:cxn ang="0">
                      <a:pos x="29" y="962"/>
                    </a:cxn>
                    <a:cxn ang="0">
                      <a:pos x="6" y="869"/>
                    </a:cxn>
                    <a:cxn ang="0">
                      <a:pos x="43" y="815"/>
                    </a:cxn>
                    <a:cxn ang="0">
                      <a:pos x="91" y="752"/>
                    </a:cxn>
                    <a:cxn ang="0">
                      <a:pos x="97" y="677"/>
                    </a:cxn>
                    <a:cxn ang="0">
                      <a:pos x="120" y="600"/>
                    </a:cxn>
                    <a:cxn ang="0">
                      <a:pos x="154" y="554"/>
                    </a:cxn>
                    <a:cxn ang="0">
                      <a:pos x="223" y="542"/>
                    </a:cxn>
                    <a:cxn ang="0">
                      <a:pos x="233" y="513"/>
                    </a:cxn>
                    <a:cxn ang="0">
                      <a:pos x="203" y="453"/>
                    </a:cxn>
                    <a:cxn ang="0">
                      <a:pos x="201" y="388"/>
                    </a:cxn>
                    <a:cxn ang="0">
                      <a:pos x="205" y="319"/>
                    </a:cxn>
                    <a:cxn ang="0">
                      <a:pos x="237" y="257"/>
                    </a:cxn>
                    <a:cxn ang="0">
                      <a:pos x="261" y="186"/>
                    </a:cxn>
                    <a:cxn ang="0">
                      <a:pos x="273" y="113"/>
                    </a:cxn>
                    <a:cxn ang="0">
                      <a:pos x="352" y="67"/>
                    </a:cxn>
                    <a:cxn ang="0">
                      <a:pos x="405" y="105"/>
                    </a:cxn>
                    <a:cxn ang="0">
                      <a:pos x="464" y="103"/>
                    </a:cxn>
                    <a:cxn ang="0">
                      <a:pos x="514" y="22"/>
                    </a:cxn>
                  </a:cxnLst>
                  <a:rect l="0" t="0" r="r" b="b"/>
                  <a:pathLst>
                    <a:path w="1204" h="1225">
                      <a:moveTo>
                        <a:pt x="522" y="0"/>
                      </a:moveTo>
                      <a:lnTo>
                        <a:pt x="538" y="0"/>
                      </a:lnTo>
                      <a:lnTo>
                        <a:pt x="555" y="2"/>
                      </a:lnTo>
                      <a:lnTo>
                        <a:pt x="571" y="8"/>
                      </a:lnTo>
                      <a:lnTo>
                        <a:pt x="585" y="18"/>
                      </a:lnTo>
                      <a:lnTo>
                        <a:pt x="593" y="34"/>
                      </a:lnTo>
                      <a:lnTo>
                        <a:pt x="603" y="75"/>
                      </a:lnTo>
                      <a:lnTo>
                        <a:pt x="609" y="115"/>
                      </a:lnTo>
                      <a:lnTo>
                        <a:pt x="619" y="158"/>
                      </a:lnTo>
                      <a:lnTo>
                        <a:pt x="636" y="196"/>
                      </a:lnTo>
                      <a:lnTo>
                        <a:pt x="650" y="210"/>
                      </a:lnTo>
                      <a:lnTo>
                        <a:pt x="668" y="218"/>
                      </a:lnTo>
                      <a:lnTo>
                        <a:pt x="688" y="222"/>
                      </a:lnTo>
                      <a:lnTo>
                        <a:pt x="708" y="224"/>
                      </a:lnTo>
                      <a:lnTo>
                        <a:pt x="729" y="228"/>
                      </a:lnTo>
                      <a:lnTo>
                        <a:pt x="761" y="243"/>
                      </a:lnTo>
                      <a:lnTo>
                        <a:pt x="791" y="259"/>
                      </a:lnTo>
                      <a:lnTo>
                        <a:pt x="820" y="279"/>
                      </a:lnTo>
                      <a:lnTo>
                        <a:pt x="860" y="319"/>
                      </a:lnTo>
                      <a:lnTo>
                        <a:pt x="878" y="332"/>
                      </a:lnTo>
                      <a:lnTo>
                        <a:pt x="901" y="342"/>
                      </a:lnTo>
                      <a:lnTo>
                        <a:pt x="923" y="350"/>
                      </a:lnTo>
                      <a:lnTo>
                        <a:pt x="923" y="372"/>
                      </a:lnTo>
                      <a:lnTo>
                        <a:pt x="925" y="396"/>
                      </a:lnTo>
                      <a:lnTo>
                        <a:pt x="933" y="418"/>
                      </a:lnTo>
                      <a:lnTo>
                        <a:pt x="982" y="443"/>
                      </a:lnTo>
                      <a:lnTo>
                        <a:pt x="1002" y="459"/>
                      </a:lnTo>
                      <a:lnTo>
                        <a:pt x="1016" y="520"/>
                      </a:lnTo>
                      <a:lnTo>
                        <a:pt x="1022" y="524"/>
                      </a:lnTo>
                      <a:lnTo>
                        <a:pt x="1030" y="526"/>
                      </a:lnTo>
                      <a:lnTo>
                        <a:pt x="1030" y="633"/>
                      </a:lnTo>
                      <a:lnTo>
                        <a:pt x="1028" y="653"/>
                      </a:lnTo>
                      <a:lnTo>
                        <a:pt x="1010" y="708"/>
                      </a:lnTo>
                      <a:lnTo>
                        <a:pt x="1012" y="728"/>
                      </a:lnTo>
                      <a:lnTo>
                        <a:pt x="1032" y="744"/>
                      </a:lnTo>
                      <a:lnTo>
                        <a:pt x="1055" y="760"/>
                      </a:lnTo>
                      <a:lnTo>
                        <a:pt x="1073" y="776"/>
                      </a:lnTo>
                      <a:lnTo>
                        <a:pt x="1087" y="799"/>
                      </a:lnTo>
                      <a:lnTo>
                        <a:pt x="1087" y="815"/>
                      </a:lnTo>
                      <a:lnTo>
                        <a:pt x="1079" y="829"/>
                      </a:lnTo>
                      <a:lnTo>
                        <a:pt x="1069" y="843"/>
                      </a:lnTo>
                      <a:lnTo>
                        <a:pt x="1061" y="857"/>
                      </a:lnTo>
                      <a:lnTo>
                        <a:pt x="1055" y="873"/>
                      </a:lnTo>
                      <a:lnTo>
                        <a:pt x="1055" y="940"/>
                      </a:lnTo>
                      <a:lnTo>
                        <a:pt x="1067" y="960"/>
                      </a:lnTo>
                      <a:lnTo>
                        <a:pt x="1081" y="979"/>
                      </a:lnTo>
                      <a:lnTo>
                        <a:pt x="1097" y="997"/>
                      </a:lnTo>
                      <a:lnTo>
                        <a:pt x="1109" y="1017"/>
                      </a:lnTo>
                      <a:lnTo>
                        <a:pt x="1117" y="1057"/>
                      </a:lnTo>
                      <a:lnTo>
                        <a:pt x="1127" y="1076"/>
                      </a:lnTo>
                      <a:lnTo>
                        <a:pt x="1148" y="1078"/>
                      </a:lnTo>
                      <a:lnTo>
                        <a:pt x="1170" y="1082"/>
                      </a:lnTo>
                      <a:lnTo>
                        <a:pt x="1188" y="1090"/>
                      </a:lnTo>
                      <a:lnTo>
                        <a:pt x="1204" y="1102"/>
                      </a:lnTo>
                      <a:lnTo>
                        <a:pt x="1204" y="1126"/>
                      </a:lnTo>
                      <a:lnTo>
                        <a:pt x="1196" y="1148"/>
                      </a:lnTo>
                      <a:lnTo>
                        <a:pt x="1182" y="1167"/>
                      </a:lnTo>
                      <a:lnTo>
                        <a:pt x="1148" y="1201"/>
                      </a:lnTo>
                      <a:lnTo>
                        <a:pt x="1129" y="1215"/>
                      </a:lnTo>
                      <a:lnTo>
                        <a:pt x="1107" y="1221"/>
                      </a:lnTo>
                      <a:lnTo>
                        <a:pt x="1085" y="1225"/>
                      </a:lnTo>
                      <a:lnTo>
                        <a:pt x="1040" y="1225"/>
                      </a:lnTo>
                      <a:lnTo>
                        <a:pt x="1020" y="1213"/>
                      </a:lnTo>
                      <a:lnTo>
                        <a:pt x="1004" y="1195"/>
                      </a:lnTo>
                      <a:lnTo>
                        <a:pt x="994" y="1173"/>
                      </a:lnTo>
                      <a:lnTo>
                        <a:pt x="974" y="1156"/>
                      </a:lnTo>
                      <a:lnTo>
                        <a:pt x="949" y="1146"/>
                      </a:lnTo>
                      <a:lnTo>
                        <a:pt x="925" y="1140"/>
                      </a:lnTo>
                      <a:lnTo>
                        <a:pt x="899" y="1134"/>
                      </a:lnTo>
                      <a:lnTo>
                        <a:pt x="874" y="1126"/>
                      </a:lnTo>
                      <a:lnTo>
                        <a:pt x="820" y="1078"/>
                      </a:lnTo>
                      <a:lnTo>
                        <a:pt x="763" y="1086"/>
                      </a:lnTo>
                      <a:lnTo>
                        <a:pt x="745" y="1076"/>
                      </a:lnTo>
                      <a:lnTo>
                        <a:pt x="727" y="1061"/>
                      </a:lnTo>
                      <a:lnTo>
                        <a:pt x="710" y="1047"/>
                      </a:lnTo>
                      <a:lnTo>
                        <a:pt x="698" y="1037"/>
                      </a:lnTo>
                      <a:lnTo>
                        <a:pt x="688" y="1025"/>
                      </a:lnTo>
                      <a:lnTo>
                        <a:pt x="654" y="1027"/>
                      </a:lnTo>
                      <a:lnTo>
                        <a:pt x="644" y="1035"/>
                      </a:lnTo>
                      <a:lnTo>
                        <a:pt x="632" y="1045"/>
                      </a:lnTo>
                      <a:lnTo>
                        <a:pt x="621" y="1055"/>
                      </a:lnTo>
                      <a:lnTo>
                        <a:pt x="609" y="1059"/>
                      </a:lnTo>
                      <a:lnTo>
                        <a:pt x="595" y="1057"/>
                      </a:lnTo>
                      <a:lnTo>
                        <a:pt x="555" y="1039"/>
                      </a:lnTo>
                      <a:lnTo>
                        <a:pt x="512" y="1021"/>
                      </a:lnTo>
                      <a:lnTo>
                        <a:pt x="498" y="1013"/>
                      </a:lnTo>
                      <a:lnTo>
                        <a:pt x="474" y="985"/>
                      </a:lnTo>
                      <a:lnTo>
                        <a:pt x="464" y="970"/>
                      </a:lnTo>
                      <a:lnTo>
                        <a:pt x="433" y="968"/>
                      </a:lnTo>
                      <a:lnTo>
                        <a:pt x="405" y="974"/>
                      </a:lnTo>
                      <a:lnTo>
                        <a:pt x="379" y="985"/>
                      </a:lnTo>
                      <a:lnTo>
                        <a:pt x="356" y="1003"/>
                      </a:lnTo>
                      <a:lnTo>
                        <a:pt x="340" y="1025"/>
                      </a:lnTo>
                      <a:lnTo>
                        <a:pt x="334" y="1033"/>
                      </a:lnTo>
                      <a:lnTo>
                        <a:pt x="326" y="1043"/>
                      </a:lnTo>
                      <a:lnTo>
                        <a:pt x="318" y="1051"/>
                      </a:lnTo>
                      <a:lnTo>
                        <a:pt x="306" y="1053"/>
                      </a:lnTo>
                      <a:lnTo>
                        <a:pt x="286" y="1049"/>
                      </a:lnTo>
                      <a:lnTo>
                        <a:pt x="267" y="1037"/>
                      </a:lnTo>
                      <a:lnTo>
                        <a:pt x="251" y="1023"/>
                      </a:lnTo>
                      <a:lnTo>
                        <a:pt x="233" y="1009"/>
                      </a:lnTo>
                      <a:lnTo>
                        <a:pt x="215" y="1001"/>
                      </a:lnTo>
                      <a:lnTo>
                        <a:pt x="192" y="1001"/>
                      </a:lnTo>
                      <a:lnTo>
                        <a:pt x="170" y="1009"/>
                      </a:lnTo>
                      <a:lnTo>
                        <a:pt x="152" y="1021"/>
                      </a:lnTo>
                      <a:lnTo>
                        <a:pt x="132" y="1033"/>
                      </a:lnTo>
                      <a:lnTo>
                        <a:pt x="112" y="1043"/>
                      </a:lnTo>
                      <a:lnTo>
                        <a:pt x="97" y="1045"/>
                      </a:lnTo>
                      <a:lnTo>
                        <a:pt x="81" y="1045"/>
                      </a:lnTo>
                      <a:lnTo>
                        <a:pt x="67" y="1041"/>
                      </a:lnTo>
                      <a:lnTo>
                        <a:pt x="57" y="1031"/>
                      </a:lnTo>
                      <a:lnTo>
                        <a:pt x="43" y="1011"/>
                      </a:lnTo>
                      <a:lnTo>
                        <a:pt x="33" y="987"/>
                      </a:lnTo>
                      <a:lnTo>
                        <a:pt x="29" y="962"/>
                      </a:lnTo>
                      <a:lnTo>
                        <a:pt x="25" y="914"/>
                      </a:lnTo>
                      <a:lnTo>
                        <a:pt x="14" y="892"/>
                      </a:lnTo>
                      <a:lnTo>
                        <a:pt x="6" y="869"/>
                      </a:lnTo>
                      <a:lnTo>
                        <a:pt x="0" y="845"/>
                      </a:lnTo>
                      <a:lnTo>
                        <a:pt x="22" y="829"/>
                      </a:lnTo>
                      <a:lnTo>
                        <a:pt x="43" y="815"/>
                      </a:lnTo>
                      <a:lnTo>
                        <a:pt x="63" y="797"/>
                      </a:lnTo>
                      <a:lnTo>
                        <a:pt x="81" y="776"/>
                      </a:lnTo>
                      <a:lnTo>
                        <a:pt x="91" y="752"/>
                      </a:lnTo>
                      <a:lnTo>
                        <a:pt x="93" y="728"/>
                      </a:lnTo>
                      <a:lnTo>
                        <a:pt x="95" y="702"/>
                      </a:lnTo>
                      <a:lnTo>
                        <a:pt x="97" y="677"/>
                      </a:lnTo>
                      <a:lnTo>
                        <a:pt x="105" y="653"/>
                      </a:lnTo>
                      <a:lnTo>
                        <a:pt x="114" y="627"/>
                      </a:lnTo>
                      <a:lnTo>
                        <a:pt x="120" y="600"/>
                      </a:lnTo>
                      <a:lnTo>
                        <a:pt x="128" y="574"/>
                      </a:lnTo>
                      <a:lnTo>
                        <a:pt x="140" y="560"/>
                      </a:lnTo>
                      <a:lnTo>
                        <a:pt x="154" y="554"/>
                      </a:lnTo>
                      <a:lnTo>
                        <a:pt x="170" y="550"/>
                      </a:lnTo>
                      <a:lnTo>
                        <a:pt x="207" y="546"/>
                      </a:lnTo>
                      <a:lnTo>
                        <a:pt x="223" y="542"/>
                      </a:lnTo>
                      <a:lnTo>
                        <a:pt x="233" y="534"/>
                      </a:lnTo>
                      <a:lnTo>
                        <a:pt x="235" y="524"/>
                      </a:lnTo>
                      <a:lnTo>
                        <a:pt x="233" y="513"/>
                      </a:lnTo>
                      <a:lnTo>
                        <a:pt x="229" y="503"/>
                      </a:lnTo>
                      <a:lnTo>
                        <a:pt x="223" y="493"/>
                      </a:lnTo>
                      <a:lnTo>
                        <a:pt x="203" y="453"/>
                      </a:lnTo>
                      <a:lnTo>
                        <a:pt x="194" y="431"/>
                      </a:lnTo>
                      <a:lnTo>
                        <a:pt x="194" y="410"/>
                      </a:lnTo>
                      <a:lnTo>
                        <a:pt x="201" y="388"/>
                      </a:lnTo>
                      <a:lnTo>
                        <a:pt x="209" y="366"/>
                      </a:lnTo>
                      <a:lnTo>
                        <a:pt x="209" y="344"/>
                      </a:lnTo>
                      <a:lnTo>
                        <a:pt x="205" y="319"/>
                      </a:lnTo>
                      <a:lnTo>
                        <a:pt x="203" y="297"/>
                      </a:lnTo>
                      <a:lnTo>
                        <a:pt x="219" y="275"/>
                      </a:lnTo>
                      <a:lnTo>
                        <a:pt x="237" y="257"/>
                      </a:lnTo>
                      <a:lnTo>
                        <a:pt x="251" y="234"/>
                      </a:lnTo>
                      <a:lnTo>
                        <a:pt x="259" y="210"/>
                      </a:lnTo>
                      <a:lnTo>
                        <a:pt x="261" y="186"/>
                      </a:lnTo>
                      <a:lnTo>
                        <a:pt x="261" y="160"/>
                      </a:lnTo>
                      <a:lnTo>
                        <a:pt x="263" y="135"/>
                      </a:lnTo>
                      <a:lnTo>
                        <a:pt x="273" y="113"/>
                      </a:lnTo>
                      <a:lnTo>
                        <a:pt x="298" y="93"/>
                      </a:lnTo>
                      <a:lnTo>
                        <a:pt x="324" y="77"/>
                      </a:lnTo>
                      <a:lnTo>
                        <a:pt x="352" y="67"/>
                      </a:lnTo>
                      <a:lnTo>
                        <a:pt x="373" y="75"/>
                      </a:lnTo>
                      <a:lnTo>
                        <a:pt x="391" y="89"/>
                      </a:lnTo>
                      <a:lnTo>
                        <a:pt x="405" y="105"/>
                      </a:lnTo>
                      <a:lnTo>
                        <a:pt x="421" y="121"/>
                      </a:lnTo>
                      <a:lnTo>
                        <a:pt x="445" y="115"/>
                      </a:lnTo>
                      <a:lnTo>
                        <a:pt x="464" y="103"/>
                      </a:lnTo>
                      <a:lnTo>
                        <a:pt x="480" y="87"/>
                      </a:lnTo>
                      <a:lnTo>
                        <a:pt x="494" y="67"/>
                      </a:lnTo>
                      <a:lnTo>
                        <a:pt x="514" y="22"/>
                      </a:lnTo>
                      <a:lnTo>
                        <a:pt x="522" y="0"/>
                      </a:lnTo>
                      <a:close/>
                    </a:path>
                  </a:pathLst>
                </a:custGeom>
                <a:grpFill/>
                <a:ln w="9525" cap="flat" cmpd="sng" algn="ctr">
                  <a:noFill/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/>
                <a:lstStyle/>
                <a:p>
                  <a:pPr defTabSz="914400">
                    <a:defRPr/>
                  </a:pPr>
                  <a:r>
                    <a:rPr lang="ru-RU" sz="1050" kern="0" dirty="0">
                      <a:solidFill>
                        <a:srgbClr val="002060"/>
                      </a:solidFill>
                      <a:cs typeface="Arial" panose="020B0604020202020204" pitchFamily="34" charset="0"/>
                    </a:rPr>
                    <a:t> </a:t>
                  </a:r>
                </a:p>
                <a:p>
                  <a:pPr defTabSz="914400">
                    <a:defRPr/>
                  </a:pPr>
                  <a:r>
                    <a:rPr lang="ru-RU" sz="1050" kern="0" dirty="0">
                      <a:solidFill>
                        <a:srgbClr val="002060"/>
                      </a:solidFill>
                      <a:cs typeface="Arial" panose="020B0604020202020204" pitchFamily="34" charset="0"/>
                    </a:rPr>
                    <a:t>     </a:t>
                  </a:r>
                </a:p>
                <a:p>
                  <a:pPr defTabSz="914400">
                    <a:defRPr/>
                  </a:pPr>
                  <a:r>
                    <a:rPr lang="ru-RU" sz="1050" kern="0" dirty="0">
                      <a:solidFill>
                        <a:srgbClr val="002060"/>
                      </a:solidFill>
                      <a:cs typeface="Arial" panose="020B0604020202020204" pitchFamily="34" charset="0"/>
                    </a:rPr>
                    <a:t>        </a:t>
                  </a:r>
                </a:p>
                <a:p>
                  <a:pPr defTabSz="914400">
                    <a:defRPr/>
                  </a:pPr>
                  <a:r>
                    <a:rPr lang="ru-RU" sz="1050" kern="0" dirty="0">
                      <a:solidFill>
                        <a:srgbClr val="002060"/>
                      </a:solidFill>
                      <a:cs typeface="Arial" panose="020B0604020202020204" pitchFamily="34" charset="0"/>
                    </a:rPr>
                    <a:t>       </a:t>
                  </a:r>
                </a:p>
              </p:txBody>
            </p:sp>
            <p:sp>
              <p:nvSpPr>
                <p:cNvPr id="37" name="Freeform 12"/>
                <p:cNvSpPr/>
                <p:nvPr/>
              </p:nvSpPr>
              <p:spPr bwMode="auto">
                <a:xfrm>
                  <a:off x="2613301" y="1307489"/>
                  <a:ext cx="778752" cy="508681"/>
                </a:xfrm>
                <a:custGeom>
                  <a:avLst/>
                  <a:gdLst/>
                  <a:ahLst/>
                  <a:cxnLst>
                    <a:cxn ang="0">
                      <a:pos x="192" y="0"/>
                    </a:cxn>
                    <a:cxn ang="0">
                      <a:pos x="237" y="22"/>
                    </a:cxn>
                    <a:cxn ang="0">
                      <a:pos x="295" y="36"/>
                    </a:cxn>
                    <a:cxn ang="0">
                      <a:pos x="305" y="117"/>
                    </a:cxn>
                    <a:cxn ang="0">
                      <a:pos x="346" y="153"/>
                    </a:cxn>
                    <a:cxn ang="0">
                      <a:pos x="382" y="194"/>
                    </a:cxn>
                    <a:cxn ang="0">
                      <a:pos x="407" y="236"/>
                    </a:cxn>
                    <a:cxn ang="0">
                      <a:pos x="471" y="295"/>
                    </a:cxn>
                    <a:cxn ang="0">
                      <a:pos x="530" y="378"/>
                    </a:cxn>
                    <a:cxn ang="0">
                      <a:pos x="587" y="388"/>
                    </a:cxn>
                    <a:cxn ang="0">
                      <a:pos x="682" y="321"/>
                    </a:cxn>
                    <a:cxn ang="0">
                      <a:pos x="761" y="303"/>
                    </a:cxn>
                    <a:cxn ang="0">
                      <a:pos x="771" y="222"/>
                    </a:cxn>
                    <a:cxn ang="0">
                      <a:pos x="819" y="186"/>
                    </a:cxn>
                    <a:cxn ang="0">
                      <a:pos x="838" y="169"/>
                    </a:cxn>
                    <a:cxn ang="0">
                      <a:pos x="850" y="121"/>
                    </a:cxn>
                    <a:cxn ang="0">
                      <a:pos x="870" y="115"/>
                    </a:cxn>
                    <a:cxn ang="0">
                      <a:pos x="892" y="119"/>
                    </a:cxn>
                    <a:cxn ang="0">
                      <a:pos x="983" y="141"/>
                    </a:cxn>
                    <a:cxn ang="0">
                      <a:pos x="951" y="181"/>
                    </a:cxn>
                    <a:cxn ang="0">
                      <a:pos x="989" y="238"/>
                    </a:cxn>
                    <a:cxn ang="0">
                      <a:pos x="998" y="307"/>
                    </a:cxn>
                    <a:cxn ang="0">
                      <a:pos x="971" y="353"/>
                    </a:cxn>
                    <a:cxn ang="0">
                      <a:pos x="1022" y="404"/>
                    </a:cxn>
                    <a:cxn ang="0">
                      <a:pos x="1034" y="465"/>
                    </a:cxn>
                    <a:cxn ang="0">
                      <a:pos x="981" y="479"/>
                    </a:cxn>
                    <a:cxn ang="0">
                      <a:pos x="915" y="531"/>
                    </a:cxn>
                    <a:cxn ang="0">
                      <a:pos x="840" y="469"/>
                    </a:cxn>
                    <a:cxn ang="0">
                      <a:pos x="793" y="446"/>
                    </a:cxn>
                    <a:cxn ang="0">
                      <a:pos x="769" y="523"/>
                    </a:cxn>
                    <a:cxn ang="0">
                      <a:pos x="722" y="626"/>
                    </a:cxn>
                    <a:cxn ang="0">
                      <a:pos x="662" y="657"/>
                    </a:cxn>
                    <a:cxn ang="0">
                      <a:pos x="615" y="640"/>
                    </a:cxn>
                    <a:cxn ang="0">
                      <a:pos x="459" y="590"/>
                    </a:cxn>
                    <a:cxn ang="0">
                      <a:pos x="392" y="620"/>
                    </a:cxn>
                    <a:cxn ang="0">
                      <a:pos x="326" y="659"/>
                    </a:cxn>
                    <a:cxn ang="0">
                      <a:pos x="188" y="683"/>
                    </a:cxn>
                    <a:cxn ang="0">
                      <a:pos x="103" y="600"/>
                    </a:cxn>
                    <a:cxn ang="0">
                      <a:pos x="115" y="515"/>
                    </a:cxn>
                    <a:cxn ang="0">
                      <a:pos x="101" y="471"/>
                    </a:cxn>
                    <a:cxn ang="0">
                      <a:pos x="91" y="386"/>
                    </a:cxn>
                    <a:cxn ang="0">
                      <a:pos x="75" y="368"/>
                    </a:cxn>
                    <a:cxn ang="0">
                      <a:pos x="36" y="384"/>
                    </a:cxn>
                    <a:cxn ang="0">
                      <a:pos x="10" y="365"/>
                    </a:cxn>
                    <a:cxn ang="0">
                      <a:pos x="12" y="327"/>
                    </a:cxn>
                    <a:cxn ang="0">
                      <a:pos x="34" y="212"/>
                    </a:cxn>
                    <a:cxn ang="0">
                      <a:pos x="38" y="159"/>
                    </a:cxn>
                    <a:cxn ang="0">
                      <a:pos x="101" y="97"/>
                    </a:cxn>
                    <a:cxn ang="0">
                      <a:pos x="148" y="32"/>
                    </a:cxn>
                  </a:cxnLst>
                  <a:rect l="0" t="0" r="r" b="b"/>
                  <a:pathLst>
                    <a:path w="1046" h="683">
                      <a:moveTo>
                        <a:pt x="164" y="10"/>
                      </a:moveTo>
                      <a:lnTo>
                        <a:pt x="178" y="0"/>
                      </a:lnTo>
                      <a:lnTo>
                        <a:pt x="192" y="0"/>
                      </a:lnTo>
                      <a:lnTo>
                        <a:pt x="208" y="4"/>
                      </a:lnTo>
                      <a:lnTo>
                        <a:pt x="222" y="14"/>
                      </a:lnTo>
                      <a:lnTo>
                        <a:pt x="237" y="22"/>
                      </a:lnTo>
                      <a:lnTo>
                        <a:pt x="259" y="22"/>
                      </a:lnTo>
                      <a:lnTo>
                        <a:pt x="283" y="24"/>
                      </a:lnTo>
                      <a:lnTo>
                        <a:pt x="295" y="36"/>
                      </a:lnTo>
                      <a:lnTo>
                        <a:pt x="299" y="50"/>
                      </a:lnTo>
                      <a:lnTo>
                        <a:pt x="299" y="101"/>
                      </a:lnTo>
                      <a:lnTo>
                        <a:pt x="305" y="117"/>
                      </a:lnTo>
                      <a:lnTo>
                        <a:pt x="314" y="131"/>
                      </a:lnTo>
                      <a:lnTo>
                        <a:pt x="330" y="143"/>
                      </a:lnTo>
                      <a:lnTo>
                        <a:pt x="346" y="153"/>
                      </a:lnTo>
                      <a:lnTo>
                        <a:pt x="360" y="165"/>
                      </a:lnTo>
                      <a:lnTo>
                        <a:pt x="372" y="177"/>
                      </a:lnTo>
                      <a:lnTo>
                        <a:pt x="382" y="194"/>
                      </a:lnTo>
                      <a:lnTo>
                        <a:pt x="384" y="212"/>
                      </a:lnTo>
                      <a:lnTo>
                        <a:pt x="394" y="224"/>
                      </a:lnTo>
                      <a:lnTo>
                        <a:pt x="407" y="236"/>
                      </a:lnTo>
                      <a:lnTo>
                        <a:pt x="439" y="236"/>
                      </a:lnTo>
                      <a:lnTo>
                        <a:pt x="463" y="260"/>
                      </a:lnTo>
                      <a:lnTo>
                        <a:pt x="471" y="295"/>
                      </a:lnTo>
                      <a:lnTo>
                        <a:pt x="484" y="325"/>
                      </a:lnTo>
                      <a:lnTo>
                        <a:pt x="504" y="353"/>
                      </a:lnTo>
                      <a:lnTo>
                        <a:pt x="530" y="378"/>
                      </a:lnTo>
                      <a:lnTo>
                        <a:pt x="560" y="394"/>
                      </a:lnTo>
                      <a:lnTo>
                        <a:pt x="575" y="394"/>
                      </a:lnTo>
                      <a:lnTo>
                        <a:pt x="587" y="388"/>
                      </a:lnTo>
                      <a:lnTo>
                        <a:pt x="599" y="378"/>
                      </a:lnTo>
                      <a:lnTo>
                        <a:pt x="656" y="341"/>
                      </a:lnTo>
                      <a:lnTo>
                        <a:pt x="682" y="321"/>
                      </a:lnTo>
                      <a:lnTo>
                        <a:pt x="710" y="319"/>
                      </a:lnTo>
                      <a:lnTo>
                        <a:pt x="736" y="313"/>
                      </a:lnTo>
                      <a:lnTo>
                        <a:pt x="761" y="303"/>
                      </a:lnTo>
                      <a:lnTo>
                        <a:pt x="783" y="285"/>
                      </a:lnTo>
                      <a:lnTo>
                        <a:pt x="777" y="254"/>
                      </a:lnTo>
                      <a:lnTo>
                        <a:pt x="771" y="222"/>
                      </a:lnTo>
                      <a:lnTo>
                        <a:pt x="783" y="206"/>
                      </a:lnTo>
                      <a:lnTo>
                        <a:pt x="799" y="194"/>
                      </a:lnTo>
                      <a:lnTo>
                        <a:pt x="819" y="186"/>
                      </a:lnTo>
                      <a:lnTo>
                        <a:pt x="821" y="181"/>
                      </a:lnTo>
                      <a:lnTo>
                        <a:pt x="830" y="173"/>
                      </a:lnTo>
                      <a:lnTo>
                        <a:pt x="838" y="169"/>
                      </a:lnTo>
                      <a:lnTo>
                        <a:pt x="840" y="145"/>
                      </a:lnTo>
                      <a:lnTo>
                        <a:pt x="846" y="123"/>
                      </a:lnTo>
                      <a:lnTo>
                        <a:pt x="850" y="121"/>
                      </a:lnTo>
                      <a:lnTo>
                        <a:pt x="856" y="117"/>
                      </a:lnTo>
                      <a:lnTo>
                        <a:pt x="864" y="113"/>
                      </a:lnTo>
                      <a:lnTo>
                        <a:pt x="870" y="115"/>
                      </a:lnTo>
                      <a:lnTo>
                        <a:pt x="876" y="115"/>
                      </a:lnTo>
                      <a:lnTo>
                        <a:pt x="888" y="119"/>
                      </a:lnTo>
                      <a:lnTo>
                        <a:pt x="892" y="119"/>
                      </a:lnTo>
                      <a:lnTo>
                        <a:pt x="941" y="95"/>
                      </a:lnTo>
                      <a:lnTo>
                        <a:pt x="987" y="125"/>
                      </a:lnTo>
                      <a:lnTo>
                        <a:pt x="983" y="141"/>
                      </a:lnTo>
                      <a:lnTo>
                        <a:pt x="975" y="155"/>
                      </a:lnTo>
                      <a:lnTo>
                        <a:pt x="963" y="169"/>
                      </a:lnTo>
                      <a:lnTo>
                        <a:pt x="951" y="181"/>
                      </a:lnTo>
                      <a:lnTo>
                        <a:pt x="959" y="204"/>
                      </a:lnTo>
                      <a:lnTo>
                        <a:pt x="973" y="222"/>
                      </a:lnTo>
                      <a:lnTo>
                        <a:pt x="989" y="238"/>
                      </a:lnTo>
                      <a:lnTo>
                        <a:pt x="1004" y="256"/>
                      </a:lnTo>
                      <a:lnTo>
                        <a:pt x="1004" y="301"/>
                      </a:lnTo>
                      <a:lnTo>
                        <a:pt x="998" y="307"/>
                      </a:lnTo>
                      <a:lnTo>
                        <a:pt x="993" y="309"/>
                      </a:lnTo>
                      <a:lnTo>
                        <a:pt x="969" y="339"/>
                      </a:lnTo>
                      <a:lnTo>
                        <a:pt x="971" y="353"/>
                      </a:lnTo>
                      <a:lnTo>
                        <a:pt x="981" y="365"/>
                      </a:lnTo>
                      <a:lnTo>
                        <a:pt x="993" y="376"/>
                      </a:lnTo>
                      <a:lnTo>
                        <a:pt x="1022" y="404"/>
                      </a:lnTo>
                      <a:lnTo>
                        <a:pt x="1036" y="426"/>
                      </a:lnTo>
                      <a:lnTo>
                        <a:pt x="1046" y="450"/>
                      </a:lnTo>
                      <a:lnTo>
                        <a:pt x="1034" y="465"/>
                      </a:lnTo>
                      <a:lnTo>
                        <a:pt x="1018" y="473"/>
                      </a:lnTo>
                      <a:lnTo>
                        <a:pt x="1000" y="477"/>
                      </a:lnTo>
                      <a:lnTo>
                        <a:pt x="981" y="479"/>
                      </a:lnTo>
                      <a:lnTo>
                        <a:pt x="965" y="485"/>
                      </a:lnTo>
                      <a:lnTo>
                        <a:pt x="939" y="507"/>
                      </a:lnTo>
                      <a:lnTo>
                        <a:pt x="915" y="531"/>
                      </a:lnTo>
                      <a:lnTo>
                        <a:pt x="888" y="513"/>
                      </a:lnTo>
                      <a:lnTo>
                        <a:pt x="864" y="493"/>
                      </a:lnTo>
                      <a:lnTo>
                        <a:pt x="840" y="469"/>
                      </a:lnTo>
                      <a:lnTo>
                        <a:pt x="815" y="448"/>
                      </a:lnTo>
                      <a:lnTo>
                        <a:pt x="803" y="444"/>
                      </a:lnTo>
                      <a:lnTo>
                        <a:pt x="793" y="446"/>
                      </a:lnTo>
                      <a:lnTo>
                        <a:pt x="781" y="454"/>
                      </a:lnTo>
                      <a:lnTo>
                        <a:pt x="773" y="463"/>
                      </a:lnTo>
                      <a:lnTo>
                        <a:pt x="769" y="523"/>
                      </a:lnTo>
                      <a:lnTo>
                        <a:pt x="745" y="572"/>
                      </a:lnTo>
                      <a:lnTo>
                        <a:pt x="734" y="598"/>
                      </a:lnTo>
                      <a:lnTo>
                        <a:pt x="722" y="626"/>
                      </a:lnTo>
                      <a:lnTo>
                        <a:pt x="702" y="642"/>
                      </a:lnTo>
                      <a:lnTo>
                        <a:pt x="676" y="655"/>
                      </a:lnTo>
                      <a:lnTo>
                        <a:pt x="662" y="657"/>
                      </a:lnTo>
                      <a:lnTo>
                        <a:pt x="645" y="653"/>
                      </a:lnTo>
                      <a:lnTo>
                        <a:pt x="631" y="647"/>
                      </a:lnTo>
                      <a:lnTo>
                        <a:pt x="615" y="640"/>
                      </a:lnTo>
                      <a:lnTo>
                        <a:pt x="560" y="618"/>
                      </a:lnTo>
                      <a:lnTo>
                        <a:pt x="504" y="598"/>
                      </a:lnTo>
                      <a:lnTo>
                        <a:pt x="459" y="590"/>
                      </a:lnTo>
                      <a:lnTo>
                        <a:pt x="439" y="606"/>
                      </a:lnTo>
                      <a:lnTo>
                        <a:pt x="417" y="616"/>
                      </a:lnTo>
                      <a:lnTo>
                        <a:pt x="392" y="620"/>
                      </a:lnTo>
                      <a:lnTo>
                        <a:pt x="370" y="634"/>
                      </a:lnTo>
                      <a:lnTo>
                        <a:pt x="350" y="649"/>
                      </a:lnTo>
                      <a:lnTo>
                        <a:pt x="326" y="659"/>
                      </a:lnTo>
                      <a:lnTo>
                        <a:pt x="301" y="665"/>
                      </a:lnTo>
                      <a:lnTo>
                        <a:pt x="259" y="669"/>
                      </a:lnTo>
                      <a:lnTo>
                        <a:pt x="188" y="683"/>
                      </a:lnTo>
                      <a:lnTo>
                        <a:pt x="158" y="659"/>
                      </a:lnTo>
                      <a:lnTo>
                        <a:pt x="129" y="630"/>
                      </a:lnTo>
                      <a:lnTo>
                        <a:pt x="103" y="600"/>
                      </a:lnTo>
                      <a:lnTo>
                        <a:pt x="101" y="570"/>
                      </a:lnTo>
                      <a:lnTo>
                        <a:pt x="107" y="541"/>
                      </a:lnTo>
                      <a:lnTo>
                        <a:pt x="115" y="515"/>
                      </a:lnTo>
                      <a:lnTo>
                        <a:pt x="115" y="499"/>
                      </a:lnTo>
                      <a:lnTo>
                        <a:pt x="109" y="485"/>
                      </a:lnTo>
                      <a:lnTo>
                        <a:pt x="101" y="471"/>
                      </a:lnTo>
                      <a:lnTo>
                        <a:pt x="93" y="458"/>
                      </a:lnTo>
                      <a:lnTo>
                        <a:pt x="99" y="398"/>
                      </a:lnTo>
                      <a:lnTo>
                        <a:pt x="91" y="386"/>
                      </a:lnTo>
                      <a:lnTo>
                        <a:pt x="85" y="380"/>
                      </a:lnTo>
                      <a:lnTo>
                        <a:pt x="81" y="374"/>
                      </a:lnTo>
                      <a:lnTo>
                        <a:pt x="75" y="368"/>
                      </a:lnTo>
                      <a:lnTo>
                        <a:pt x="63" y="374"/>
                      </a:lnTo>
                      <a:lnTo>
                        <a:pt x="48" y="380"/>
                      </a:lnTo>
                      <a:lnTo>
                        <a:pt x="36" y="384"/>
                      </a:lnTo>
                      <a:lnTo>
                        <a:pt x="24" y="378"/>
                      </a:lnTo>
                      <a:lnTo>
                        <a:pt x="16" y="372"/>
                      </a:lnTo>
                      <a:lnTo>
                        <a:pt x="10" y="365"/>
                      </a:lnTo>
                      <a:lnTo>
                        <a:pt x="4" y="357"/>
                      </a:lnTo>
                      <a:lnTo>
                        <a:pt x="0" y="351"/>
                      </a:lnTo>
                      <a:lnTo>
                        <a:pt x="12" y="327"/>
                      </a:lnTo>
                      <a:lnTo>
                        <a:pt x="26" y="289"/>
                      </a:lnTo>
                      <a:lnTo>
                        <a:pt x="32" y="250"/>
                      </a:lnTo>
                      <a:lnTo>
                        <a:pt x="34" y="212"/>
                      </a:lnTo>
                      <a:lnTo>
                        <a:pt x="32" y="171"/>
                      </a:lnTo>
                      <a:lnTo>
                        <a:pt x="34" y="165"/>
                      </a:lnTo>
                      <a:lnTo>
                        <a:pt x="38" y="159"/>
                      </a:lnTo>
                      <a:lnTo>
                        <a:pt x="40" y="151"/>
                      </a:lnTo>
                      <a:lnTo>
                        <a:pt x="79" y="97"/>
                      </a:lnTo>
                      <a:lnTo>
                        <a:pt x="101" y="97"/>
                      </a:lnTo>
                      <a:lnTo>
                        <a:pt x="119" y="76"/>
                      </a:lnTo>
                      <a:lnTo>
                        <a:pt x="135" y="54"/>
                      </a:lnTo>
                      <a:lnTo>
                        <a:pt x="148" y="32"/>
                      </a:lnTo>
                      <a:lnTo>
                        <a:pt x="164" y="10"/>
                      </a:lnTo>
                      <a:close/>
                    </a:path>
                  </a:pathLst>
                </a:custGeom>
                <a:grpFill/>
                <a:ln w="9525" cap="flat" cmpd="sng" algn="ctr">
                  <a:noFill/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/>
                <a:lstStyle/>
                <a:p>
                  <a:pPr defTabSz="914400">
                    <a:defRPr/>
                  </a:pPr>
                  <a:endParaRPr lang="ru-RU" sz="1100" kern="0" dirty="0">
                    <a:solidFill>
                      <a:srgbClr val="002060"/>
                    </a:solidFill>
                    <a:cs typeface="Arial" panose="020B0604020202020204" pitchFamily="34" charset="0"/>
                  </a:endParaRPr>
                </a:p>
                <a:p>
                  <a:pPr defTabSz="914400">
                    <a:defRPr/>
                  </a:pPr>
                  <a:r>
                    <a:rPr lang="ru-RU" sz="1100" kern="0" dirty="0">
                      <a:solidFill>
                        <a:srgbClr val="002060"/>
                      </a:solidFill>
                      <a:cs typeface="Arial" panose="020B0604020202020204" pitchFamily="34" charset="0"/>
                    </a:rPr>
                    <a:t>  </a:t>
                  </a:r>
                </a:p>
              </p:txBody>
            </p:sp>
            <p:sp>
              <p:nvSpPr>
                <p:cNvPr id="38" name="Freeform 13"/>
                <p:cNvSpPr/>
                <p:nvPr/>
              </p:nvSpPr>
              <p:spPr bwMode="auto">
                <a:xfrm>
                  <a:off x="1899320" y="2445504"/>
                  <a:ext cx="506264" cy="458036"/>
                </a:xfrm>
                <a:custGeom>
                  <a:avLst/>
                  <a:gdLst/>
                  <a:ahLst/>
                  <a:cxnLst>
                    <a:cxn ang="0">
                      <a:pos x="71" y="10"/>
                    </a:cxn>
                    <a:cxn ang="0">
                      <a:pos x="133" y="12"/>
                    </a:cxn>
                    <a:cxn ang="0">
                      <a:pos x="208" y="59"/>
                    </a:cxn>
                    <a:cxn ang="0">
                      <a:pos x="279" y="111"/>
                    </a:cxn>
                    <a:cxn ang="0">
                      <a:pos x="334" y="138"/>
                    </a:cxn>
                    <a:cxn ang="0">
                      <a:pos x="380" y="182"/>
                    </a:cxn>
                    <a:cxn ang="0">
                      <a:pos x="408" y="200"/>
                    </a:cxn>
                    <a:cxn ang="0">
                      <a:pos x="431" y="190"/>
                    </a:cxn>
                    <a:cxn ang="0">
                      <a:pos x="530" y="148"/>
                    </a:cxn>
                    <a:cxn ang="0">
                      <a:pos x="566" y="160"/>
                    </a:cxn>
                    <a:cxn ang="0">
                      <a:pos x="593" y="190"/>
                    </a:cxn>
                    <a:cxn ang="0">
                      <a:pos x="613" y="225"/>
                    </a:cxn>
                    <a:cxn ang="0">
                      <a:pos x="591" y="253"/>
                    </a:cxn>
                    <a:cxn ang="0">
                      <a:pos x="578" y="287"/>
                    </a:cxn>
                    <a:cxn ang="0">
                      <a:pos x="617" y="320"/>
                    </a:cxn>
                    <a:cxn ang="0">
                      <a:pos x="661" y="348"/>
                    </a:cxn>
                    <a:cxn ang="0">
                      <a:pos x="665" y="423"/>
                    </a:cxn>
                    <a:cxn ang="0">
                      <a:pos x="637" y="463"/>
                    </a:cxn>
                    <a:cxn ang="0">
                      <a:pos x="595" y="441"/>
                    </a:cxn>
                    <a:cxn ang="0">
                      <a:pos x="538" y="435"/>
                    </a:cxn>
                    <a:cxn ang="0">
                      <a:pos x="469" y="415"/>
                    </a:cxn>
                    <a:cxn ang="0">
                      <a:pos x="410" y="425"/>
                    </a:cxn>
                    <a:cxn ang="0">
                      <a:pos x="368" y="445"/>
                    </a:cxn>
                    <a:cxn ang="0">
                      <a:pos x="346" y="475"/>
                    </a:cxn>
                    <a:cxn ang="0">
                      <a:pos x="348" y="506"/>
                    </a:cxn>
                    <a:cxn ang="0">
                      <a:pos x="386" y="520"/>
                    </a:cxn>
                    <a:cxn ang="0">
                      <a:pos x="439" y="495"/>
                    </a:cxn>
                    <a:cxn ang="0">
                      <a:pos x="465" y="514"/>
                    </a:cxn>
                    <a:cxn ang="0">
                      <a:pos x="475" y="544"/>
                    </a:cxn>
                    <a:cxn ang="0">
                      <a:pos x="417" y="582"/>
                    </a:cxn>
                    <a:cxn ang="0">
                      <a:pos x="406" y="613"/>
                    </a:cxn>
                    <a:cxn ang="0">
                      <a:pos x="344" y="595"/>
                    </a:cxn>
                    <a:cxn ang="0">
                      <a:pos x="297" y="595"/>
                    </a:cxn>
                    <a:cxn ang="0">
                      <a:pos x="281" y="534"/>
                    </a:cxn>
                    <a:cxn ang="0">
                      <a:pos x="269" y="502"/>
                    </a:cxn>
                    <a:cxn ang="0">
                      <a:pos x="214" y="451"/>
                    </a:cxn>
                    <a:cxn ang="0">
                      <a:pos x="166" y="411"/>
                    </a:cxn>
                    <a:cxn ang="0">
                      <a:pos x="113" y="396"/>
                    </a:cxn>
                    <a:cxn ang="0">
                      <a:pos x="71" y="409"/>
                    </a:cxn>
                    <a:cxn ang="0">
                      <a:pos x="22" y="433"/>
                    </a:cxn>
                    <a:cxn ang="0">
                      <a:pos x="4" y="404"/>
                    </a:cxn>
                    <a:cxn ang="0">
                      <a:pos x="0" y="346"/>
                    </a:cxn>
                    <a:cxn ang="0">
                      <a:pos x="20" y="309"/>
                    </a:cxn>
                    <a:cxn ang="0">
                      <a:pos x="66" y="289"/>
                    </a:cxn>
                    <a:cxn ang="0">
                      <a:pos x="113" y="261"/>
                    </a:cxn>
                    <a:cxn ang="0">
                      <a:pos x="133" y="210"/>
                    </a:cxn>
                    <a:cxn ang="0">
                      <a:pos x="111" y="162"/>
                    </a:cxn>
                    <a:cxn ang="0">
                      <a:pos x="58" y="140"/>
                    </a:cxn>
                    <a:cxn ang="0">
                      <a:pos x="26" y="83"/>
                    </a:cxn>
                    <a:cxn ang="0">
                      <a:pos x="22" y="34"/>
                    </a:cxn>
                    <a:cxn ang="0">
                      <a:pos x="40" y="24"/>
                    </a:cxn>
                  </a:cxnLst>
                  <a:rect l="0" t="0" r="r" b="b"/>
                  <a:pathLst>
                    <a:path w="680" h="615">
                      <a:moveTo>
                        <a:pt x="40" y="24"/>
                      </a:moveTo>
                      <a:lnTo>
                        <a:pt x="71" y="10"/>
                      </a:lnTo>
                      <a:lnTo>
                        <a:pt x="103" y="0"/>
                      </a:lnTo>
                      <a:lnTo>
                        <a:pt x="133" y="12"/>
                      </a:lnTo>
                      <a:lnTo>
                        <a:pt x="162" y="26"/>
                      </a:lnTo>
                      <a:lnTo>
                        <a:pt x="208" y="59"/>
                      </a:lnTo>
                      <a:lnTo>
                        <a:pt x="255" y="95"/>
                      </a:lnTo>
                      <a:lnTo>
                        <a:pt x="279" y="111"/>
                      </a:lnTo>
                      <a:lnTo>
                        <a:pt x="307" y="123"/>
                      </a:lnTo>
                      <a:lnTo>
                        <a:pt x="334" y="138"/>
                      </a:lnTo>
                      <a:lnTo>
                        <a:pt x="352" y="150"/>
                      </a:lnTo>
                      <a:lnTo>
                        <a:pt x="380" y="182"/>
                      </a:lnTo>
                      <a:lnTo>
                        <a:pt x="396" y="198"/>
                      </a:lnTo>
                      <a:lnTo>
                        <a:pt x="408" y="200"/>
                      </a:lnTo>
                      <a:lnTo>
                        <a:pt x="419" y="196"/>
                      </a:lnTo>
                      <a:lnTo>
                        <a:pt x="431" y="190"/>
                      </a:lnTo>
                      <a:lnTo>
                        <a:pt x="510" y="152"/>
                      </a:lnTo>
                      <a:lnTo>
                        <a:pt x="530" y="148"/>
                      </a:lnTo>
                      <a:lnTo>
                        <a:pt x="550" y="150"/>
                      </a:lnTo>
                      <a:lnTo>
                        <a:pt x="566" y="160"/>
                      </a:lnTo>
                      <a:lnTo>
                        <a:pt x="580" y="174"/>
                      </a:lnTo>
                      <a:lnTo>
                        <a:pt x="593" y="190"/>
                      </a:lnTo>
                      <a:lnTo>
                        <a:pt x="603" y="206"/>
                      </a:lnTo>
                      <a:lnTo>
                        <a:pt x="613" y="225"/>
                      </a:lnTo>
                      <a:lnTo>
                        <a:pt x="601" y="239"/>
                      </a:lnTo>
                      <a:lnTo>
                        <a:pt x="591" y="253"/>
                      </a:lnTo>
                      <a:lnTo>
                        <a:pt x="582" y="269"/>
                      </a:lnTo>
                      <a:lnTo>
                        <a:pt x="578" y="287"/>
                      </a:lnTo>
                      <a:lnTo>
                        <a:pt x="597" y="305"/>
                      </a:lnTo>
                      <a:lnTo>
                        <a:pt x="617" y="320"/>
                      </a:lnTo>
                      <a:lnTo>
                        <a:pt x="641" y="334"/>
                      </a:lnTo>
                      <a:lnTo>
                        <a:pt x="661" y="348"/>
                      </a:lnTo>
                      <a:lnTo>
                        <a:pt x="680" y="368"/>
                      </a:lnTo>
                      <a:lnTo>
                        <a:pt x="665" y="423"/>
                      </a:lnTo>
                      <a:lnTo>
                        <a:pt x="659" y="465"/>
                      </a:lnTo>
                      <a:lnTo>
                        <a:pt x="637" y="463"/>
                      </a:lnTo>
                      <a:lnTo>
                        <a:pt x="615" y="453"/>
                      </a:lnTo>
                      <a:lnTo>
                        <a:pt x="595" y="441"/>
                      </a:lnTo>
                      <a:lnTo>
                        <a:pt x="566" y="437"/>
                      </a:lnTo>
                      <a:lnTo>
                        <a:pt x="538" y="435"/>
                      </a:lnTo>
                      <a:lnTo>
                        <a:pt x="510" y="431"/>
                      </a:lnTo>
                      <a:lnTo>
                        <a:pt x="469" y="415"/>
                      </a:lnTo>
                      <a:lnTo>
                        <a:pt x="441" y="421"/>
                      </a:lnTo>
                      <a:lnTo>
                        <a:pt x="410" y="425"/>
                      </a:lnTo>
                      <a:lnTo>
                        <a:pt x="382" y="433"/>
                      </a:lnTo>
                      <a:lnTo>
                        <a:pt x="368" y="445"/>
                      </a:lnTo>
                      <a:lnTo>
                        <a:pt x="356" y="459"/>
                      </a:lnTo>
                      <a:lnTo>
                        <a:pt x="346" y="475"/>
                      </a:lnTo>
                      <a:lnTo>
                        <a:pt x="338" y="491"/>
                      </a:lnTo>
                      <a:lnTo>
                        <a:pt x="348" y="506"/>
                      </a:lnTo>
                      <a:lnTo>
                        <a:pt x="358" y="522"/>
                      </a:lnTo>
                      <a:lnTo>
                        <a:pt x="386" y="520"/>
                      </a:lnTo>
                      <a:lnTo>
                        <a:pt x="415" y="510"/>
                      </a:lnTo>
                      <a:lnTo>
                        <a:pt x="439" y="495"/>
                      </a:lnTo>
                      <a:lnTo>
                        <a:pt x="455" y="502"/>
                      </a:lnTo>
                      <a:lnTo>
                        <a:pt x="465" y="514"/>
                      </a:lnTo>
                      <a:lnTo>
                        <a:pt x="473" y="528"/>
                      </a:lnTo>
                      <a:lnTo>
                        <a:pt x="475" y="544"/>
                      </a:lnTo>
                      <a:lnTo>
                        <a:pt x="447" y="564"/>
                      </a:lnTo>
                      <a:lnTo>
                        <a:pt x="417" y="582"/>
                      </a:lnTo>
                      <a:lnTo>
                        <a:pt x="410" y="597"/>
                      </a:lnTo>
                      <a:lnTo>
                        <a:pt x="406" y="613"/>
                      </a:lnTo>
                      <a:lnTo>
                        <a:pt x="366" y="597"/>
                      </a:lnTo>
                      <a:lnTo>
                        <a:pt x="344" y="595"/>
                      </a:lnTo>
                      <a:lnTo>
                        <a:pt x="319" y="615"/>
                      </a:lnTo>
                      <a:lnTo>
                        <a:pt x="297" y="595"/>
                      </a:lnTo>
                      <a:lnTo>
                        <a:pt x="281" y="568"/>
                      </a:lnTo>
                      <a:lnTo>
                        <a:pt x="281" y="534"/>
                      </a:lnTo>
                      <a:lnTo>
                        <a:pt x="277" y="516"/>
                      </a:lnTo>
                      <a:lnTo>
                        <a:pt x="269" y="502"/>
                      </a:lnTo>
                      <a:lnTo>
                        <a:pt x="243" y="473"/>
                      </a:lnTo>
                      <a:lnTo>
                        <a:pt x="214" y="451"/>
                      </a:lnTo>
                      <a:lnTo>
                        <a:pt x="184" y="427"/>
                      </a:lnTo>
                      <a:lnTo>
                        <a:pt x="166" y="411"/>
                      </a:lnTo>
                      <a:lnTo>
                        <a:pt x="143" y="398"/>
                      </a:lnTo>
                      <a:lnTo>
                        <a:pt x="113" y="396"/>
                      </a:lnTo>
                      <a:lnTo>
                        <a:pt x="83" y="396"/>
                      </a:lnTo>
                      <a:lnTo>
                        <a:pt x="71" y="409"/>
                      </a:lnTo>
                      <a:lnTo>
                        <a:pt x="40" y="441"/>
                      </a:lnTo>
                      <a:lnTo>
                        <a:pt x="22" y="433"/>
                      </a:lnTo>
                      <a:lnTo>
                        <a:pt x="12" y="421"/>
                      </a:lnTo>
                      <a:lnTo>
                        <a:pt x="4" y="404"/>
                      </a:lnTo>
                      <a:lnTo>
                        <a:pt x="0" y="386"/>
                      </a:lnTo>
                      <a:lnTo>
                        <a:pt x="0" y="346"/>
                      </a:lnTo>
                      <a:lnTo>
                        <a:pt x="8" y="326"/>
                      </a:lnTo>
                      <a:lnTo>
                        <a:pt x="20" y="309"/>
                      </a:lnTo>
                      <a:lnTo>
                        <a:pt x="40" y="299"/>
                      </a:lnTo>
                      <a:lnTo>
                        <a:pt x="66" y="289"/>
                      </a:lnTo>
                      <a:lnTo>
                        <a:pt x="91" y="277"/>
                      </a:lnTo>
                      <a:lnTo>
                        <a:pt x="113" y="261"/>
                      </a:lnTo>
                      <a:lnTo>
                        <a:pt x="129" y="239"/>
                      </a:lnTo>
                      <a:lnTo>
                        <a:pt x="133" y="210"/>
                      </a:lnTo>
                      <a:lnTo>
                        <a:pt x="133" y="180"/>
                      </a:lnTo>
                      <a:lnTo>
                        <a:pt x="111" y="162"/>
                      </a:lnTo>
                      <a:lnTo>
                        <a:pt x="85" y="150"/>
                      </a:lnTo>
                      <a:lnTo>
                        <a:pt x="58" y="140"/>
                      </a:lnTo>
                      <a:lnTo>
                        <a:pt x="32" y="127"/>
                      </a:lnTo>
                      <a:lnTo>
                        <a:pt x="26" y="83"/>
                      </a:lnTo>
                      <a:lnTo>
                        <a:pt x="14" y="41"/>
                      </a:lnTo>
                      <a:lnTo>
                        <a:pt x="22" y="34"/>
                      </a:lnTo>
                      <a:lnTo>
                        <a:pt x="32" y="30"/>
                      </a:lnTo>
                      <a:lnTo>
                        <a:pt x="40" y="24"/>
                      </a:lnTo>
                      <a:close/>
                    </a:path>
                  </a:pathLst>
                </a:custGeom>
                <a:grpFill/>
                <a:ln w="9525" cap="flat" cmpd="sng" algn="ctr">
                  <a:noFill/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/>
                <a:lstStyle/>
                <a:p>
                  <a:pPr defTabSz="914400">
                    <a:defRPr/>
                  </a:pPr>
                  <a:endParaRPr lang="ru-RU" sz="1050" kern="0" dirty="0">
                    <a:solidFill>
                      <a:srgbClr val="002060"/>
                    </a:solidFill>
                    <a:cs typeface="Arial" panose="020B0604020202020204" pitchFamily="34" charset="0"/>
                  </a:endParaRPr>
                </a:p>
                <a:p>
                  <a:pPr defTabSz="914400">
                    <a:defRPr/>
                  </a:pPr>
                  <a:r>
                    <a:rPr lang="ru-RU" sz="1050" kern="0" dirty="0">
                      <a:solidFill>
                        <a:srgbClr val="002060"/>
                      </a:solidFill>
                      <a:cs typeface="Arial" panose="020B0604020202020204" pitchFamily="34" charset="0"/>
                    </a:rPr>
                    <a:t>  </a:t>
                  </a:r>
                </a:p>
              </p:txBody>
            </p:sp>
            <p:sp>
              <p:nvSpPr>
                <p:cNvPr id="39" name="Freeform 14"/>
                <p:cNvSpPr/>
                <p:nvPr/>
              </p:nvSpPr>
              <p:spPr bwMode="auto">
                <a:xfrm>
                  <a:off x="2995976" y="4194234"/>
                  <a:ext cx="786198" cy="663594"/>
                </a:xfrm>
                <a:custGeom>
                  <a:avLst/>
                  <a:gdLst/>
                  <a:ahLst/>
                  <a:cxnLst>
                    <a:cxn ang="0">
                      <a:pos x="328" y="8"/>
                    </a:cxn>
                    <a:cxn ang="0">
                      <a:pos x="374" y="88"/>
                    </a:cxn>
                    <a:cxn ang="0">
                      <a:pos x="378" y="192"/>
                    </a:cxn>
                    <a:cxn ang="0">
                      <a:pos x="421" y="254"/>
                    </a:cxn>
                    <a:cxn ang="0">
                      <a:pos x="528" y="254"/>
                    </a:cxn>
                    <a:cxn ang="0">
                      <a:pos x="589" y="214"/>
                    </a:cxn>
                    <a:cxn ang="0">
                      <a:pos x="662" y="204"/>
                    </a:cxn>
                    <a:cxn ang="0">
                      <a:pos x="724" y="216"/>
                    </a:cxn>
                    <a:cxn ang="0">
                      <a:pos x="763" y="169"/>
                    </a:cxn>
                    <a:cxn ang="0">
                      <a:pos x="761" y="113"/>
                    </a:cxn>
                    <a:cxn ang="0">
                      <a:pos x="888" y="68"/>
                    </a:cxn>
                    <a:cxn ang="0">
                      <a:pos x="1010" y="60"/>
                    </a:cxn>
                    <a:cxn ang="0">
                      <a:pos x="1026" y="101"/>
                    </a:cxn>
                    <a:cxn ang="0">
                      <a:pos x="1032" y="155"/>
                    </a:cxn>
                    <a:cxn ang="0">
                      <a:pos x="1048" y="212"/>
                    </a:cxn>
                    <a:cxn ang="0">
                      <a:pos x="1006" y="224"/>
                    </a:cxn>
                    <a:cxn ang="0">
                      <a:pos x="965" y="250"/>
                    </a:cxn>
                    <a:cxn ang="0">
                      <a:pos x="945" y="331"/>
                    </a:cxn>
                    <a:cxn ang="0">
                      <a:pos x="931" y="396"/>
                    </a:cxn>
                    <a:cxn ang="0">
                      <a:pos x="965" y="485"/>
                    </a:cxn>
                    <a:cxn ang="0">
                      <a:pos x="1002" y="541"/>
                    </a:cxn>
                    <a:cxn ang="0">
                      <a:pos x="979" y="564"/>
                    </a:cxn>
                    <a:cxn ang="0">
                      <a:pos x="917" y="517"/>
                    </a:cxn>
                    <a:cxn ang="0">
                      <a:pos x="850" y="527"/>
                    </a:cxn>
                    <a:cxn ang="0">
                      <a:pos x="753" y="608"/>
                    </a:cxn>
                    <a:cxn ang="0">
                      <a:pos x="755" y="685"/>
                    </a:cxn>
                    <a:cxn ang="0">
                      <a:pos x="714" y="746"/>
                    </a:cxn>
                    <a:cxn ang="0">
                      <a:pos x="637" y="717"/>
                    </a:cxn>
                    <a:cxn ang="0">
                      <a:pos x="564" y="742"/>
                    </a:cxn>
                    <a:cxn ang="0">
                      <a:pos x="465" y="814"/>
                    </a:cxn>
                    <a:cxn ang="0">
                      <a:pos x="403" y="829"/>
                    </a:cxn>
                    <a:cxn ang="0">
                      <a:pos x="320" y="792"/>
                    </a:cxn>
                    <a:cxn ang="0">
                      <a:pos x="222" y="746"/>
                    </a:cxn>
                    <a:cxn ang="0">
                      <a:pos x="198" y="873"/>
                    </a:cxn>
                    <a:cxn ang="0">
                      <a:pos x="162" y="889"/>
                    </a:cxn>
                    <a:cxn ang="0">
                      <a:pos x="50" y="879"/>
                    </a:cxn>
                    <a:cxn ang="0">
                      <a:pos x="24" y="774"/>
                    </a:cxn>
                    <a:cxn ang="0">
                      <a:pos x="40" y="715"/>
                    </a:cxn>
                    <a:cxn ang="0">
                      <a:pos x="30" y="495"/>
                    </a:cxn>
                    <a:cxn ang="0">
                      <a:pos x="14" y="394"/>
                    </a:cxn>
                    <a:cxn ang="0">
                      <a:pos x="85" y="240"/>
                    </a:cxn>
                    <a:cxn ang="0">
                      <a:pos x="204" y="119"/>
                    </a:cxn>
                    <a:cxn ang="0">
                      <a:pos x="253" y="50"/>
                    </a:cxn>
                    <a:cxn ang="0">
                      <a:pos x="271" y="12"/>
                    </a:cxn>
                  </a:cxnLst>
                  <a:rect l="0" t="0" r="r" b="b"/>
                  <a:pathLst>
                    <a:path w="1056" h="891">
                      <a:moveTo>
                        <a:pt x="275" y="0"/>
                      </a:moveTo>
                      <a:lnTo>
                        <a:pt x="301" y="2"/>
                      </a:lnTo>
                      <a:lnTo>
                        <a:pt x="328" y="8"/>
                      </a:lnTo>
                      <a:lnTo>
                        <a:pt x="352" y="18"/>
                      </a:lnTo>
                      <a:lnTo>
                        <a:pt x="374" y="36"/>
                      </a:lnTo>
                      <a:lnTo>
                        <a:pt x="374" y="88"/>
                      </a:lnTo>
                      <a:lnTo>
                        <a:pt x="370" y="139"/>
                      </a:lnTo>
                      <a:lnTo>
                        <a:pt x="370" y="165"/>
                      </a:lnTo>
                      <a:lnTo>
                        <a:pt x="378" y="192"/>
                      </a:lnTo>
                      <a:lnTo>
                        <a:pt x="390" y="216"/>
                      </a:lnTo>
                      <a:lnTo>
                        <a:pt x="405" y="236"/>
                      </a:lnTo>
                      <a:lnTo>
                        <a:pt x="421" y="254"/>
                      </a:lnTo>
                      <a:lnTo>
                        <a:pt x="443" y="266"/>
                      </a:lnTo>
                      <a:lnTo>
                        <a:pt x="486" y="262"/>
                      </a:lnTo>
                      <a:lnTo>
                        <a:pt x="528" y="254"/>
                      </a:lnTo>
                      <a:lnTo>
                        <a:pt x="550" y="244"/>
                      </a:lnTo>
                      <a:lnTo>
                        <a:pt x="571" y="232"/>
                      </a:lnTo>
                      <a:lnTo>
                        <a:pt x="589" y="214"/>
                      </a:lnTo>
                      <a:lnTo>
                        <a:pt x="625" y="182"/>
                      </a:lnTo>
                      <a:lnTo>
                        <a:pt x="643" y="192"/>
                      </a:lnTo>
                      <a:lnTo>
                        <a:pt x="662" y="204"/>
                      </a:lnTo>
                      <a:lnTo>
                        <a:pt x="678" y="216"/>
                      </a:lnTo>
                      <a:lnTo>
                        <a:pt x="698" y="224"/>
                      </a:lnTo>
                      <a:lnTo>
                        <a:pt x="724" y="216"/>
                      </a:lnTo>
                      <a:lnTo>
                        <a:pt x="745" y="200"/>
                      </a:lnTo>
                      <a:lnTo>
                        <a:pt x="757" y="186"/>
                      </a:lnTo>
                      <a:lnTo>
                        <a:pt x="763" y="169"/>
                      </a:lnTo>
                      <a:lnTo>
                        <a:pt x="763" y="149"/>
                      </a:lnTo>
                      <a:lnTo>
                        <a:pt x="761" y="131"/>
                      </a:lnTo>
                      <a:lnTo>
                        <a:pt x="761" y="113"/>
                      </a:lnTo>
                      <a:lnTo>
                        <a:pt x="787" y="86"/>
                      </a:lnTo>
                      <a:lnTo>
                        <a:pt x="838" y="80"/>
                      </a:lnTo>
                      <a:lnTo>
                        <a:pt x="888" y="68"/>
                      </a:lnTo>
                      <a:lnTo>
                        <a:pt x="919" y="62"/>
                      </a:lnTo>
                      <a:lnTo>
                        <a:pt x="949" y="60"/>
                      </a:lnTo>
                      <a:lnTo>
                        <a:pt x="1010" y="60"/>
                      </a:lnTo>
                      <a:lnTo>
                        <a:pt x="1022" y="72"/>
                      </a:lnTo>
                      <a:lnTo>
                        <a:pt x="1026" y="84"/>
                      </a:lnTo>
                      <a:lnTo>
                        <a:pt x="1026" y="101"/>
                      </a:lnTo>
                      <a:lnTo>
                        <a:pt x="1024" y="117"/>
                      </a:lnTo>
                      <a:lnTo>
                        <a:pt x="1022" y="131"/>
                      </a:lnTo>
                      <a:lnTo>
                        <a:pt x="1032" y="155"/>
                      </a:lnTo>
                      <a:lnTo>
                        <a:pt x="1044" y="182"/>
                      </a:lnTo>
                      <a:lnTo>
                        <a:pt x="1056" y="206"/>
                      </a:lnTo>
                      <a:lnTo>
                        <a:pt x="1048" y="212"/>
                      </a:lnTo>
                      <a:lnTo>
                        <a:pt x="1034" y="226"/>
                      </a:lnTo>
                      <a:lnTo>
                        <a:pt x="1020" y="226"/>
                      </a:lnTo>
                      <a:lnTo>
                        <a:pt x="1006" y="224"/>
                      </a:lnTo>
                      <a:lnTo>
                        <a:pt x="989" y="226"/>
                      </a:lnTo>
                      <a:lnTo>
                        <a:pt x="977" y="234"/>
                      </a:lnTo>
                      <a:lnTo>
                        <a:pt x="965" y="250"/>
                      </a:lnTo>
                      <a:lnTo>
                        <a:pt x="957" y="270"/>
                      </a:lnTo>
                      <a:lnTo>
                        <a:pt x="953" y="311"/>
                      </a:lnTo>
                      <a:lnTo>
                        <a:pt x="945" y="331"/>
                      </a:lnTo>
                      <a:lnTo>
                        <a:pt x="935" y="351"/>
                      </a:lnTo>
                      <a:lnTo>
                        <a:pt x="929" y="374"/>
                      </a:lnTo>
                      <a:lnTo>
                        <a:pt x="931" y="396"/>
                      </a:lnTo>
                      <a:lnTo>
                        <a:pt x="943" y="432"/>
                      </a:lnTo>
                      <a:lnTo>
                        <a:pt x="957" y="469"/>
                      </a:lnTo>
                      <a:lnTo>
                        <a:pt x="965" y="485"/>
                      </a:lnTo>
                      <a:lnTo>
                        <a:pt x="989" y="513"/>
                      </a:lnTo>
                      <a:lnTo>
                        <a:pt x="1002" y="529"/>
                      </a:lnTo>
                      <a:lnTo>
                        <a:pt x="1002" y="541"/>
                      </a:lnTo>
                      <a:lnTo>
                        <a:pt x="998" y="549"/>
                      </a:lnTo>
                      <a:lnTo>
                        <a:pt x="987" y="558"/>
                      </a:lnTo>
                      <a:lnTo>
                        <a:pt x="979" y="564"/>
                      </a:lnTo>
                      <a:lnTo>
                        <a:pt x="959" y="545"/>
                      </a:lnTo>
                      <a:lnTo>
                        <a:pt x="939" y="529"/>
                      </a:lnTo>
                      <a:lnTo>
                        <a:pt x="917" y="517"/>
                      </a:lnTo>
                      <a:lnTo>
                        <a:pt x="894" y="513"/>
                      </a:lnTo>
                      <a:lnTo>
                        <a:pt x="870" y="517"/>
                      </a:lnTo>
                      <a:lnTo>
                        <a:pt x="850" y="527"/>
                      </a:lnTo>
                      <a:lnTo>
                        <a:pt x="815" y="549"/>
                      </a:lnTo>
                      <a:lnTo>
                        <a:pt x="781" y="578"/>
                      </a:lnTo>
                      <a:lnTo>
                        <a:pt x="753" y="608"/>
                      </a:lnTo>
                      <a:lnTo>
                        <a:pt x="755" y="632"/>
                      </a:lnTo>
                      <a:lnTo>
                        <a:pt x="757" y="659"/>
                      </a:lnTo>
                      <a:lnTo>
                        <a:pt x="755" y="685"/>
                      </a:lnTo>
                      <a:lnTo>
                        <a:pt x="747" y="709"/>
                      </a:lnTo>
                      <a:lnTo>
                        <a:pt x="734" y="729"/>
                      </a:lnTo>
                      <a:lnTo>
                        <a:pt x="714" y="746"/>
                      </a:lnTo>
                      <a:lnTo>
                        <a:pt x="694" y="744"/>
                      </a:lnTo>
                      <a:lnTo>
                        <a:pt x="674" y="738"/>
                      </a:lnTo>
                      <a:lnTo>
                        <a:pt x="637" y="717"/>
                      </a:lnTo>
                      <a:lnTo>
                        <a:pt x="617" y="711"/>
                      </a:lnTo>
                      <a:lnTo>
                        <a:pt x="589" y="725"/>
                      </a:lnTo>
                      <a:lnTo>
                        <a:pt x="564" y="742"/>
                      </a:lnTo>
                      <a:lnTo>
                        <a:pt x="516" y="782"/>
                      </a:lnTo>
                      <a:lnTo>
                        <a:pt x="492" y="800"/>
                      </a:lnTo>
                      <a:lnTo>
                        <a:pt x="465" y="814"/>
                      </a:lnTo>
                      <a:lnTo>
                        <a:pt x="435" y="822"/>
                      </a:lnTo>
                      <a:lnTo>
                        <a:pt x="419" y="826"/>
                      </a:lnTo>
                      <a:lnTo>
                        <a:pt x="403" y="829"/>
                      </a:lnTo>
                      <a:lnTo>
                        <a:pt x="386" y="824"/>
                      </a:lnTo>
                      <a:lnTo>
                        <a:pt x="354" y="808"/>
                      </a:lnTo>
                      <a:lnTo>
                        <a:pt x="320" y="792"/>
                      </a:lnTo>
                      <a:lnTo>
                        <a:pt x="291" y="772"/>
                      </a:lnTo>
                      <a:lnTo>
                        <a:pt x="235" y="733"/>
                      </a:lnTo>
                      <a:lnTo>
                        <a:pt x="222" y="746"/>
                      </a:lnTo>
                      <a:lnTo>
                        <a:pt x="210" y="760"/>
                      </a:lnTo>
                      <a:lnTo>
                        <a:pt x="206" y="816"/>
                      </a:lnTo>
                      <a:lnTo>
                        <a:pt x="198" y="873"/>
                      </a:lnTo>
                      <a:lnTo>
                        <a:pt x="188" y="881"/>
                      </a:lnTo>
                      <a:lnTo>
                        <a:pt x="176" y="887"/>
                      </a:lnTo>
                      <a:lnTo>
                        <a:pt x="162" y="889"/>
                      </a:lnTo>
                      <a:lnTo>
                        <a:pt x="133" y="891"/>
                      </a:lnTo>
                      <a:lnTo>
                        <a:pt x="77" y="887"/>
                      </a:lnTo>
                      <a:lnTo>
                        <a:pt x="50" y="879"/>
                      </a:lnTo>
                      <a:lnTo>
                        <a:pt x="26" y="863"/>
                      </a:lnTo>
                      <a:lnTo>
                        <a:pt x="24" y="818"/>
                      </a:lnTo>
                      <a:lnTo>
                        <a:pt x="24" y="774"/>
                      </a:lnTo>
                      <a:lnTo>
                        <a:pt x="28" y="754"/>
                      </a:lnTo>
                      <a:lnTo>
                        <a:pt x="34" y="736"/>
                      </a:lnTo>
                      <a:lnTo>
                        <a:pt x="40" y="715"/>
                      </a:lnTo>
                      <a:lnTo>
                        <a:pt x="32" y="634"/>
                      </a:lnTo>
                      <a:lnTo>
                        <a:pt x="32" y="509"/>
                      </a:lnTo>
                      <a:lnTo>
                        <a:pt x="30" y="495"/>
                      </a:lnTo>
                      <a:lnTo>
                        <a:pt x="6" y="459"/>
                      </a:lnTo>
                      <a:lnTo>
                        <a:pt x="0" y="444"/>
                      </a:lnTo>
                      <a:lnTo>
                        <a:pt x="14" y="394"/>
                      </a:lnTo>
                      <a:lnTo>
                        <a:pt x="30" y="341"/>
                      </a:lnTo>
                      <a:lnTo>
                        <a:pt x="52" y="289"/>
                      </a:lnTo>
                      <a:lnTo>
                        <a:pt x="85" y="240"/>
                      </a:lnTo>
                      <a:lnTo>
                        <a:pt x="121" y="198"/>
                      </a:lnTo>
                      <a:lnTo>
                        <a:pt x="188" y="143"/>
                      </a:lnTo>
                      <a:lnTo>
                        <a:pt x="204" y="119"/>
                      </a:lnTo>
                      <a:lnTo>
                        <a:pt x="218" y="95"/>
                      </a:lnTo>
                      <a:lnTo>
                        <a:pt x="237" y="72"/>
                      </a:lnTo>
                      <a:lnTo>
                        <a:pt x="253" y="50"/>
                      </a:lnTo>
                      <a:lnTo>
                        <a:pt x="265" y="24"/>
                      </a:lnTo>
                      <a:lnTo>
                        <a:pt x="267" y="18"/>
                      </a:lnTo>
                      <a:lnTo>
                        <a:pt x="271" y="12"/>
                      </a:lnTo>
                      <a:lnTo>
                        <a:pt x="275" y="0"/>
                      </a:lnTo>
                      <a:close/>
                    </a:path>
                  </a:pathLst>
                </a:custGeom>
                <a:grpFill/>
                <a:ln w="9525" cap="flat" cmpd="sng" algn="ctr">
                  <a:noFill/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/>
                <a:lstStyle/>
                <a:p>
                  <a:pPr defTabSz="914400">
                    <a:defRPr/>
                  </a:pPr>
                  <a:r>
                    <a:rPr lang="ru-RU" sz="1100" kern="0" dirty="0">
                      <a:solidFill>
                        <a:srgbClr val="002060"/>
                      </a:solidFill>
                      <a:cs typeface="Arial" panose="020B0604020202020204" pitchFamily="34" charset="0"/>
                    </a:rPr>
                    <a:t>  </a:t>
                  </a:r>
                </a:p>
                <a:p>
                  <a:pPr defTabSz="914400">
                    <a:defRPr/>
                  </a:pPr>
                  <a:endParaRPr lang="ru-RU" sz="1100" kern="0" dirty="0">
                    <a:solidFill>
                      <a:srgbClr val="002060"/>
                    </a:solidFill>
                    <a:cs typeface="Arial" panose="020B0604020202020204" pitchFamily="34" charset="0"/>
                  </a:endParaRPr>
                </a:p>
                <a:p>
                  <a:pPr defTabSz="914400">
                    <a:defRPr/>
                  </a:pPr>
                  <a:r>
                    <a:rPr lang="ru-RU" sz="1100" kern="0" dirty="0">
                      <a:solidFill>
                        <a:srgbClr val="002060"/>
                      </a:solidFill>
                      <a:cs typeface="Arial" panose="020B0604020202020204" pitchFamily="34" charset="0"/>
                    </a:rPr>
                    <a:t>      </a:t>
                  </a:r>
                </a:p>
              </p:txBody>
            </p:sp>
            <p:sp>
              <p:nvSpPr>
                <p:cNvPr id="40" name="Freeform 16"/>
                <p:cNvSpPr/>
                <p:nvPr/>
              </p:nvSpPr>
              <p:spPr bwMode="auto">
                <a:xfrm>
                  <a:off x="1251601" y="1440803"/>
                  <a:ext cx="495096" cy="545175"/>
                </a:xfrm>
                <a:custGeom>
                  <a:avLst/>
                  <a:gdLst/>
                  <a:ahLst/>
                  <a:cxnLst>
                    <a:cxn ang="0">
                      <a:pos x="469" y="0"/>
                    </a:cxn>
                    <a:cxn ang="0">
                      <a:pos x="483" y="2"/>
                    </a:cxn>
                    <a:cxn ang="0">
                      <a:pos x="491" y="13"/>
                    </a:cxn>
                    <a:cxn ang="0">
                      <a:pos x="505" y="57"/>
                    </a:cxn>
                    <a:cxn ang="0">
                      <a:pos x="544" y="83"/>
                    </a:cxn>
                    <a:cxn ang="0">
                      <a:pos x="574" y="118"/>
                    </a:cxn>
                    <a:cxn ang="0">
                      <a:pos x="548" y="172"/>
                    </a:cxn>
                    <a:cxn ang="0">
                      <a:pos x="524" y="211"/>
                    </a:cxn>
                    <a:cxn ang="0">
                      <a:pos x="528" y="255"/>
                    </a:cxn>
                    <a:cxn ang="0">
                      <a:pos x="538" y="302"/>
                    </a:cxn>
                    <a:cxn ang="0">
                      <a:pos x="540" y="447"/>
                    </a:cxn>
                    <a:cxn ang="0">
                      <a:pos x="532" y="526"/>
                    </a:cxn>
                    <a:cxn ang="0">
                      <a:pos x="530" y="563"/>
                    </a:cxn>
                    <a:cxn ang="0">
                      <a:pos x="548" y="583"/>
                    </a:cxn>
                    <a:cxn ang="0">
                      <a:pos x="572" y="587"/>
                    </a:cxn>
                    <a:cxn ang="0">
                      <a:pos x="615" y="613"/>
                    </a:cxn>
                    <a:cxn ang="0">
                      <a:pos x="655" y="676"/>
                    </a:cxn>
                    <a:cxn ang="0">
                      <a:pos x="649" y="732"/>
                    </a:cxn>
                    <a:cxn ang="0">
                      <a:pos x="615" y="722"/>
                    </a:cxn>
                    <a:cxn ang="0">
                      <a:pos x="560" y="684"/>
                    </a:cxn>
                    <a:cxn ang="0">
                      <a:pos x="510" y="658"/>
                    </a:cxn>
                    <a:cxn ang="0">
                      <a:pos x="479" y="625"/>
                    </a:cxn>
                    <a:cxn ang="0">
                      <a:pos x="449" y="593"/>
                    </a:cxn>
                    <a:cxn ang="0">
                      <a:pos x="335" y="559"/>
                    </a:cxn>
                    <a:cxn ang="0">
                      <a:pos x="297" y="561"/>
                    </a:cxn>
                    <a:cxn ang="0">
                      <a:pos x="269" y="585"/>
                    </a:cxn>
                    <a:cxn ang="0">
                      <a:pos x="253" y="619"/>
                    </a:cxn>
                    <a:cxn ang="0">
                      <a:pos x="234" y="639"/>
                    </a:cxn>
                    <a:cxn ang="0">
                      <a:pos x="214" y="627"/>
                    </a:cxn>
                    <a:cxn ang="0">
                      <a:pos x="192" y="595"/>
                    </a:cxn>
                    <a:cxn ang="0">
                      <a:pos x="178" y="538"/>
                    </a:cxn>
                    <a:cxn ang="0">
                      <a:pos x="129" y="476"/>
                    </a:cxn>
                    <a:cxn ang="0">
                      <a:pos x="87" y="466"/>
                    </a:cxn>
                    <a:cxn ang="0">
                      <a:pos x="44" y="461"/>
                    </a:cxn>
                    <a:cxn ang="0">
                      <a:pos x="10" y="423"/>
                    </a:cxn>
                    <a:cxn ang="0">
                      <a:pos x="0" y="373"/>
                    </a:cxn>
                    <a:cxn ang="0">
                      <a:pos x="52" y="344"/>
                    </a:cxn>
                    <a:cxn ang="0">
                      <a:pos x="83" y="306"/>
                    </a:cxn>
                    <a:cxn ang="0">
                      <a:pos x="115" y="255"/>
                    </a:cxn>
                    <a:cxn ang="0">
                      <a:pos x="165" y="273"/>
                    </a:cxn>
                    <a:cxn ang="0">
                      <a:pos x="208" y="277"/>
                    </a:cxn>
                    <a:cxn ang="0">
                      <a:pos x="248" y="263"/>
                    </a:cxn>
                    <a:cxn ang="0">
                      <a:pos x="265" y="231"/>
                    </a:cxn>
                    <a:cxn ang="0">
                      <a:pos x="267" y="193"/>
                    </a:cxn>
                    <a:cxn ang="0">
                      <a:pos x="299" y="146"/>
                    </a:cxn>
                    <a:cxn ang="0">
                      <a:pos x="352" y="95"/>
                    </a:cxn>
                    <a:cxn ang="0">
                      <a:pos x="382" y="51"/>
                    </a:cxn>
                    <a:cxn ang="0">
                      <a:pos x="410" y="33"/>
                    </a:cxn>
                    <a:cxn ang="0">
                      <a:pos x="451" y="17"/>
                    </a:cxn>
                  </a:cxnLst>
                  <a:rect l="0" t="0" r="r" b="b"/>
                  <a:pathLst>
                    <a:path w="665" h="732">
                      <a:moveTo>
                        <a:pt x="465" y="0"/>
                      </a:moveTo>
                      <a:lnTo>
                        <a:pt x="469" y="0"/>
                      </a:lnTo>
                      <a:lnTo>
                        <a:pt x="475" y="2"/>
                      </a:lnTo>
                      <a:lnTo>
                        <a:pt x="483" y="2"/>
                      </a:lnTo>
                      <a:lnTo>
                        <a:pt x="487" y="5"/>
                      </a:lnTo>
                      <a:lnTo>
                        <a:pt x="491" y="13"/>
                      </a:lnTo>
                      <a:lnTo>
                        <a:pt x="497" y="35"/>
                      </a:lnTo>
                      <a:lnTo>
                        <a:pt x="505" y="57"/>
                      </a:lnTo>
                      <a:lnTo>
                        <a:pt x="524" y="71"/>
                      </a:lnTo>
                      <a:lnTo>
                        <a:pt x="544" y="83"/>
                      </a:lnTo>
                      <a:lnTo>
                        <a:pt x="564" y="98"/>
                      </a:lnTo>
                      <a:lnTo>
                        <a:pt x="574" y="118"/>
                      </a:lnTo>
                      <a:lnTo>
                        <a:pt x="580" y="140"/>
                      </a:lnTo>
                      <a:lnTo>
                        <a:pt x="548" y="172"/>
                      </a:lnTo>
                      <a:lnTo>
                        <a:pt x="534" y="191"/>
                      </a:lnTo>
                      <a:lnTo>
                        <a:pt x="524" y="211"/>
                      </a:lnTo>
                      <a:lnTo>
                        <a:pt x="522" y="233"/>
                      </a:lnTo>
                      <a:lnTo>
                        <a:pt x="528" y="255"/>
                      </a:lnTo>
                      <a:lnTo>
                        <a:pt x="534" y="279"/>
                      </a:lnTo>
                      <a:lnTo>
                        <a:pt x="538" y="302"/>
                      </a:lnTo>
                      <a:lnTo>
                        <a:pt x="538" y="399"/>
                      </a:lnTo>
                      <a:lnTo>
                        <a:pt x="540" y="447"/>
                      </a:lnTo>
                      <a:lnTo>
                        <a:pt x="548" y="494"/>
                      </a:lnTo>
                      <a:lnTo>
                        <a:pt x="532" y="526"/>
                      </a:lnTo>
                      <a:lnTo>
                        <a:pt x="528" y="544"/>
                      </a:lnTo>
                      <a:lnTo>
                        <a:pt x="530" y="563"/>
                      </a:lnTo>
                      <a:lnTo>
                        <a:pt x="536" y="571"/>
                      </a:lnTo>
                      <a:lnTo>
                        <a:pt x="548" y="583"/>
                      </a:lnTo>
                      <a:lnTo>
                        <a:pt x="556" y="589"/>
                      </a:lnTo>
                      <a:lnTo>
                        <a:pt x="572" y="587"/>
                      </a:lnTo>
                      <a:lnTo>
                        <a:pt x="588" y="587"/>
                      </a:lnTo>
                      <a:lnTo>
                        <a:pt x="615" y="613"/>
                      </a:lnTo>
                      <a:lnTo>
                        <a:pt x="637" y="643"/>
                      </a:lnTo>
                      <a:lnTo>
                        <a:pt x="655" y="676"/>
                      </a:lnTo>
                      <a:lnTo>
                        <a:pt x="665" y="712"/>
                      </a:lnTo>
                      <a:lnTo>
                        <a:pt x="649" y="732"/>
                      </a:lnTo>
                      <a:lnTo>
                        <a:pt x="631" y="726"/>
                      </a:lnTo>
                      <a:lnTo>
                        <a:pt x="615" y="722"/>
                      </a:lnTo>
                      <a:lnTo>
                        <a:pt x="588" y="702"/>
                      </a:lnTo>
                      <a:lnTo>
                        <a:pt x="560" y="684"/>
                      </a:lnTo>
                      <a:lnTo>
                        <a:pt x="530" y="670"/>
                      </a:lnTo>
                      <a:lnTo>
                        <a:pt x="510" y="658"/>
                      </a:lnTo>
                      <a:lnTo>
                        <a:pt x="493" y="643"/>
                      </a:lnTo>
                      <a:lnTo>
                        <a:pt x="479" y="625"/>
                      </a:lnTo>
                      <a:lnTo>
                        <a:pt x="465" y="609"/>
                      </a:lnTo>
                      <a:lnTo>
                        <a:pt x="449" y="593"/>
                      </a:lnTo>
                      <a:lnTo>
                        <a:pt x="376" y="575"/>
                      </a:lnTo>
                      <a:lnTo>
                        <a:pt x="335" y="559"/>
                      </a:lnTo>
                      <a:lnTo>
                        <a:pt x="317" y="556"/>
                      </a:lnTo>
                      <a:lnTo>
                        <a:pt x="297" y="561"/>
                      </a:lnTo>
                      <a:lnTo>
                        <a:pt x="281" y="571"/>
                      </a:lnTo>
                      <a:lnTo>
                        <a:pt x="269" y="585"/>
                      </a:lnTo>
                      <a:lnTo>
                        <a:pt x="261" y="601"/>
                      </a:lnTo>
                      <a:lnTo>
                        <a:pt x="253" y="619"/>
                      </a:lnTo>
                      <a:lnTo>
                        <a:pt x="244" y="635"/>
                      </a:lnTo>
                      <a:lnTo>
                        <a:pt x="234" y="639"/>
                      </a:lnTo>
                      <a:lnTo>
                        <a:pt x="224" y="635"/>
                      </a:lnTo>
                      <a:lnTo>
                        <a:pt x="214" y="627"/>
                      </a:lnTo>
                      <a:lnTo>
                        <a:pt x="206" y="621"/>
                      </a:lnTo>
                      <a:lnTo>
                        <a:pt x="192" y="595"/>
                      </a:lnTo>
                      <a:lnTo>
                        <a:pt x="182" y="569"/>
                      </a:lnTo>
                      <a:lnTo>
                        <a:pt x="178" y="538"/>
                      </a:lnTo>
                      <a:lnTo>
                        <a:pt x="155" y="506"/>
                      </a:lnTo>
                      <a:lnTo>
                        <a:pt x="129" y="476"/>
                      </a:lnTo>
                      <a:lnTo>
                        <a:pt x="109" y="468"/>
                      </a:lnTo>
                      <a:lnTo>
                        <a:pt x="87" y="466"/>
                      </a:lnTo>
                      <a:lnTo>
                        <a:pt x="66" y="463"/>
                      </a:lnTo>
                      <a:lnTo>
                        <a:pt x="44" y="461"/>
                      </a:lnTo>
                      <a:lnTo>
                        <a:pt x="24" y="445"/>
                      </a:lnTo>
                      <a:lnTo>
                        <a:pt x="10" y="423"/>
                      </a:lnTo>
                      <a:lnTo>
                        <a:pt x="0" y="399"/>
                      </a:lnTo>
                      <a:lnTo>
                        <a:pt x="0" y="373"/>
                      </a:lnTo>
                      <a:lnTo>
                        <a:pt x="24" y="354"/>
                      </a:lnTo>
                      <a:lnTo>
                        <a:pt x="52" y="344"/>
                      </a:lnTo>
                      <a:lnTo>
                        <a:pt x="70" y="328"/>
                      </a:lnTo>
                      <a:lnTo>
                        <a:pt x="83" y="306"/>
                      </a:lnTo>
                      <a:lnTo>
                        <a:pt x="103" y="261"/>
                      </a:lnTo>
                      <a:lnTo>
                        <a:pt x="115" y="255"/>
                      </a:lnTo>
                      <a:lnTo>
                        <a:pt x="129" y="249"/>
                      </a:lnTo>
                      <a:lnTo>
                        <a:pt x="165" y="273"/>
                      </a:lnTo>
                      <a:lnTo>
                        <a:pt x="186" y="282"/>
                      </a:lnTo>
                      <a:lnTo>
                        <a:pt x="208" y="277"/>
                      </a:lnTo>
                      <a:lnTo>
                        <a:pt x="228" y="271"/>
                      </a:lnTo>
                      <a:lnTo>
                        <a:pt x="248" y="263"/>
                      </a:lnTo>
                      <a:lnTo>
                        <a:pt x="267" y="249"/>
                      </a:lnTo>
                      <a:lnTo>
                        <a:pt x="265" y="231"/>
                      </a:lnTo>
                      <a:lnTo>
                        <a:pt x="265" y="211"/>
                      </a:lnTo>
                      <a:lnTo>
                        <a:pt x="267" y="193"/>
                      </a:lnTo>
                      <a:lnTo>
                        <a:pt x="275" y="174"/>
                      </a:lnTo>
                      <a:lnTo>
                        <a:pt x="299" y="146"/>
                      </a:lnTo>
                      <a:lnTo>
                        <a:pt x="325" y="122"/>
                      </a:lnTo>
                      <a:lnTo>
                        <a:pt x="352" y="95"/>
                      </a:lnTo>
                      <a:lnTo>
                        <a:pt x="374" y="65"/>
                      </a:lnTo>
                      <a:lnTo>
                        <a:pt x="382" y="51"/>
                      </a:lnTo>
                      <a:lnTo>
                        <a:pt x="394" y="39"/>
                      </a:lnTo>
                      <a:lnTo>
                        <a:pt x="410" y="33"/>
                      </a:lnTo>
                      <a:lnTo>
                        <a:pt x="433" y="29"/>
                      </a:lnTo>
                      <a:lnTo>
                        <a:pt x="451" y="17"/>
                      </a:lnTo>
                      <a:lnTo>
                        <a:pt x="465" y="0"/>
                      </a:lnTo>
                      <a:close/>
                    </a:path>
                  </a:pathLst>
                </a:custGeom>
                <a:grpFill/>
                <a:ln w="9525" cap="flat" cmpd="sng" algn="ctr">
                  <a:noFill/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/>
                <a:lstStyle/>
                <a:p>
                  <a:pPr defTabSz="914400">
                    <a:defRPr/>
                  </a:pPr>
                  <a:r>
                    <a:rPr lang="ru-RU" sz="1050" kern="0" dirty="0">
                      <a:solidFill>
                        <a:srgbClr val="002060"/>
                      </a:solidFill>
                      <a:cs typeface="Arial" panose="020B0604020202020204" pitchFamily="34" charset="0"/>
                    </a:rPr>
                    <a:t>    </a:t>
                  </a:r>
                </a:p>
                <a:p>
                  <a:pPr defTabSz="914400">
                    <a:defRPr/>
                  </a:pPr>
                  <a:endParaRPr lang="ru-RU" sz="1050" kern="0" dirty="0">
                    <a:solidFill>
                      <a:srgbClr val="002060"/>
                    </a:solidFill>
                    <a:cs typeface="Arial" panose="020B0604020202020204" pitchFamily="34" charset="0"/>
                  </a:endParaRPr>
                </a:p>
                <a:p>
                  <a:pPr defTabSz="914400">
                    <a:defRPr/>
                  </a:pPr>
                  <a:r>
                    <a:rPr lang="ru-RU" sz="1050" kern="0" dirty="0">
                      <a:solidFill>
                        <a:srgbClr val="002060"/>
                      </a:solidFill>
                      <a:cs typeface="Arial" panose="020B0604020202020204" pitchFamily="34" charset="0"/>
                    </a:rPr>
                    <a:t>    </a:t>
                  </a:r>
                </a:p>
              </p:txBody>
            </p:sp>
            <p:sp>
              <p:nvSpPr>
                <p:cNvPr id="42" name="Freeform 17"/>
                <p:cNvSpPr/>
                <p:nvPr/>
              </p:nvSpPr>
              <p:spPr bwMode="auto">
                <a:xfrm>
                  <a:off x="3890872" y="1534645"/>
                  <a:ext cx="690156" cy="735092"/>
                </a:xfrm>
                <a:custGeom>
                  <a:avLst/>
                  <a:gdLst/>
                  <a:ahLst/>
                  <a:cxnLst>
                    <a:cxn ang="0">
                      <a:pos x="494" y="12"/>
                    </a:cxn>
                    <a:cxn ang="0">
                      <a:pos x="550" y="38"/>
                    </a:cxn>
                    <a:cxn ang="0">
                      <a:pos x="603" y="14"/>
                    </a:cxn>
                    <a:cxn ang="0">
                      <a:pos x="647" y="40"/>
                    </a:cxn>
                    <a:cxn ang="0">
                      <a:pos x="666" y="93"/>
                    </a:cxn>
                    <a:cxn ang="0">
                      <a:pos x="678" y="125"/>
                    </a:cxn>
                    <a:cxn ang="0">
                      <a:pos x="611" y="174"/>
                    </a:cxn>
                    <a:cxn ang="0">
                      <a:pos x="558" y="206"/>
                    </a:cxn>
                    <a:cxn ang="0">
                      <a:pos x="569" y="255"/>
                    </a:cxn>
                    <a:cxn ang="0">
                      <a:pos x="611" y="315"/>
                    </a:cxn>
                    <a:cxn ang="0">
                      <a:pos x="571" y="439"/>
                    </a:cxn>
                    <a:cxn ang="0">
                      <a:pos x="546" y="481"/>
                    </a:cxn>
                    <a:cxn ang="0">
                      <a:pos x="583" y="503"/>
                    </a:cxn>
                    <a:cxn ang="0">
                      <a:pos x="660" y="501"/>
                    </a:cxn>
                    <a:cxn ang="0">
                      <a:pos x="678" y="544"/>
                    </a:cxn>
                    <a:cxn ang="0">
                      <a:pos x="643" y="608"/>
                    </a:cxn>
                    <a:cxn ang="0">
                      <a:pos x="649" y="724"/>
                    </a:cxn>
                    <a:cxn ang="0">
                      <a:pos x="647" y="754"/>
                    </a:cxn>
                    <a:cxn ang="0">
                      <a:pos x="692" y="744"/>
                    </a:cxn>
                    <a:cxn ang="0">
                      <a:pos x="736" y="701"/>
                    </a:cxn>
                    <a:cxn ang="0">
                      <a:pos x="785" y="707"/>
                    </a:cxn>
                    <a:cxn ang="0">
                      <a:pos x="805" y="756"/>
                    </a:cxn>
                    <a:cxn ang="0">
                      <a:pos x="910" y="766"/>
                    </a:cxn>
                    <a:cxn ang="0">
                      <a:pos x="927" y="807"/>
                    </a:cxn>
                    <a:cxn ang="0">
                      <a:pos x="870" y="861"/>
                    </a:cxn>
                    <a:cxn ang="0">
                      <a:pos x="819" y="883"/>
                    </a:cxn>
                    <a:cxn ang="0">
                      <a:pos x="767" y="924"/>
                    </a:cxn>
                    <a:cxn ang="0">
                      <a:pos x="716" y="940"/>
                    </a:cxn>
                    <a:cxn ang="0">
                      <a:pos x="605" y="950"/>
                    </a:cxn>
                    <a:cxn ang="0">
                      <a:pos x="486" y="956"/>
                    </a:cxn>
                    <a:cxn ang="0">
                      <a:pos x="407" y="932"/>
                    </a:cxn>
                    <a:cxn ang="0">
                      <a:pos x="372" y="877"/>
                    </a:cxn>
                    <a:cxn ang="0">
                      <a:pos x="269" y="754"/>
                    </a:cxn>
                    <a:cxn ang="0">
                      <a:pos x="218" y="726"/>
                    </a:cxn>
                    <a:cxn ang="0">
                      <a:pos x="154" y="768"/>
                    </a:cxn>
                    <a:cxn ang="0">
                      <a:pos x="101" y="758"/>
                    </a:cxn>
                    <a:cxn ang="0">
                      <a:pos x="32" y="683"/>
                    </a:cxn>
                    <a:cxn ang="0">
                      <a:pos x="48" y="568"/>
                    </a:cxn>
                    <a:cxn ang="0">
                      <a:pos x="28" y="479"/>
                    </a:cxn>
                    <a:cxn ang="0">
                      <a:pos x="36" y="388"/>
                    </a:cxn>
                    <a:cxn ang="0">
                      <a:pos x="69" y="309"/>
                    </a:cxn>
                    <a:cxn ang="0">
                      <a:pos x="140" y="216"/>
                    </a:cxn>
                    <a:cxn ang="0">
                      <a:pos x="212" y="156"/>
                    </a:cxn>
                    <a:cxn ang="0">
                      <a:pos x="267" y="113"/>
                    </a:cxn>
                    <a:cxn ang="0">
                      <a:pos x="316" y="121"/>
                    </a:cxn>
                    <a:cxn ang="0">
                      <a:pos x="382" y="111"/>
                    </a:cxn>
                    <a:cxn ang="0">
                      <a:pos x="419" y="38"/>
                    </a:cxn>
                  </a:cxnLst>
                  <a:rect l="0" t="0" r="r" b="b"/>
                  <a:pathLst>
                    <a:path w="927" h="987">
                      <a:moveTo>
                        <a:pt x="455" y="0"/>
                      </a:moveTo>
                      <a:lnTo>
                        <a:pt x="475" y="4"/>
                      </a:lnTo>
                      <a:lnTo>
                        <a:pt x="494" y="12"/>
                      </a:lnTo>
                      <a:lnTo>
                        <a:pt x="512" y="24"/>
                      </a:lnTo>
                      <a:lnTo>
                        <a:pt x="530" y="34"/>
                      </a:lnTo>
                      <a:lnTo>
                        <a:pt x="550" y="38"/>
                      </a:lnTo>
                      <a:lnTo>
                        <a:pt x="569" y="30"/>
                      </a:lnTo>
                      <a:lnTo>
                        <a:pt x="585" y="20"/>
                      </a:lnTo>
                      <a:lnTo>
                        <a:pt x="603" y="14"/>
                      </a:lnTo>
                      <a:lnTo>
                        <a:pt x="623" y="14"/>
                      </a:lnTo>
                      <a:lnTo>
                        <a:pt x="639" y="24"/>
                      </a:lnTo>
                      <a:lnTo>
                        <a:pt x="647" y="40"/>
                      </a:lnTo>
                      <a:lnTo>
                        <a:pt x="654" y="56"/>
                      </a:lnTo>
                      <a:lnTo>
                        <a:pt x="658" y="75"/>
                      </a:lnTo>
                      <a:lnTo>
                        <a:pt x="666" y="93"/>
                      </a:lnTo>
                      <a:lnTo>
                        <a:pt x="676" y="107"/>
                      </a:lnTo>
                      <a:lnTo>
                        <a:pt x="676" y="117"/>
                      </a:lnTo>
                      <a:lnTo>
                        <a:pt x="678" y="125"/>
                      </a:lnTo>
                      <a:lnTo>
                        <a:pt x="678" y="135"/>
                      </a:lnTo>
                      <a:lnTo>
                        <a:pt x="647" y="160"/>
                      </a:lnTo>
                      <a:lnTo>
                        <a:pt x="611" y="174"/>
                      </a:lnTo>
                      <a:lnTo>
                        <a:pt x="573" y="182"/>
                      </a:lnTo>
                      <a:lnTo>
                        <a:pt x="566" y="194"/>
                      </a:lnTo>
                      <a:lnTo>
                        <a:pt x="558" y="206"/>
                      </a:lnTo>
                      <a:lnTo>
                        <a:pt x="554" y="218"/>
                      </a:lnTo>
                      <a:lnTo>
                        <a:pt x="558" y="232"/>
                      </a:lnTo>
                      <a:lnTo>
                        <a:pt x="569" y="255"/>
                      </a:lnTo>
                      <a:lnTo>
                        <a:pt x="583" y="275"/>
                      </a:lnTo>
                      <a:lnTo>
                        <a:pt x="599" y="295"/>
                      </a:lnTo>
                      <a:lnTo>
                        <a:pt x="611" y="315"/>
                      </a:lnTo>
                      <a:lnTo>
                        <a:pt x="597" y="368"/>
                      </a:lnTo>
                      <a:lnTo>
                        <a:pt x="577" y="416"/>
                      </a:lnTo>
                      <a:lnTo>
                        <a:pt x="571" y="439"/>
                      </a:lnTo>
                      <a:lnTo>
                        <a:pt x="560" y="459"/>
                      </a:lnTo>
                      <a:lnTo>
                        <a:pt x="544" y="475"/>
                      </a:lnTo>
                      <a:lnTo>
                        <a:pt x="546" y="481"/>
                      </a:lnTo>
                      <a:lnTo>
                        <a:pt x="546" y="495"/>
                      </a:lnTo>
                      <a:lnTo>
                        <a:pt x="548" y="501"/>
                      </a:lnTo>
                      <a:lnTo>
                        <a:pt x="583" y="503"/>
                      </a:lnTo>
                      <a:lnTo>
                        <a:pt x="617" y="497"/>
                      </a:lnTo>
                      <a:lnTo>
                        <a:pt x="651" y="493"/>
                      </a:lnTo>
                      <a:lnTo>
                        <a:pt x="660" y="501"/>
                      </a:lnTo>
                      <a:lnTo>
                        <a:pt x="670" y="509"/>
                      </a:lnTo>
                      <a:lnTo>
                        <a:pt x="678" y="519"/>
                      </a:lnTo>
                      <a:lnTo>
                        <a:pt x="678" y="544"/>
                      </a:lnTo>
                      <a:lnTo>
                        <a:pt x="664" y="564"/>
                      </a:lnTo>
                      <a:lnTo>
                        <a:pt x="651" y="584"/>
                      </a:lnTo>
                      <a:lnTo>
                        <a:pt x="643" y="608"/>
                      </a:lnTo>
                      <a:lnTo>
                        <a:pt x="643" y="633"/>
                      </a:lnTo>
                      <a:lnTo>
                        <a:pt x="690" y="681"/>
                      </a:lnTo>
                      <a:lnTo>
                        <a:pt x="649" y="724"/>
                      </a:lnTo>
                      <a:lnTo>
                        <a:pt x="643" y="732"/>
                      </a:lnTo>
                      <a:lnTo>
                        <a:pt x="643" y="744"/>
                      </a:lnTo>
                      <a:lnTo>
                        <a:pt x="647" y="754"/>
                      </a:lnTo>
                      <a:lnTo>
                        <a:pt x="656" y="760"/>
                      </a:lnTo>
                      <a:lnTo>
                        <a:pt x="676" y="756"/>
                      </a:lnTo>
                      <a:lnTo>
                        <a:pt x="692" y="744"/>
                      </a:lnTo>
                      <a:lnTo>
                        <a:pt x="708" y="730"/>
                      </a:lnTo>
                      <a:lnTo>
                        <a:pt x="722" y="714"/>
                      </a:lnTo>
                      <a:lnTo>
                        <a:pt x="736" y="701"/>
                      </a:lnTo>
                      <a:lnTo>
                        <a:pt x="755" y="691"/>
                      </a:lnTo>
                      <a:lnTo>
                        <a:pt x="775" y="691"/>
                      </a:lnTo>
                      <a:lnTo>
                        <a:pt x="785" y="707"/>
                      </a:lnTo>
                      <a:lnTo>
                        <a:pt x="791" y="724"/>
                      </a:lnTo>
                      <a:lnTo>
                        <a:pt x="797" y="742"/>
                      </a:lnTo>
                      <a:lnTo>
                        <a:pt x="805" y="756"/>
                      </a:lnTo>
                      <a:lnTo>
                        <a:pt x="830" y="764"/>
                      </a:lnTo>
                      <a:lnTo>
                        <a:pt x="858" y="766"/>
                      </a:lnTo>
                      <a:lnTo>
                        <a:pt x="910" y="766"/>
                      </a:lnTo>
                      <a:lnTo>
                        <a:pt x="919" y="778"/>
                      </a:lnTo>
                      <a:lnTo>
                        <a:pt x="927" y="792"/>
                      </a:lnTo>
                      <a:lnTo>
                        <a:pt x="927" y="807"/>
                      </a:lnTo>
                      <a:lnTo>
                        <a:pt x="910" y="827"/>
                      </a:lnTo>
                      <a:lnTo>
                        <a:pt x="892" y="845"/>
                      </a:lnTo>
                      <a:lnTo>
                        <a:pt x="870" y="861"/>
                      </a:lnTo>
                      <a:lnTo>
                        <a:pt x="846" y="869"/>
                      </a:lnTo>
                      <a:lnTo>
                        <a:pt x="832" y="875"/>
                      </a:lnTo>
                      <a:lnTo>
                        <a:pt x="819" y="883"/>
                      </a:lnTo>
                      <a:lnTo>
                        <a:pt x="809" y="898"/>
                      </a:lnTo>
                      <a:lnTo>
                        <a:pt x="789" y="922"/>
                      </a:lnTo>
                      <a:lnTo>
                        <a:pt x="767" y="924"/>
                      </a:lnTo>
                      <a:lnTo>
                        <a:pt x="743" y="926"/>
                      </a:lnTo>
                      <a:lnTo>
                        <a:pt x="730" y="932"/>
                      </a:lnTo>
                      <a:lnTo>
                        <a:pt x="716" y="940"/>
                      </a:lnTo>
                      <a:lnTo>
                        <a:pt x="704" y="948"/>
                      </a:lnTo>
                      <a:lnTo>
                        <a:pt x="690" y="950"/>
                      </a:lnTo>
                      <a:lnTo>
                        <a:pt x="605" y="950"/>
                      </a:lnTo>
                      <a:lnTo>
                        <a:pt x="558" y="987"/>
                      </a:lnTo>
                      <a:lnTo>
                        <a:pt x="522" y="974"/>
                      </a:lnTo>
                      <a:lnTo>
                        <a:pt x="486" y="956"/>
                      </a:lnTo>
                      <a:lnTo>
                        <a:pt x="453" y="934"/>
                      </a:lnTo>
                      <a:lnTo>
                        <a:pt x="429" y="934"/>
                      </a:lnTo>
                      <a:lnTo>
                        <a:pt x="407" y="932"/>
                      </a:lnTo>
                      <a:lnTo>
                        <a:pt x="388" y="916"/>
                      </a:lnTo>
                      <a:lnTo>
                        <a:pt x="370" y="898"/>
                      </a:lnTo>
                      <a:lnTo>
                        <a:pt x="372" y="877"/>
                      </a:lnTo>
                      <a:lnTo>
                        <a:pt x="372" y="857"/>
                      </a:lnTo>
                      <a:lnTo>
                        <a:pt x="320" y="807"/>
                      </a:lnTo>
                      <a:lnTo>
                        <a:pt x="269" y="754"/>
                      </a:lnTo>
                      <a:lnTo>
                        <a:pt x="255" y="742"/>
                      </a:lnTo>
                      <a:lnTo>
                        <a:pt x="237" y="730"/>
                      </a:lnTo>
                      <a:lnTo>
                        <a:pt x="218" y="726"/>
                      </a:lnTo>
                      <a:lnTo>
                        <a:pt x="196" y="738"/>
                      </a:lnTo>
                      <a:lnTo>
                        <a:pt x="174" y="754"/>
                      </a:lnTo>
                      <a:lnTo>
                        <a:pt x="154" y="768"/>
                      </a:lnTo>
                      <a:lnTo>
                        <a:pt x="129" y="776"/>
                      </a:lnTo>
                      <a:lnTo>
                        <a:pt x="117" y="774"/>
                      </a:lnTo>
                      <a:lnTo>
                        <a:pt x="101" y="758"/>
                      </a:lnTo>
                      <a:lnTo>
                        <a:pt x="77" y="726"/>
                      </a:lnTo>
                      <a:lnTo>
                        <a:pt x="55" y="705"/>
                      </a:lnTo>
                      <a:lnTo>
                        <a:pt x="32" y="683"/>
                      </a:lnTo>
                      <a:lnTo>
                        <a:pt x="32" y="621"/>
                      </a:lnTo>
                      <a:lnTo>
                        <a:pt x="36" y="590"/>
                      </a:lnTo>
                      <a:lnTo>
                        <a:pt x="48" y="568"/>
                      </a:lnTo>
                      <a:lnTo>
                        <a:pt x="57" y="548"/>
                      </a:lnTo>
                      <a:lnTo>
                        <a:pt x="46" y="513"/>
                      </a:lnTo>
                      <a:lnTo>
                        <a:pt x="28" y="479"/>
                      </a:lnTo>
                      <a:lnTo>
                        <a:pt x="12" y="447"/>
                      </a:lnTo>
                      <a:lnTo>
                        <a:pt x="0" y="412"/>
                      </a:lnTo>
                      <a:lnTo>
                        <a:pt x="36" y="388"/>
                      </a:lnTo>
                      <a:lnTo>
                        <a:pt x="52" y="374"/>
                      </a:lnTo>
                      <a:lnTo>
                        <a:pt x="61" y="329"/>
                      </a:lnTo>
                      <a:lnTo>
                        <a:pt x="69" y="309"/>
                      </a:lnTo>
                      <a:lnTo>
                        <a:pt x="87" y="275"/>
                      </a:lnTo>
                      <a:lnTo>
                        <a:pt x="111" y="244"/>
                      </a:lnTo>
                      <a:lnTo>
                        <a:pt x="140" y="216"/>
                      </a:lnTo>
                      <a:lnTo>
                        <a:pt x="166" y="188"/>
                      </a:lnTo>
                      <a:lnTo>
                        <a:pt x="188" y="158"/>
                      </a:lnTo>
                      <a:lnTo>
                        <a:pt x="212" y="156"/>
                      </a:lnTo>
                      <a:lnTo>
                        <a:pt x="233" y="145"/>
                      </a:lnTo>
                      <a:lnTo>
                        <a:pt x="251" y="129"/>
                      </a:lnTo>
                      <a:lnTo>
                        <a:pt x="267" y="113"/>
                      </a:lnTo>
                      <a:lnTo>
                        <a:pt x="279" y="107"/>
                      </a:lnTo>
                      <a:lnTo>
                        <a:pt x="291" y="109"/>
                      </a:lnTo>
                      <a:lnTo>
                        <a:pt x="316" y="121"/>
                      </a:lnTo>
                      <a:lnTo>
                        <a:pt x="332" y="127"/>
                      </a:lnTo>
                      <a:lnTo>
                        <a:pt x="364" y="131"/>
                      </a:lnTo>
                      <a:lnTo>
                        <a:pt x="382" y="111"/>
                      </a:lnTo>
                      <a:lnTo>
                        <a:pt x="397" y="89"/>
                      </a:lnTo>
                      <a:lnTo>
                        <a:pt x="407" y="63"/>
                      </a:lnTo>
                      <a:lnTo>
                        <a:pt x="419" y="38"/>
                      </a:lnTo>
                      <a:lnTo>
                        <a:pt x="435" y="16"/>
                      </a:lnTo>
                      <a:lnTo>
                        <a:pt x="455" y="0"/>
                      </a:lnTo>
                      <a:close/>
                    </a:path>
                  </a:pathLst>
                </a:custGeom>
                <a:grpFill/>
                <a:ln w="9525" cap="flat" cmpd="sng" algn="ctr">
                  <a:noFill/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/>
                <a:lstStyle/>
                <a:p>
                  <a:pPr defTabSz="914400">
                    <a:defRPr/>
                  </a:pPr>
                  <a:endParaRPr lang="ru-RU" sz="1050" kern="0" dirty="0">
                    <a:solidFill>
                      <a:srgbClr val="002060"/>
                    </a:solidFill>
                    <a:cs typeface="Arial" panose="020B0604020202020204" pitchFamily="34" charset="0"/>
                  </a:endParaRPr>
                </a:p>
                <a:p>
                  <a:pPr defTabSz="914400">
                    <a:defRPr/>
                  </a:pPr>
                  <a:endParaRPr lang="ru-RU" sz="1050" kern="0" dirty="0">
                    <a:solidFill>
                      <a:srgbClr val="002060"/>
                    </a:solidFill>
                    <a:cs typeface="Arial" panose="020B0604020202020204" pitchFamily="34" charset="0"/>
                  </a:endParaRPr>
                </a:p>
                <a:p>
                  <a:pPr defTabSz="914400">
                    <a:defRPr/>
                  </a:pPr>
                  <a:r>
                    <a:rPr lang="ru-RU" sz="1050" kern="0" dirty="0">
                      <a:solidFill>
                        <a:srgbClr val="002060"/>
                      </a:solidFill>
                      <a:cs typeface="Arial" panose="020B0604020202020204" pitchFamily="34" charset="0"/>
                    </a:rPr>
                    <a:t>  </a:t>
                  </a:r>
                </a:p>
              </p:txBody>
            </p:sp>
            <p:sp>
              <p:nvSpPr>
                <p:cNvPr id="43" name="Freeform 18"/>
                <p:cNvSpPr/>
                <p:nvPr/>
              </p:nvSpPr>
              <p:spPr bwMode="auto">
                <a:xfrm>
                  <a:off x="1614175" y="3269224"/>
                  <a:ext cx="649209" cy="397709"/>
                </a:xfrm>
                <a:custGeom>
                  <a:avLst/>
                  <a:gdLst/>
                  <a:ahLst/>
                  <a:cxnLst>
                    <a:cxn ang="0">
                      <a:pos x="146" y="8"/>
                    </a:cxn>
                    <a:cxn ang="0">
                      <a:pos x="170" y="38"/>
                    </a:cxn>
                    <a:cxn ang="0">
                      <a:pos x="192" y="71"/>
                    </a:cxn>
                    <a:cxn ang="0">
                      <a:pos x="241" y="69"/>
                    </a:cxn>
                    <a:cxn ang="0">
                      <a:pos x="275" y="51"/>
                    </a:cxn>
                    <a:cxn ang="0">
                      <a:pos x="292" y="24"/>
                    </a:cxn>
                    <a:cxn ang="0">
                      <a:pos x="328" y="28"/>
                    </a:cxn>
                    <a:cxn ang="0">
                      <a:pos x="405" y="47"/>
                    </a:cxn>
                    <a:cxn ang="0">
                      <a:pos x="472" y="89"/>
                    </a:cxn>
                    <a:cxn ang="0">
                      <a:pos x="506" y="117"/>
                    </a:cxn>
                    <a:cxn ang="0">
                      <a:pos x="543" y="99"/>
                    </a:cxn>
                    <a:cxn ang="0">
                      <a:pos x="587" y="127"/>
                    </a:cxn>
                    <a:cxn ang="0">
                      <a:pos x="636" y="186"/>
                    </a:cxn>
                    <a:cxn ang="0">
                      <a:pos x="725" y="208"/>
                    </a:cxn>
                    <a:cxn ang="0">
                      <a:pos x="765" y="188"/>
                    </a:cxn>
                    <a:cxn ang="0">
                      <a:pos x="808" y="176"/>
                    </a:cxn>
                    <a:cxn ang="0">
                      <a:pos x="818" y="186"/>
                    </a:cxn>
                    <a:cxn ang="0">
                      <a:pos x="832" y="200"/>
                    </a:cxn>
                    <a:cxn ang="0">
                      <a:pos x="796" y="263"/>
                    </a:cxn>
                    <a:cxn ang="0">
                      <a:pos x="806" y="293"/>
                    </a:cxn>
                    <a:cxn ang="0">
                      <a:pos x="822" y="324"/>
                    </a:cxn>
                    <a:cxn ang="0">
                      <a:pos x="852" y="390"/>
                    </a:cxn>
                    <a:cxn ang="0">
                      <a:pos x="860" y="441"/>
                    </a:cxn>
                    <a:cxn ang="0">
                      <a:pos x="804" y="477"/>
                    </a:cxn>
                    <a:cxn ang="0">
                      <a:pos x="773" y="514"/>
                    </a:cxn>
                    <a:cxn ang="0">
                      <a:pos x="755" y="534"/>
                    </a:cxn>
                    <a:cxn ang="0">
                      <a:pos x="713" y="524"/>
                    </a:cxn>
                    <a:cxn ang="0">
                      <a:pos x="611" y="516"/>
                    </a:cxn>
                    <a:cxn ang="0">
                      <a:pos x="577" y="499"/>
                    </a:cxn>
                    <a:cxn ang="0">
                      <a:pos x="571" y="461"/>
                    </a:cxn>
                    <a:cxn ang="0">
                      <a:pos x="530" y="398"/>
                    </a:cxn>
                    <a:cxn ang="0">
                      <a:pos x="484" y="374"/>
                    </a:cxn>
                    <a:cxn ang="0">
                      <a:pos x="433" y="374"/>
                    </a:cxn>
                    <a:cxn ang="0">
                      <a:pos x="381" y="322"/>
                    </a:cxn>
                    <a:cxn ang="0">
                      <a:pos x="312" y="344"/>
                    </a:cxn>
                    <a:cxn ang="0">
                      <a:pos x="298" y="293"/>
                    </a:cxn>
                    <a:cxn ang="0">
                      <a:pos x="265" y="269"/>
                    </a:cxn>
                    <a:cxn ang="0">
                      <a:pos x="219" y="267"/>
                    </a:cxn>
                    <a:cxn ang="0">
                      <a:pos x="162" y="285"/>
                    </a:cxn>
                    <a:cxn ang="0">
                      <a:pos x="103" y="251"/>
                    </a:cxn>
                    <a:cxn ang="0">
                      <a:pos x="51" y="218"/>
                    </a:cxn>
                    <a:cxn ang="0">
                      <a:pos x="23" y="172"/>
                    </a:cxn>
                    <a:cxn ang="0">
                      <a:pos x="0" y="123"/>
                    </a:cxn>
                    <a:cxn ang="0">
                      <a:pos x="37" y="91"/>
                    </a:cxn>
                    <a:cxn ang="0">
                      <a:pos x="77" y="75"/>
                    </a:cxn>
                    <a:cxn ang="0">
                      <a:pos x="112" y="30"/>
                    </a:cxn>
                    <a:cxn ang="0">
                      <a:pos x="128" y="0"/>
                    </a:cxn>
                  </a:cxnLst>
                  <a:rect l="0" t="0" r="r" b="b"/>
                  <a:pathLst>
                    <a:path w="872" h="534">
                      <a:moveTo>
                        <a:pt x="128" y="0"/>
                      </a:moveTo>
                      <a:lnTo>
                        <a:pt x="146" y="8"/>
                      </a:lnTo>
                      <a:lnTo>
                        <a:pt x="158" y="22"/>
                      </a:lnTo>
                      <a:lnTo>
                        <a:pt x="170" y="38"/>
                      </a:lnTo>
                      <a:lnTo>
                        <a:pt x="180" y="57"/>
                      </a:lnTo>
                      <a:lnTo>
                        <a:pt x="192" y="71"/>
                      </a:lnTo>
                      <a:lnTo>
                        <a:pt x="217" y="71"/>
                      </a:lnTo>
                      <a:lnTo>
                        <a:pt x="241" y="69"/>
                      </a:lnTo>
                      <a:lnTo>
                        <a:pt x="263" y="61"/>
                      </a:lnTo>
                      <a:lnTo>
                        <a:pt x="275" y="51"/>
                      </a:lnTo>
                      <a:lnTo>
                        <a:pt x="284" y="38"/>
                      </a:lnTo>
                      <a:lnTo>
                        <a:pt x="292" y="24"/>
                      </a:lnTo>
                      <a:lnTo>
                        <a:pt x="298" y="10"/>
                      </a:lnTo>
                      <a:lnTo>
                        <a:pt x="328" y="28"/>
                      </a:lnTo>
                      <a:lnTo>
                        <a:pt x="362" y="45"/>
                      </a:lnTo>
                      <a:lnTo>
                        <a:pt x="405" y="47"/>
                      </a:lnTo>
                      <a:lnTo>
                        <a:pt x="447" y="45"/>
                      </a:lnTo>
                      <a:lnTo>
                        <a:pt x="472" y="89"/>
                      </a:lnTo>
                      <a:lnTo>
                        <a:pt x="484" y="121"/>
                      </a:lnTo>
                      <a:lnTo>
                        <a:pt x="506" y="117"/>
                      </a:lnTo>
                      <a:lnTo>
                        <a:pt x="524" y="111"/>
                      </a:lnTo>
                      <a:lnTo>
                        <a:pt x="543" y="99"/>
                      </a:lnTo>
                      <a:lnTo>
                        <a:pt x="567" y="109"/>
                      </a:lnTo>
                      <a:lnTo>
                        <a:pt x="587" y="127"/>
                      </a:lnTo>
                      <a:lnTo>
                        <a:pt x="619" y="168"/>
                      </a:lnTo>
                      <a:lnTo>
                        <a:pt x="636" y="186"/>
                      </a:lnTo>
                      <a:lnTo>
                        <a:pt x="680" y="202"/>
                      </a:lnTo>
                      <a:lnTo>
                        <a:pt x="725" y="208"/>
                      </a:lnTo>
                      <a:lnTo>
                        <a:pt x="745" y="200"/>
                      </a:lnTo>
                      <a:lnTo>
                        <a:pt x="765" y="188"/>
                      </a:lnTo>
                      <a:lnTo>
                        <a:pt x="785" y="180"/>
                      </a:lnTo>
                      <a:lnTo>
                        <a:pt x="808" y="176"/>
                      </a:lnTo>
                      <a:lnTo>
                        <a:pt x="810" y="180"/>
                      </a:lnTo>
                      <a:lnTo>
                        <a:pt x="818" y="186"/>
                      </a:lnTo>
                      <a:lnTo>
                        <a:pt x="824" y="194"/>
                      </a:lnTo>
                      <a:lnTo>
                        <a:pt x="832" y="200"/>
                      </a:lnTo>
                      <a:lnTo>
                        <a:pt x="814" y="231"/>
                      </a:lnTo>
                      <a:lnTo>
                        <a:pt x="796" y="263"/>
                      </a:lnTo>
                      <a:lnTo>
                        <a:pt x="798" y="279"/>
                      </a:lnTo>
                      <a:lnTo>
                        <a:pt x="806" y="293"/>
                      </a:lnTo>
                      <a:lnTo>
                        <a:pt x="814" y="309"/>
                      </a:lnTo>
                      <a:lnTo>
                        <a:pt x="822" y="324"/>
                      </a:lnTo>
                      <a:lnTo>
                        <a:pt x="838" y="356"/>
                      </a:lnTo>
                      <a:lnTo>
                        <a:pt x="852" y="390"/>
                      </a:lnTo>
                      <a:lnTo>
                        <a:pt x="872" y="423"/>
                      </a:lnTo>
                      <a:lnTo>
                        <a:pt x="860" y="441"/>
                      </a:lnTo>
                      <a:lnTo>
                        <a:pt x="844" y="457"/>
                      </a:lnTo>
                      <a:lnTo>
                        <a:pt x="804" y="477"/>
                      </a:lnTo>
                      <a:lnTo>
                        <a:pt x="787" y="493"/>
                      </a:lnTo>
                      <a:lnTo>
                        <a:pt x="773" y="514"/>
                      </a:lnTo>
                      <a:lnTo>
                        <a:pt x="759" y="532"/>
                      </a:lnTo>
                      <a:lnTo>
                        <a:pt x="755" y="534"/>
                      </a:lnTo>
                      <a:lnTo>
                        <a:pt x="735" y="526"/>
                      </a:lnTo>
                      <a:lnTo>
                        <a:pt x="713" y="524"/>
                      </a:lnTo>
                      <a:lnTo>
                        <a:pt x="668" y="524"/>
                      </a:lnTo>
                      <a:lnTo>
                        <a:pt x="611" y="516"/>
                      </a:lnTo>
                      <a:lnTo>
                        <a:pt x="583" y="518"/>
                      </a:lnTo>
                      <a:lnTo>
                        <a:pt x="577" y="499"/>
                      </a:lnTo>
                      <a:lnTo>
                        <a:pt x="575" y="479"/>
                      </a:lnTo>
                      <a:lnTo>
                        <a:pt x="571" y="461"/>
                      </a:lnTo>
                      <a:lnTo>
                        <a:pt x="563" y="443"/>
                      </a:lnTo>
                      <a:lnTo>
                        <a:pt x="530" y="398"/>
                      </a:lnTo>
                      <a:lnTo>
                        <a:pt x="510" y="380"/>
                      </a:lnTo>
                      <a:lnTo>
                        <a:pt x="484" y="374"/>
                      </a:lnTo>
                      <a:lnTo>
                        <a:pt x="460" y="376"/>
                      </a:lnTo>
                      <a:lnTo>
                        <a:pt x="433" y="374"/>
                      </a:lnTo>
                      <a:lnTo>
                        <a:pt x="409" y="346"/>
                      </a:lnTo>
                      <a:lnTo>
                        <a:pt x="381" y="322"/>
                      </a:lnTo>
                      <a:lnTo>
                        <a:pt x="346" y="336"/>
                      </a:lnTo>
                      <a:lnTo>
                        <a:pt x="312" y="344"/>
                      </a:lnTo>
                      <a:lnTo>
                        <a:pt x="306" y="318"/>
                      </a:lnTo>
                      <a:lnTo>
                        <a:pt x="298" y="293"/>
                      </a:lnTo>
                      <a:lnTo>
                        <a:pt x="284" y="279"/>
                      </a:lnTo>
                      <a:lnTo>
                        <a:pt x="265" y="269"/>
                      </a:lnTo>
                      <a:lnTo>
                        <a:pt x="247" y="257"/>
                      </a:lnTo>
                      <a:lnTo>
                        <a:pt x="219" y="267"/>
                      </a:lnTo>
                      <a:lnTo>
                        <a:pt x="190" y="279"/>
                      </a:lnTo>
                      <a:lnTo>
                        <a:pt x="162" y="285"/>
                      </a:lnTo>
                      <a:lnTo>
                        <a:pt x="132" y="269"/>
                      </a:lnTo>
                      <a:lnTo>
                        <a:pt x="103" y="251"/>
                      </a:lnTo>
                      <a:lnTo>
                        <a:pt x="73" y="237"/>
                      </a:lnTo>
                      <a:lnTo>
                        <a:pt x="51" y="218"/>
                      </a:lnTo>
                      <a:lnTo>
                        <a:pt x="35" y="198"/>
                      </a:lnTo>
                      <a:lnTo>
                        <a:pt x="23" y="172"/>
                      </a:lnTo>
                      <a:lnTo>
                        <a:pt x="12" y="148"/>
                      </a:lnTo>
                      <a:lnTo>
                        <a:pt x="0" y="123"/>
                      </a:lnTo>
                      <a:lnTo>
                        <a:pt x="16" y="105"/>
                      </a:lnTo>
                      <a:lnTo>
                        <a:pt x="37" y="91"/>
                      </a:lnTo>
                      <a:lnTo>
                        <a:pt x="61" y="83"/>
                      </a:lnTo>
                      <a:lnTo>
                        <a:pt x="77" y="75"/>
                      </a:lnTo>
                      <a:lnTo>
                        <a:pt x="101" y="47"/>
                      </a:lnTo>
                      <a:lnTo>
                        <a:pt x="112" y="30"/>
                      </a:lnTo>
                      <a:lnTo>
                        <a:pt x="120" y="14"/>
                      </a:lnTo>
                      <a:lnTo>
                        <a:pt x="128" y="0"/>
                      </a:lnTo>
                      <a:close/>
                    </a:path>
                  </a:pathLst>
                </a:custGeom>
                <a:grpFill/>
                <a:ln w="9525" cap="flat" cmpd="sng" algn="ctr">
                  <a:noFill/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/>
                <a:lstStyle/>
                <a:p>
                  <a:pPr defTabSz="914400">
                    <a:defRPr/>
                  </a:pPr>
                  <a:r>
                    <a:rPr lang="ru-RU" sz="1050" kern="0" dirty="0">
                      <a:solidFill>
                        <a:srgbClr val="002060"/>
                      </a:solidFill>
                      <a:cs typeface="Arial" panose="020B0604020202020204" pitchFamily="34" charset="0"/>
                    </a:rPr>
                    <a:t>   </a:t>
                  </a:r>
                </a:p>
                <a:p>
                  <a:pPr defTabSz="914400">
                    <a:defRPr/>
                  </a:pPr>
                  <a:r>
                    <a:rPr lang="ru-RU" sz="1050" kern="0" dirty="0">
                      <a:solidFill>
                        <a:srgbClr val="002060"/>
                      </a:solidFill>
                      <a:cs typeface="Arial" panose="020B0604020202020204" pitchFamily="34" charset="0"/>
                    </a:rPr>
                    <a:t>        </a:t>
                  </a:r>
                </a:p>
              </p:txBody>
            </p:sp>
            <p:sp>
              <p:nvSpPr>
                <p:cNvPr id="44" name="Freeform 20"/>
                <p:cNvSpPr/>
                <p:nvPr/>
              </p:nvSpPr>
              <p:spPr bwMode="auto">
                <a:xfrm>
                  <a:off x="3628806" y="1540603"/>
                  <a:ext cx="415434" cy="540706"/>
                </a:xfrm>
                <a:custGeom>
                  <a:avLst/>
                  <a:gdLst/>
                  <a:ahLst/>
                  <a:cxnLst>
                    <a:cxn ang="0">
                      <a:pos x="388" y="8"/>
                    </a:cxn>
                    <a:cxn ang="0">
                      <a:pos x="423" y="0"/>
                    </a:cxn>
                    <a:cxn ang="0">
                      <a:pos x="459" y="14"/>
                    </a:cxn>
                    <a:cxn ang="0">
                      <a:pos x="500" y="44"/>
                    </a:cxn>
                    <a:cxn ang="0">
                      <a:pos x="550" y="81"/>
                    </a:cxn>
                    <a:cxn ang="0">
                      <a:pos x="558" y="91"/>
                    </a:cxn>
                    <a:cxn ang="0">
                      <a:pos x="556" y="105"/>
                    </a:cxn>
                    <a:cxn ang="0">
                      <a:pos x="546" y="109"/>
                    </a:cxn>
                    <a:cxn ang="0">
                      <a:pos x="502" y="131"/>
                    </a:cxn>
                    <a:cxn ang="0">
                      <a:pos x="479" y="170"/>
                    </a:cxn>
                    <a:cxn ang="0">
                      <a:pos x="451" y="206"/>
                    </a:cxn>
                    <a:cxn ang="0">
                      <a:pos x="417" y="234"/>
                    </a:cxn>
                    <a:cxn ang="0">
                      <a:pos x="392" y="283"/>
                    </a:cxn>
                    <a:cxn ang="0">
                      <a:pos x="376" y="346"/>
                    </a:cxn>
                    <a:cxn ang="0">
                      <a:pos x="324" y="378"/>
                    </a:cxn>
                    <a:cxn ang="0">
                      <a:pos x="307" y="410"/>
                    </a:cxn>
                    <a:cxn ang="0">
                      <a:pos x="320" y="441"/>
                    </a:cxn>
                    <a:cxn ang="0">
                      <a:pos x="344" y="475"/>
                    </a:cxn>
                    <a:cxn ang="0">
                      <a:pos x="364" y="528"/>
                    </a:cxn>
                    <a:cxn ang="0">
                      <a:pos x="354" y="600"/>
                    </a:cxn>
                    <a:cxn ang="0">
                      <a:pos x="301" y="679"/>
                    </a:cxn>
                    <a:cxn ang="0">
                      <a:pos x="241" y="726"/>
                    </a:cxn>
                    <a:cxn ang="0">
                      <a:pos x="206" y="710"/>
                    </a:cxn>
                    <a:cxn ang="0">
                      <a:pos x="148" y="689"/>
                    </a:cxn>
                    <a:cxn ang="0">
                      <a:pos x="143" y="673"/>
                    </a:cxn>
                    <a:cxn ang="0">
                      <a:pos x="143" y="659"/>
                    </a:cxn>
                    <a:cxn ang="0">
                      <a:pos x="178" y="635"/>
                    </a:cxn>
                    <a:cxn ang="0">
                      <a:pos x="212" y="606"/>
                    </a:cxn>
                    <a:cxn ang="0">
                      <a:pos x="226" y="566"/>
                    </a:cxn>
                    <a:cxn ang="0">
                      <a:pos x="216" y="503"/>
                    </a:cxn>
                    <a:cxn ang="0">
                      <a:pos x="178" y="455"/>
                    </a:cxn>
                    <a:cxn ang="0">
                      <a:pos x="127" y="445"/>
                    </a:cxn>
                    <a:cxn ang="0">
                      <a:pos x="105" y="425"/>
                    </a:cxn>
                    <a:cxn ang="0">
                      <a:pos x="91" y="366"/>
                    </a:cxn>
                    <a:cxn ang="0">
                      <a:pos x="71" y="323"/>
                    </a:cxn>
                    <a:cxn ang="0">
                      <a:pos x="46" y="283"/>
                    </a:cxn>
                    <a:cxn ang="0">
                      <a:pos x="85" y="239"/>
                    </a:cxn>
                    <a:cxn ang="0">
                      <a:pos x="93" y="210"/>
                    </a:cxn>
                    <a:cxn ang="0">
                      <a:pos x="58" y="172"/>
                    </a:cxn>
                    <a:cxn ang="0">
                      <a:pos x="16" y="141"/>
                    </a:cxn>
                    <a:cxn ang="0">
                      <a:pos x="32" y="79"/>
                    </a:cxn>
                    <a:cxn ang="0">
                      <a:pos x="97" y="38"/>
                    </a:cxn>
                    <a:cxn ang="0">
                      <a:pos x="184" y="59"/>
                    </a:cxn>
                    <a:cxn ang="0">
                      <a:pos x="249" y="65"/>
                    </a:cxn>
                    <a:cxn ang="0">
                      <a:pos x="322" y="75"/>
                    </a:cxn>
                    <a:cxn ang="0">
                      <a:pos x="374" y="22"/>
                    </a:cxn>
                  </a:cxnLst>
                  <a:rect l="0" t="0" r="r" b="b"/>
                  <a:pathLst>
                    <a:path w="558" h="726">
                      <a:moveTo>
                        <a:pt x="374" y="22"/>
                      </a:moveTo>
                      <a:lnTo>
                        <a:pt x="388" y="8"/>
                      </a:lnTo>
                      <a:lnTo>
                        <a:pt x="404" y="2"/>
                      </a:lnTo>
                      <a:lnTo>
                        <a:pt x="423" y="0"/>
                      </a:lnTo>
                      <a:lnTo>
                        <a:pt x="441" y="4"/>
                      </a:lnTo>
                      <a:lnTo>
                        <a:pt x="459" y="14"/>
                      </a:lnTo>
                      <a:lnTo>
                        <a:pt x="475" y="24"/>
                      </a:lnTo>
                      <a:lnTo>
                        <a:pt x="500" y="44"/>
                      </a:lnTo>
                      <a:lnTo>
                        <a:pt x="526" y="61"/>
                      </a:lnTo>
                      <a:lnTo>
                        <a:pt x="550" y="81"/>
                      </a:lnTo>
                      <a:lnTo>
                        <a:pt x="554" y="83"/>
                      </a:lnTo>
                      <a:lnTo>
                        <a:pt x="558" y="91"/>
                      </a:lnTo>
                      <a:lnTo>
                        <a:pt x="558" y="101"/>
                      </a:lnTo>
                      <a:lnTo>
                        <a:pt x="556" y="105"/>
                      </a:lnTo>
                      <a:lnTo>
                        <a:pt x="552" y="107"/>
                      </a:lnTo>
                      <a:lnTo>
                        <a:pt x="546" y="109"/>
                      </a:lnTo>
                      <a:lnTo>
                        <a:pt x="524" y="119"/>
                      </a:lnTo>
                      <a:lnTo>
                        <a:pt x="502" y="131"/>
                      </a:lnTo>
                      <a:lnTo>
                        <a:pt x="489" y="150"/>
                      </a:lnTo>
                      <a:lnTo>
                        <a:pt x="479" y="170"/>
                      </a:lnTo>
                      <a:lnTo>
                        <a:pt x="467" y="190"/>
                      </a:lnTo>
                      <a:lnTo>
                        <a:pt x="451" y="206"/>
                      </a:lnTo>
                      <a:lnTo>
                        <a:pt x="435" y="220"/>
                      </a:lnTo>
                      <a:lnTo>
                        <a:pt x="417" y="234"/>
                      </a:lnTo>
                      <a:lnTo>
                        <a:pt x="404" y="253"/>
                      </a:lnTo>
                      <a:lnTo>
                        <a:pt x="392" y="283"/>
                      </a:lnTo>
                      <a:lnTo>
                        <a:pt x="384" y="313"/>
                      </a:lnTo>
                      <a:lnTo>
                        <a:pt x="376" y="346"/>
                      </a:lnTo>
                      <a:lnTo>
                        <a:pt x="340" y="366"/>
                      </a:lnTo>
                      <a:lnTo>
                        <a:pt x="324" y="378"/>
                      </a:lnTo>
                      <a:lnTo>
                        <a:pt x="309" y="394"/>
                      </a:lnTo>
                      <a:lnTo>
                        <a:pt x="307" y="410"/>
                      </a:lnTo>
                      <a:lnTo>
                        <a:pt x="311" y="427"/>
                      </a:lnTo>
                      <a:lnTo>
                        <a:pt x="320" y="441"/>
                      </a:lnTo>
                      <a:lnTo>
                        <a:pt x="328" y="453"/>
                      </a:lnTo>
                      <a:lnTo>
                        <a:pt x="344" y="475"/>
                      </a:lnTo>
                      <a:lnTo>
                        <a:pt x="356" y="501"/>
                      </a:lnTo>
                      <a:lnTo>
                        <a:pt x="364" y="528"/>
                      </a:lnTo>
                      <a:lnTo>
                        <a:pt x="360" y="556"/>
                      </a:lnTo>
                      <a:lnTo>
                        <a:pt x="354" y="600"/>
                      </a:lnTo>
                      <a:lnTo>
                        <a:pt x="354" y="647"/>
                      </a:lnTo>
                      <a:lnTo>
                        <a:pt x="301" y="679"/>
                      </a:lnTo>
                      <a:lnTo>
                        <a:pt x="261" y="712"/>
                      </a:lnTo>
                      <a:lnTo>
                        <a:pt x="241" y="726"/>
                      </a:lnTo>
                      <a:lnTo>
                        <a:pt x="235" y="724"/>
                      </a:lnTo>
                      <a:lnTo>
                        <a:pt x="206" y="710"/>
                      </a:lnTo>
                      <a:lnTo>
                        <a:pt x="176" y="699"/>
                      </a:lnTo>
                      <a:lnTo>
                        <a:pt x="148" y="689"/>
                      </a:lnTo>
                      <a:lnTo>
                        <a:pt x="143" y="681"/>
                      </a:lnTo>
                      <a:lnTo>
                        <a:pt x="143" y="673"/>
                      </a:lnTo>
                      <a:lnTo>
                        <a:pt x="141" y="667"/>
                      </a:lnTo>
                      <a:lnTo>
                        <a:pt x="143" y="659"/>
                      </a:lnTo>
                      <a:lnTo>
                        <a:pt x="160" y="647"/>
                      </a:lnTo>
                      <a:lnTo>
                        <a:pt x="178" y="635"/>
                      </a:lnTo>
                      <a:lnTo>
                        <a:pt x="196" y="621"/>
                      </a:lnTo>
                      <a:lnTo>
                        <a:pt x="212" y="606"/>
                      </a:lnTo>
                      <a:lnTo>
                        <a:pt x="222" y="588"/>
                      </a:lnTo>
                      <a:lnTo>
                        <a:pt x="226" y="566"/>
                      </a:lnTo>
                      <a:lnTo>
                        <a:pt x="226" y="534"/>
                      </a:lnTo>
                      <a:lnTo>
                        <a:pt x="216" y="503"/>
                      </a:lnTo>
                      <a:lnTo>
                        <a:pt x="200" y="477"/>
                      </a:lnTo>
                      <a:lnTo>
                        <a:pt x="178" y="455"/>
                      </a:lnTo>
                      <a:lnTo>
                        <a:pt x="152" y="437"/>
                      </a:lnTo>
                      <a:lnTo>
                        <a:pt x="127" y="445"/>
                      </a:lnTo>
                      <a:lnTo>
                        <a:pt x="115" y="441"/>
                      </a:lnTo>
                      <a:lnTo>
                        <a:pt x="105" y="425"/>
                      </a:lnTo>
                      <a:lnTo>
                        <a:pt x="99" y="406"/>
                      </a:lnTo>
                      <a:lnTo>
                        <a:pt x="91" y="366"/>
                      </a:lnTo>
                      <a:lnTo>
                        <a:pt x="83" y="344"/>
                      </a:lnTo>
                      <a:lnTo>
                        <a:pt x="71" y="323"/>
                      </a:lnTo>
                      <a:lnTo>
                        <a:pt x="56" y="305"/>
                      </a:lnTo>
                      <a:lnTo>
                        <a:pt x="46" y="283"/>
                      </a:lnTo>
                      <a:lnTo>
                        <a:pt x="52" y="271"/>
                      </a:lnTo>
                      <a:lnTo>
                        <a:pt x="85" y="239"/>
                      </a:lnTo>
                      <a:lnTo>
                        <a:pt x="93" y="226"/>
                      </a:lnTo>
                      <a:lnTo>
                        <a:pt x="93" y="210"/>
                      </a:lnTo>
                      <a:lnTo>
                        <a:pt x="77" y="190"/>
                      </a:lnTo>
                      <a:lnTo>
                        <a:pt x="58" y="172"/>
                      </a:lnTo>
                      <a:lnTo>
                        <a:pt x="36" y="158"/>
                      </a:lnTo>
                      <a:lnTo>
                        <a:pt x="16" y="141"/>
                      </a:lnTo>
                      <a:lnTo>
                        <a:pt x="0" y="97"/>
                      </a:lnTo>
                      <a:lnTo>
                        <a:pt x="32" y="79"/>
                      </a:lnTo>
                      <a:lnTo>
                        <a:pt x="67" y="61"/>
                      </a:lnTo>
                      <a:lnTo>
                        <a:pt x="97" y="38"/>
                      </a:lnTo>
                      <a:lnTo>
                        <a:pt x="158" y="40"/>
                      </a:lnTo>
                      <a:lnTo>
                        <a:pt x="184" y="59"/>
                      </a:lnTo>
                      <a:lnTo>
                        <a:pt x="214" y="67"/>
                      </a:lnTo>
                      <a:lnTo>
                        <a:pt x="249" y="65"/>
                      </a:lnTo>
                      <a:lnTo>
                        <a:pt x="293" y="97"/>
                      </a:lnTo>
                      <a:lnTo>
                        <a:pt x="322" y="75"/>
                      </a:lnTo>
                      <a:lnTo>
                        <a:pt x="350" y="50"/>
                      </a:lnTo>
                      <a:lnTo>
                        <a:pt x="374" y="22"/>
                      </a:lnTo>
                      <a:close/>
                    </a:path>
                  </a:pathLst>
                </a:custGeom>
                <a:solidFill>
                  <a:srgbClr val="E7E6E6"/>
                </a:solidFill>
                <a:ln w="9525" cap="flat" cmpd="sng" algn="ctr">
                  <a:noFill/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/>
                <a:lstStyle/>
                <a:p>
                  <a:pPr defTabSz="914400">
                    <a:defRPr/>
                  </a:pPr>
                  <a:endParaRPr lang="ru-RU" sz="1050" kern="0" dirty="0">
                    <a:solidFill>
                      <a:srgbClr val="002060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5" name="Freeform 21"/>
                <p:cNvSpPr/>
                <p:nvPr/>
              </p:nvSpPr>
              <p:spPr bwMode="auto">
                <a:xfrm>
                  <a:off x="2027375" y="2117058"/>
                  <a:ext cx="489140" cy="444630"/>
                </a:xfrm>
                <a:custGeom>
                  <a:avLst/>
                  <a:gdLst/>
                  <a:ahLst/>
                  <a:cxnLst>
                    <a:cxn ang="0">
                      <a:pos x="204" y="2"/>
                    </a:cxn>
                    <a:cxn ang="0">
                      <a:pos x="253" y="19"/>
                    </a:cxn>
                    <a:cxn ang="0">
                      <a:pos x="289" y="57"/>
                    </a:cxn>
                    <a:cxn ang="0">
                      <a:pos x="332" y="87"/>
                    </a:cxn>
                    <a:cxn ang="0">
                      <a:pos x="368" y="81"/>
                    </a:cxn>
                    <a:cxn ang="0">
                      <a:pos x="404" y="69"/>
                    </a:cxn>
                    <a:cxn ang="0">
                      <a:pos x="427" y="140"/>
                    </a:cxn>
                    <a:cxn ang="0">
                      <a:pos x="457" y="166"/>
                    </a:cxn>
                    <a:cxn ang="0">
                      <a:pos x="495" y="186"/>
                    </a:cxn>
                    <a:cxn ang="0">
                      <a:pos x="589" y="275"/>
                    </a:cxn>
                    <a:cxn ang="0">
                      <a:pos x="633" y="312"/>
                    </a:cxn>
                    <a:cxn ang="0">
                      <a:pos x="653" y="332"/>
                    </a:cxn>
                    <a:cxn ang="0">
                      <a:pos x="635" y="370"/>
                    </a:cxn>
                    <a:cxn ang="0">
                      <a:pos x="589" y="415"/>
                    </a:cxn>
                    <a:cxn ang="0">
                      <a:pos x="580" y="443"/>
                    </a:cxn>
                    <a:cxn ang="0">
                      <a:pos x="568" y="482"/>
                    </a:cxn>
                    <a:cxn ang="0">
                      <a:pos x="542" y="494"/>
                    </a:cxn>
                    <a:cxn ang="0">
                      <a:pos x="477" y="516"/>
                    </a:cxn>
                    <a:cxn ang="0">
                      <a:pos x="425" y="532"/>
                    </a:cxn>
                    <a:cxn ang="0">
                      <a:pos x="386" y="554"/>
                    </a:cxn>
                    <a:cxn ang="0">
                      <a:pos x="307" y="570"/>
                    </a:cxn>
                    <a:cxn ang="0">
                      <a:pos x="263" y="591"/>
                    </a:cxn>
                    <a:cxn ang="0">
                      <a:pos x="220" y="583"/>
                    </a:cxn>
                    <a:cxn ang="0">
                      <a:pos x="188" y="550"/>
                    </a:cxn>
                    <a:cxn ang="0">
                      <a:pos x="135" y="526"/>
                    </a:cxn>
                    <a:cxn ang="0">
                      <a:pos x="75" y="486"/>
                    </a:cxn>
                    <a:cxn ang="0">
                      <a:pos x="16" y="443"/>
                    </a:cxn>
                    <a:cxn ang="0">
                      <a:pos x="2" y="431"/>
                    </a:cxn>
                    <a:cxn ang="0">
                      <a:pos x="0" y="417"/>
                    </a:cxn>
                    <a:cxn ang="0">
                      <a:pos x="28" y="384"/>
                    </a:cxn>
                    <a:cxn ang="0">
                      <a:pos x="34" y="350"/>
                    </a:cxn>
                    <a:cxn ang="0">
                      <a:pos x="20" y="316"/>
                    </a:cxn>
                    <a:cxn ang="0">
                      <a:pos x="44" y="271"/>
                    </a:cxn>
                    <a:cxn ang="0">
                      <a:pos x="107" y="239"/>
                    </a:cxn>
                    <a:cxn ang="0">
                      <a:pos x="117" y="227"/>
                    </a:cxn>
                    <a:cxn ang="0">
                      <a:pos x="95" y="166"/>
                    </a:cxn>
                    <a:cxn ang="0">
                      <a:pos x="97" y="75"/>
                    </a:cxn>
                    <a:cxn ang="0">
                      <a:pos x="151" y="23"/>
                    </a:cxn>
                  </a:cxnLst>
                  <a:rect l="0" t="0" r="r" b="b"/>
                  <a:pathLst>
                    <a:path w="657" h="597">
                      <a:moveTo>
                        <a:pt x="180" y="0"/>
                      </a:moveTo>
                      <a:lnTo>
                        <a:pt x="204" y="2"/>
                      </a:lnTo>
                      <a:lnTo>
                        <a:pt x="228" y="8"/>
                      </a:lnTo>
                      <a:lnTo>
                        <a:pt x="253" y="19"/>
                      </a:lnTo>
                      <a:lnTo>
                        <a:pt x="271" y="37"/>
                      </a:lnTo>
                      <a:lnTo>
                        <a:pt x="289" y="57"/>
                      </a:lnTo>
                      <a:lnTo>
                        <a:pt x="307" y="73"/>
                      </a:lnTo>
                      <a:lnTo>
                        <a:pt x="332" y="87"/>
                      </a:lnTo>
                      <a:lnTo>
                        <a:pt x="350" y="87"/>
                      </a:lnTo>
                      <a:lnTo>
                        <a:pt x="368" y="81"/>
                      </a:lnTo>
                      <a:lnTo>
                        <a:pt x="386" y="73"/>
                      </a:lnTo>
                      <a:lnTo>
                        <a:pt x="404" y="69"/>
                      </a:lnTo>
                      <a:lnTo>
                        <a:pt x="415" y="85"/>
                      </a:lnTo>
                      <a:lnTo>
                        <a:pt x="427" y="140"/>
                      </a:lnTo>
                      <a:lnTo>
                        <a:pt x="437" y="156"/>
                      </a:lnTo>
                      <a:lnTo>
                        <a:pt x="457" y="166"/>
                      </a:lnTo>
                      <a:lnTo>
                        <a:pt x="477" y="174"/>
                      </a:lnTo>
                      <a:lnTo>
                        <a:pt x="495" y="186"/>
                      </a:lnTo>
                      <a:lnTo>
                        <a:pt x="528" y="215"/>
                      </a:lnTo>
                      <a:lnTo>
                        <a:pt x="589" y="275"/>
                      </a:lnTo>
                      <a:lnTo>
                        <a:pt x="621" y="302"/>
                      </a:lnTo>
                      <a:lnTo>
                        <a:pt x="633" y="312"/>
                      </a:lnTo>
                      <a:lnTo>
                        <a:pt x="643" y="320"/>
                      </a:lnTo>
                      <a:lnTo>
                        <a:pt x="653" y="332"/>
                      </a:lnTo>
                      <a:lnTo>
                        <a:pt x="657" y="346"/>
                      </a:lnTo>
                      <a:lnTo>
                        <a:pt x="635" y="370"/>
                      </a:lnTo>
                      <a:lnTo>
                        <a:pt x="611" y="391"/>
                      </a:lnTo>
                      <a:lnTo>
                        <a:pt x="589" y="415"/>
                      </a:lnTo>
                      <a:lnTo>
                        <a:pt x="583" y="427"/>
                      </a:lnTo>
                      <a:lnTo>
                        <a:pt x="580" y="443"/>
                      </a:lnTo>
                      <a:lnTo>
                        <a:pt x="580" y="471"/>
                      </a:lnTo>
                      <a:lnTo>
                        <a:pt x="568" y="482"/>
                      </a:lnTo>
                      <a:lnTo>
                        <a:pt x="556" y="490"/>
                      </a:lnTo>
                      <a:lnTo>
                        <a:pt x="542" y="494"/>
                      </a:lnTo>
                      <a:lnTo>
                        <a:pt x="510" y="504"/>
                      </a:lnTo>
                      <a:lnTo>
                        <a:pt x="477" y="516"/>
                      </a:lnTo>
                      <a:lnTo>
                        <a:pt x="443" y="524"/>
                      </a:lnTo>
                      <a:lnTo>
                        <a:pt x="425" y="532"/>
                      </a:lnTo>
                      <a:lnTo>
                        <a:pt x="404" y="544"/>
                      </a:lnTo>
                      <a:lnTo>
                        <a:pt x="386" y="554"/>
                      </a:lnTo>
                      <a:lnTo>
                        <a:pt x="330" y="562"/>
                      </a:lnTo>
                      <a:lnTo>
                        <a:pt x="307" y="570"/>
                      </a:lnTo>
                      <a:lnTo>
                        <a:pt x="285" y="583"/>
                      </a:lnTo>
                      <a:lnTo>
                        <a:pt x="263" y="591"/>
                      </a:lnTo>
                      <a:lnTo>
                        <a:pt x="238" y="597"/>
                      </a:lnTo>
                      <a:lnTo>
                        <a:pt x="220" y="583"/>
                      </a:lnTo>
                      <a:lnTo>
                        <a:pt x="204" y="564"/>
                      </a:lnTo>
                      <a:lnTo>
                        <a:pt x="188" y="550"/>
                      </a:lnTo>
                      <a:lnTo>
                        <a:pt x="168" y="540"/>
                      </a:lnTo>
                      <a:lnTo>
                        <a:pt x="135" y="526"/>
                      </a:lnTo>
                      <a:lnTo>
                        <a:pt x="105" y="508"/>
                      </a:lnTo>
                      <a:lnTo>
                        <a:pt x="75" y="486"/>
                      </a:lnTo>
                      <a:lnTo>
                        <a:pt x="46" y="463"/>
                      </a:lnTo>
                      <a:lnTo>
                        <a:pt x="16" y="443"/>
                      </a:lnTo>
                      <a:lnTo>
                        <a:pt x="8" y="437"/>
                      </a:lnTo>
                      <a:lnTo>
                        <a:pt x="2" y="431"/>
                      </a:lnTo>
                      <a:lnTo>
                        <a:pt x="2" y="425"/>
                      </a:lnTo>
                      <a:lnTo>
                        <a:pt x="0" y="417"/>
                      </a:lnTo>
                      <a:lnTo>
                        <a:pt x="0" y="409"/>
                      </a:lnTo>
                      <a:lnTo>
                        <a:pt x="28" y="384"/>
                      </a:lnTo>
                      <a:lnTo>
                        <a:pt x="36" y="368"/>
                      </a:lnTo>
                      <a:lnTo>
                        <a:pt x="34" y="350"/>
                      </a:lnTo>
                      <a:lnTo>
                        <a:pt x="26" y="332"/>
                      </a:lnTo>
                      <a:lnTo>
                        <a:pt x="20" y="316"/>
                      </a:lnTo>
                      <a:lnTo>
                        <a:pt x="18" y="298"/>
                      </a:lnTo>
                      <a:lnTo>
                        <a:pt x="44" y="271"/>
                      </a:lnTo>
                      <a:lnTo>
                        <a:pt x="73" y="253"/>
                      </a:lnTo>
                      <a:lnTo>
                        <a:pt x="107" y="239"/>
                      </a:lnTo>
                      <a:lnTo>
                        <a:pt x="109" y="235"/>
                      </a:lnTo>
                      <a:lnTo>
                        <a:pt x="117" y="227"/>
                      </a:lnTo>
                      <a:lnTo>
                        <a:pt x="119" y="223"/>
                      </a:lnTo>
                      <a:lnTo>
                        <a:pt x="95" y="166"/>
                      </a:lnTo>
                      <a:lnTo>
                        <a:pt x="77" y="107"/>
                      </a:lnTo>
                      <a:lnTo>
                        <a:pt x="97" y="75"/>
                      </a:lnTo>
                      <a:lnTo>
                        <a:pt x="121" y="47"/>
                      </a:lnTo>
                      <a:lnTo>
                        <a:pt x="151" y="23"/>
                      </a:lnTo>
                      <a:lnTo>
                        <a:pt x="180" y="0"/>
                      </a:lnTo>
                      <a:close/>
                    </a:path>
                  </a:pathLst>
                </a:custGeom>
                <a:grpFill/>
                <a:ln w="9525" cap="flat" cmpd="sng" algn="ctr">
                  <a:noFill/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/>
                <a:lstStyle/>
                <a:p>
                  <a:pPr defTabSz="914400">
                    <a:defRPr/>
                  </a:pPr>
                  <a:endParaRPr lang="ru-RU" sz="1000" kern="0" dirty="0">
                    <a:solidFill>
                      <a:srgbClr val="002060"/>
                    </a:solidFill>
                    <a:cs typeface="Arial" panose="020B0604020202020204" pitchFamily="34" charset="0"/>
                  </a:endParaRPr>
                </a:p>
                <a:p>
                  <a:pPr defTabSz="914400">
                    <a:defRPr/>
                  </a:pPr>
                  <a:r>
                    <a:rPr lang="ru-RU" sz="1000" kern="0" dirty="0">
                      <a:solidFill>
                        <a:srgbClr val="002060"/>
                      </a:solidFill>
                      <a:cs typeface="Arial" panose="020B0604020202020204" pitchFamily="34" charset="0"/>
                    </a:rPr>
                    <a:t>  </a:t>
                  </a:r>
                  <a:endParaRPr lang="ru-RU" sz="1050" kern="0" dirty="0">
                    <a:solidFill>
                      <a:srgbClr val="002060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6" name="Freeform 22"/>
                <p:cNvSpPr/>
                <p:nvPr/>
              </p:nvSpPr>
              <p:spPr bwMode="auto">
                <a:xfrm>
                  <a:off x="2582776" y="3409242"/>
                  <a:ext cx="566568" cy="639761"/>
                </a:xfrm>
                <a:custGeom>
                  <a:avLst/>
                  <a:gdLst/>
                  <a:ahLst/>
                  <a:cxnLst>
                    <a:cxn ang="0">
                      <a:pos x="268" y="47"/>
                    </a:cxn>
                    <a:cxn ang="0">
                      <a:pos x="308" y="6"/>
                    </a:cxn>
                    <a:cxn ang="0">
                      <a:pos x="322" y="20"/>
                    </a:cxn>
                    <a:cxn ang="0">
                      <a:pos x="326" y="65"/>
                    </a:cxn>
                    <a:cxn ang="0">
                      <a:pos x="350" y="103"/>
                    </a:cxn>
                    <a:cxn ang="0">
                      <a:pos x="399" y="123"/>
                    </a:cxn>
                    <a:cxn ang="0">
                      <a:pos x="462" y="125"/>
                    </a:cxn>
                    <a:cxn ang="0">
                      <a:pos x="508" y="111"/>
                    </a:cxn>
                    <a:cxn ang="0">
                      <a:pos x="537" y="123"/>
                    </a:cxn>
                    <a:cxn ang="0">
                      <a:pos x="541" y="170"/>
                    </a:cxn>
                    <a:cxn ang="0">
                      <a:pos x="599" y="164"/>
                    </a:cxn>
                    <a:cxn ang="0">
                      <a:pos x="652" y="172"/>
                    </a:cxn>
                    <a:cxn ang="0">
                      <a:pos x="727" y="144"/>
                    </a:cxn>
                    <a:cxn ang="0">
                      <a:pos x="743" y="162"/>
                    </a:cxn>
                    <a:cxn ang="0">
                      <a:pos x="743" y="188"/>
                    </a:cxn>
                    <a:cxn ang="0">
                      <a:pos x="725" y="229"/>
                    </a:cxn>
                    <a:cxn ang="0">
                      <a:pos x="723" y="273"/>
                    </a:cxn>
                    <a:cxn ang="0">
                      <a:pos x="755" y="340"/>
                    </a:cxn>
                    <a:cxn ang="0">
                      <a:pos x="761" y="388"/>
                    </a:cxn>
                    <a:cxn ang="0">
                      <a:pos x="751" y="435"/>
                    </a:cxn>
                    <a:cxn ang="0">
                      <a:pos x="735" y="493"/>
                    </a:cxn>
                    <a:cxn ang="0">
                      <a:pos x="745" y="554"/>
                    </a:cxn>
                    <a:cxn ang="0">
                      <a:pos x="753" y="591"/>
                    </a:cxn>
                    <a:cxn ang="0">
                      <a:pos x="701" y="613"/>
                    </a:cxn>
                    <a:cxn ang="0">
                      <a:pos x="607" y="625"/>
                    </a:cxn>
                    <a:cxn ang="0">
                      <a:pos x="579" y="637"/>
                    </a:cxn>
                    <a:cxn ang="0">
                      <a:pos x="555" y="655"/>
                    </a:cxn>
                    <a:cxn ang="0">
                      <a:pos x="486" y="675"/>
                    </a:cxn>
                    <a:cxn ang="0">
                      <a:pos x="431" y="671"/>
                    </a:cxn>
                    <a:cxn ang="0">
                      <a:pos x="393" y="665"/>
                    </a:cxn>
                    <a:cxn ang="0">
                      <a:pos x="346" y="681"/>
                    </a:cxn>
                    <a:cxn ang="0">
                      <a:pos x="322" y="726"/>
                    </a:cxn>
                    <a:cxn ang="0">
                      <a:pos x="318" y="754"/>
                    </a:cxn>
                    <a:cxn ang="0">
                      <a:pos x="306" y="762"/>
                    </a:cxn>
                    <a:cxn ang="0">
                      <a:pos x="294" y="766"/>
                    </a:cxn>
                    <a:cxn ang="0">
                      <a:pos x="239" y="783"/>
                    </a:cxn>
                    <a:cxn ang="0">
                      <a:pos x="199" y="781"/>
                    </a:cxn>
                    <a:cxn ang="0">
                      <a:pos x="168" y="764"/>
                    </a:cxn>
                    <a:cxn ang="0">
                      <a:pos x="118" y="797"/>
                    </a:cxn>
                    <a:cxn ang="0">
                      <a:pos x="63" y="859"/>
                    </a:cxn>
                    <a:cxn ang="0">
                      <a:pos x="53" y="847"/>
                    </a:cxn>
                    <a:cxn ang="0">
                      <a:pos x="49" y="827"/>
                    </a:cxn>
                    <a:cxn ang="0">
                      <a:pos x="43" y="795"/>
                    </a:cxn>
                    <a:cxn ang="0">
                      <a:pos x="25" y="766"/>
                    </a:cxn>
                    <a:cxn ang="0">
                      <a:pos x="2" y="738"/>
                    </a:cxn>
                    <a:cxn ang="0">
                      <a:pos x="4" y="700"/>
                    </a:cxn>
                    <a:cxn ang="0">
                      <a:pos x="43" y="649"/>
                    </a:cxn>
                    <a:cxn ang="0">
                      <a:pos x="75" y="597"/>
                    </a:cxn>
                    <a:cxn ang="0">
                      <a:pos x="89" y="548"/>
                    </a:cxn>
                    <a:cxn ang="0">
                      <a:pos x="91" y="510"/>
                    </a:cxn>
                    <a:cxn ang="0">
                      <a:pos x="69" y="479"/>
                    </a:cxn>
                    <a:cxn ang="0">
                      <a:pos x="57" y="441"/>
                    </a:cxn>
                    <a:cxn ang="0">
                      <a:pos x="67" y="396"/>
                    </a:cxn>
                    <a:cxn ang="0">
                      <a:pos x="93" y="378"/>
                    </a:cxn>
                    <a:cxn ang="0">
                      <a:pos x="140" y="364"/>
                    </a:cxn>
                    <a:cxn ang="0">
                      <a:pos x="174" y="328"/>
                    </a:cxn>
                    <a:cxn ang="0">
                      <a:pos x="185" y="285"/>
                    </a:cxn>
                    <a:cxn ang="0">
                      <a:pos x="203" y="212"/>
                    </a:cxn>
                    <a:cxn ang="0">
                      <a:pos x="231" y="146"/>
                    </a:cxn>
                    <a:cxn ang="0">
                      <a:pos x="233" y="91"/>
                    </a:cxn>
                  </a:cxnLst>
                  <a:rect l="0" t="0" r="r" b="b"/>
                  <a:pathLst>
                    <a:path w="761" h="859">
                      <a:moveTo>
                        <a:pt x="233" y="91"/>
                      </a:moveTo>
                      <a:lnTo>
                        <a:pt x="268" y="47"/>
                      </a:lnTo>
                      <a:lnTo>
                        <a:pt x="302" y="0"/>
                      </a:lnTo>
                      <a:lnTo>
                        <a:pt x="308" y="6"/>
                      </a:lnTo>
                      <a:lnTo>
                        <a:pt x="314" y="14"/>
                      </a:lnTo>
                      <a:lnTo>
                        <a:pt x="322" y="20"/>
                      </a:lnTo>
                      <a:lnTo>
                        <a:pt x="322" y="43"/>
                      </a:lnTo>
                      <a:lnTo>
                        <a:pt x="326" y="65"/>
                      </a:lnTo>
                      <a:lnTo>
                        <a:pt x="336" y="85"/>
                      </a:lnTo>
                      <a:lnTo>
                        <a:pt x="350" y="103"/>
                      </a:lnTo>
                      <a:lnTo>
                        <a:pt x="369" y="115"/>
                      </a:lnTo>
                      <a:lnTo>
                        <a:pt x="399" y="123"/>
                      </a:lnTo>
                      <a:lnTo>
                        <a:pt x="429" y="127"/>
                      </a:lnTo>
                      <a:lnTo>
                        <a:pt x="462" y="125"/>
                      </a:lnTo>
                      <a:lnTo>
                        <a:pt x="492" y="115"/>
                      </a:lnTo>
                      <a:lnTo>
                        <a:pt x="508" y="111"/>
                      </a:lnTo>
                      <a:lnTo>
                        <a:pt x="522" y="113"/>
                      </a:lnTo>
                      <a:lnTo>
                        <a:pt x="537" y="123"/>
                      </a:lnTo>
                      <a:lnTo>
                        <a:pt x="539" y="148"/>
                      </a:lnTo>
                      <a:lnTo>
                        <a:pt x="541" y="170"/>
                      </a:lnTo>
                      <a:lnTo>
                        <a:pt x="571" y="166"/>
                      </a:lnTo>
                      <a:lnTo>
                        <a:pt x="599" y="164"/>
                      </a:lnTo>
                      <a:lnTo>
                        <a:pt x="626" y="174"/>
                      </a:lnTo>
                      <a:lnTo>
                        <a:pt x="652" y="172"/>
                      </a:lnTo>
                      <a:lnTo>
                        <a:pt x="678" y="164"/>
                      </a:lnTo>
                      <a:lnTo>
                        <a:pt x="727" y="144"/>
                      </a:lnTo>
                      <a:lnTo>
                        <a:pt x="731" y="150"/>
                      </a:lnTo>
                      <a:lnTo>
                        <a:pt x="743" y="162"/>
                      </a:lnTo>
                      <a:lnTo>
                        <a:pt x="747" y="168"/>
                      </a:lnTo>
                      <a:lnTo>
                        <a:pt x="743" y="188"/>
                      </a:lnTo>
                      <a:lnTo>
                        <a:pt x="735" y="208"/>
                      </a:lnTo>
                      <a:lnTo>
                        <a:pt x="725" y="229"/>
                      </a:lnTo>
                      <a:lnTo>
                        <a:pt x="721" y="249"/>
                      </a:lnTo>
                      <a:lnTo>
                        <a:pt x="723" y="273"/>
                      </a:lnTo>
                      <a:lnTo>
                        <a:pt x="731" y="295"/>
                      </a:lnTo>
                      <a:lnTo>
                        <a:pt x="755" y="340"/>
                      </a:lnTo>
                      <a:lnTo>
                        <a:pt x="761" y="364"/>
                      </a:lnTo>
                      <a:lnTo>
                        <a:pt x="761" y="388"/>
                      </a:lnTo>
                      <a:lnTo>
                        <a:pt x="759" y="413"/>
                      </a:lnTo>
                      <a:lnTo>
                        <a:pt x="751" y="435"/>
                      </a:lnTo>
                      <a:lnTo>
                        <a:pt x="739" y="463"/>
                      </a:lnTo>
                      <a:lnTo>
                        <a:pt x="735" y="493"/>
                      </a:lnTo>
                      <a:lnTo>
                        <a:pt x="737" y="524"/>
                      </a:lnTo>
                      <a:lnTo>
                        <a:pt x="745" y="554"/>
                      </a:lnTo>
                      <a:lnTo>
                        <a:pt x="761" y="580"/>
                      </a:lnTo>
                      <a:lnTo>
                        <a:pt x="753" y="591"/>
                      </a:lnTo>
                      <a:lnTo>
                        <a:pt x="745" y="599"/>
                      </a:lnTo>
                      <a:lnTo>
                        <a:pt x="701" y="613"/>
                      </a:lnTo>
                      <a:lnTo>
                        <a:pt x="656" y="623"/>
                      </a:lnTo>
                      <a:lnTo>
                        <a:pt x="607" y="625"/>
                      </a:lnTo>
                      <a:lnTo>
                        <a:pt x="593" y="629"/>
                      </a:lnTo>
                      <a:lnTo>
                        <a:pt x="579" y="637"/>
                      </a:lnTo>
                      <a:lnTo>
                        <a:pt x="567" y="647"/>
                      </a:lnTo>
                      <a:lnTo>
                        <a:pt x="555" y="655"/>
                      </a:lnTo>
                      <a:lnTo>
                        <a:pt x="520" y="667"/>
                      </a:lnTo>
                      <a:lnTo>
                        <a:pt x="486" y="675"/>
                      </a:lnTo>
                      <a:lnTo>
                        <a:pt x="452" y="675"/>
                      </a:lnTo>
                      <a:lnTo>
                        <a:pt x="431" y="671"/>
                      </a:lnTo>
                      <a:lnTo>
                        <a:pt x="413" y="667"/>
                      </a:lnTo>
                      <a:lnTo>
                        <a:pt x="393" y="665"/>
                      </a:lnTo>
                      <a:lnTo>
                        <a:pt x="375" y="669"/>
                      </a:lnTo>
                      <a:lnTo>
                        <a:pt x="346" y="681"/>
                      </a:lnTo>
                      <a:lnTo>
                        <a:pt x="324" y="700"/>
                      </a:lnTo>
                      <a:lnTo>
                        <a:pt x="322" y="726"/>
                      </a:lnTo>
                      <a:lnTo>
                        <a:pt x="324" y="750"/>
                      </a:lnTo>
                      <a:lnTo>
                        <a:pt x="318" y="754"/>
                      </a:lnTo>
                      <a:lnTo>
                        <a:pt x="312" y="760"/>
                      </a:lnTo>
                      <a:lnTo>
                        <a:pt x="306" y="762"/>
                      </a:lnTo>
                      <a:lnTo>
                        <a:pt x="300" y="766"/>
                      </a:lnTo>
                      <a:lnTo>
                        <a:pt x="294" y="766"/>
                      </a:lnTo>
                      <a:lnTo>
                        <a:pt x="266" y="772"/>
                      </a:lnTo>
                      <a:lnTo>
                        <a:pt x="239" y="783"/>
                      </a:lnTo>
                      <a:lnTo>
                        <a:pt x="211" y="793"/>
                      </a:lnTo>
                      <a:lnTo>
                        <a:pt x="199" y="781"/>
                      </a:lnTo>
                      <a:lnTo>
                        <a:pt x="183" y="770"/>
                      </a:lnTo>
                      <a:lnTo>
                        <a:pt x="168" y="764"/>
                      </a:lnTo>
                      <a:lnTo>
                        <a:pt x="150" y="768"/>
                      </a:lnTo>
                      <a:lnTo>
                        <a:pt x="118" y="797"/>
                      </a:lnTo>
                      <a:lnTo>
                        <a:pt x="91" y="827"/>
                      </a:lnTo>
                      <a:lnTo>
                        <a:pt x="63" y="859"/>
                      </a:lnTo>
                      <a:lnTo>
                        <a:pt x="55" y="851"/>
                      </a:lnTo>
                      <a:lnTo>
                        <a:pt x="53" y="847"/>
                      </a:lnTo>
                      <a:lnTo>
                        <a:pt x="49" y="843"/>
                      </a:lnTo>
                      <a:lnTo>
                        <a:pt x="49" y="827"/>
                      </a:lnTo>
                      <a:lnTo>
                        <a:pt x="47" y="811"/>
                      </a:lnTo>
                      <a:lnTo>
                        <a:pt x="43" y="795"/>
                      </a:lnTo>
                      <a:lnTo>
                        <a:pt x="35" y="781"/>
                      </a:lnTo>
                      <a:lnTo>
                        <a:pt x="25" y="766"/>
                      </a:lnTo>
                      <a:lnTo>
                        <a:pt x="11" y="754"/>
                      </a:lnTo>
                      <a:lnTo>
                        <a:pt x="2" y="738"/>
                      </a:lnTo>
                      <a:lnTo>
                        <a:pt x="0" y="720"/>
                      </a:lnTo>
                      <a:lnTo>
                        <a:pt x="4" y="700"/>
                      </a:lnTo>
                      <a:lnTo>
                        <a:pt x="15" y="681"/>
                      </a:lnTo>
                      <a:lnTo>
                        <a:pt x="43" y="649"/>
                      </a:lnTo>
                      <a:lnTo>
                        <a:pt x="61" y="625"/>
                      </a:lnTo>
                      <a:lnTo>
                        <a:pt x="75" y="597"/>
                      </a:lnTo>
                      <a:lnTo>
                        <a:pt x="85" y="568"/>
                      </a:lnTo>
                      <a:lnTo>
                        <a:pt x="89" y="548"/>
                      </a:lnTo>
                      <a:lnTo>
                        <a:pt x="93" y="530"/>
                      </a:lnTo>
                      <a:lnTo>
                        <a:pt x="91" y="510"/>
                      </a:lnTo>
                      <a:lnTo>
                        <a:pt x="81" y="493"/>
                      </a:lnTo>
                      <a:lnTo>
                        <a:pt x="69" y="479"/>
                      </a:lnTo>
                      <a:lnTo>
                        <a:pt x="59" y="463"/>
                      </a:lnTo>
                      <a:lnTo>
                        <a:pt x="57" y="441"/>
                      </a:lnTo>
                      <a:lnTo>
                        <a:pt x="61" y="419"/>
                      </a:lnTo>
                      <a:lnTo>
                        <a:pt x="67" y="396"/>
                      </a:lnTo>
                      <a:lnTo>
                        <a:pt x="79" y="388"/>
                      </a:lnTo>
                      <a:lnTo>
                        <a:pt x="93" y="378"/>
                      </a:lnTo>
                      <a:lnTo>
                        <a:pt x="118" y="374"/>
                      </a:lnTo>
                      <a:lnTo>
                        <a:pt x="140" y="364"/>
                      </a:lnTo>
                      <a:lnTo>
                        <a:pt x="160" y="348"/>
                      </a:lnTo>
                      <a:lnTo>
                        <a:pt x="174" y="328"/>
                      </a:lnTo>
                      <a:lnTo>
                        <a:pt x="183" y="307"/>
                      </a:lnTo>
                      <a:lnTo>
                        <a:pt x="185" y="285"/>
                      </a:lnTo>
                      <a:lnTo>
                        <a:pt x="189" y="263"/>
                      </a:lnTo>
                      <a:lnTo>
                        <a:pt x="203" y="212"/>
                      </a:lnTo>
                      <a:lnTo>
                        <a:pt x="225" y="162"/>
                      </a:lnTo>
                      <a:lnTo>
                        <a:pt x="231" y="146"/>
                      </a:lnTo>
                      <a:lnTo>
                        <a:pt x="231" y="109"/>
                      </a:lnTo>
                      <a:lnTo>
                        <a:pt x="233" y="91"/>
                      </a:lnTo>
                      <a:close/>
                    </a:path>
                  </a:pathLst>
                </a:custGeom>
                <a:grpFill/>
                <a:ln w="9525" cap="flat" cmpd="sng" algn="ctr">
                  <a:noFill/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/>
                <a:lstStyle/>
                <a:p>
                  <a:pPr defTabSz="914400">
                    <a:defRPr/>
                  </a:pPr>
                  <a:endParaRPr lang="ru-RU" sz="1050" kern="0" dirty="0">
                    <a:solidFill>
                      <a:srgbClr val="002060"/>
                    </a:solidFill>
                    <a:cs typeface="Arial" panose="020B0604020202020204" pitchFamily="34" charset="0"/>
                  </a:endParaRPr>
                </a:p>
                <a:p>
                  <a:pPr defTabSz="914400">
                    <a:defRPr/>
                  </a:pPr>
                  <a:endParaRPr lang="ru-RU" sz="1050" kern="0" dirty="0">
                    <a:solidFill>
                      <a:srgbClr val="002060"/>
                    </a:solidFill>
                    <a:cs typeface="Arial" panose="020B0604020202020204" pitchFamily="34" charset="0"/>
                  </a:endParaRPr>
                </a:p>
                <a:p>
                  <a:pPr defTabSz="914400">
                    <a:defRPr/>
                  </a:pPr>
                  <a:r>
                    <a:rPr lang="ru-RU" sz="1050" kern="0" dirty="0">
                      <a:solidFill>
                        <a:srgbClr val="002060"/>
                      </a:solidFill>
                      <a:cs typeface="Arial" panose="020B0604020202020204" pitchFamily="34" charset="0"/>
                    </a:rPr>
                    <a:t>    </a:t>
                  </a:r>
                </a:p>
              </p:txBody>
            </p:sp>
            <p:sp>
              <p:nvSpPr>
                <p:cNvPr id="47" name="Freeform 23"/>
                <p:cNvSpPr/>
                <p:nvPr/>
              </p:nvSpPr>
              <p:spPr bwMode="auto">
                <a:xfrm>
                  <a:off x="1664056" y="1562946"/>
                  <a:ext cx="438514" cy="391751"/>
                </a:xfrm>
                <a:custGeom>
                  <a:avLst/>
                  <a:gdLst/>
                  <a:ahLst/>
                  <a:cxnLst>
                    <a:cxn ang="0">
                      <a:pos x="81" y="0"/>
                    </a:cxn>
                    <a:cxn ang="0">
                      <a:pos x="123" y="10"/>
                    </a:cxn>
                    <a:cxn ang="0">
                      <a:pos x="152" y="35"/>
                    </a:cxn>
                    <a:cxn ang="0">
                      <a:pos x="190" y="39"/>
                    </a:cxn>
                    <a:cxn ang="0">
                      <a:pos x="235" y="29"/>
                    </a:cxn>
                    <a:cxn ang="0">
                      <a:pos x="281" y="45"/>
                    </a:cxn>
                    <a:cxn ang="0">
                      <a:pos x="324" y="91"/>
                    </a:cxn>
                    <a:cxn ang="0">
                      <a:pos x="368" y="138"/>
                    </a:cxn>
                    <a:cxn ang="0">
                      <a:pos x="401" y="115"/>
                    </a:cxn>
                    <a:cxn ang="0">
                      <a:pos x="409" y="122"/>
                    </a:cxn>
                    <a:cxn ang="0">
                      <a:pos x="421" y="146"/>
                    </a:cxn>
                    <a:cxn ang="0">
                      <a:pos x="443" y="176"/>
                    </a:cxn>
                    <a:cxn ang="0">
                      <a:pos x="484" y="190"/>
                    </a:cxn>
                    <a:cxn ang="0">
                      <a:pos x="522" y="178"/>
                    </a:cxn>
                    <a:cxn ang="0">
                      <a:pos x="561" y="156"/>
                    </a:cxn>
                    <a:cxn ang="0">
                      <a:pos x="583" y="154"/>
                    </a:cxn>
                    <a:cxn ang="0">
                      <a:pos x="589" y="176"/>
                    </a:cxn>
                    <a:cxn ang="0">
                      <a:pos x="559" y="209"/>
                    </a:cxn>
                    <a:cxn ang="0">
                      <a:pos x="530" y="243"/>
                    </a:cxn>
                    <a:cxn ang="0">
                      <a:pos x="532" y="279"/>
                    </a:cxn>
                    <a:cxn ang="0">
                      <a:pos x="528" y="332"/>
                    </a:cxn>
                    <a:cxn ang="0">
                      <a:pos x="492" y="395"/>
                    </a:cxn>
                    <a:cxn ang="0">
                      <a:pos x="433" y="356"/>
                    </a:cxn>
                    <a:cxn ang="0">
                      <a:pos x="391" y="372"/>
                    </a:cxn>
                    <a:cxn ang="0">
                      <a:pos x="340" y="419"/>
                    </a:cxn>
                    <a:cxn ang="0">
                      <a:pos x="318" y="469"/>
                    </a:cxn>
                    <a:cxn ang="0">
                      <a:pos x="281" y="526"/>
                    </a:cxn>
                    <a:cxn ang="0">
                      <a:pos x="221" y="504"/>
                    </a:cxn>
                    <a:cxn ang="0">
                      <a:pos x="188" y="514"/>
                    </a:cxn>
                    <a:cxn ang="0">
                      <a:pos x="156" y="524"/>
                    </a:cxn>
                    <a:cxn ang="0">
                      <a:pos x="119" y="486"/>
                    </a:cxn>
                    <a:cxn ang="0">
                      <a:pos x="97" y="417"/>
                    </a:cxn>
                    <a:cxn ang="0">
                      <a:pos x="115" y="403"/>
                    </a:cxn>
                    <a:cxn ang="0">
                      <a:pos x="125" y="366"/>
                    </a:cxn>
                    <a:cxn ang="0">
                      <a:pos x="83" y="350"/>
                    </a:cxn>
                    <a:cxn ang="0">
                      <a:pos x="59" y="364"/>
                    </a:cxn>
                    <a:cxn ang="0">
                      <a:pos x="51" y="362"/>
                    </a:cxn>
                    <a:cxn ang="0">
                      <a:pos x="40" y="360"/>
                    </a:cxn>
                    <a:cxn ang="0">
                      <a:pos x="34" y="350"/>
                    </a:cxn>
                    <a:cxn ang="0">
                      <a:pos x="18" y="265"/>
                    </a:cxn>
                    <a:cxn ang="0">
                      <a:pos x="16" y="140"/>
                    </a:cxn>
                    <a:cxn ang="0">
                      <a:pos x="0" y="61"/>
                    </a:cxn>
                    <a:cxn ang="0">
                      <a:pos x="47" y="6"/>
                    </a:cxn>
                  </a:cxnLst>
                  <a:rect l="0" t="0" r="r" b="b"/>
                  <a:pathLst>
                    <a:path w="589" h="526">
                      <a:moveTo>
                        <a:pt x="47" y="6"/>
                      </a:moveTo>
                      <a:lnTo>
                        <a:pt x="81" y="0"/>
                      </a:lnTo>
                      <a:lnTo>
                        <a:pt x="115" y="0"/>
                      </a:lnTo>
                      <a:lnTo>
                        <a:pt x="123" y="10"/>
                      </a:lnTo>
                      <a:lnTo>
                        <a:pt x="134" y="20"/>
                      </a:lnTo>
                      <a:lnTo>
                        <a:pt x="152" y="35"/>
                      </a:lnTo>
                      <a:lnTo>
                        <a:pt x="170" y="41"/>
                      </a:lnTo>
                      <a:lnTo>
                        <a:pt x="190" y="39"/>
                      </a:lnTo>
                      <a:lnTo>
                        <a:pt x="213" y="35"/>
                      </a:lnTo>
                      <a:lnTo>
                        <a:pt x="235" y="29"/>
                      </a:lnTo>
                      <a:lnTo>
                        <a:pt x="255" y="27"/>
                      </a:lnTo>
                      <a:lnTo>
                        <a:pt x="281" y="45"/>
                      </a:lnTo>
                      <a:lnTo>
                        <a:pt x="304" y="67"/>
                      </a:lnTo>
                      <a:lnTo>
                        <a:pt x="324" y="91"/>
                      </a:lnTo>
                      <a:lnTo>
                        <a:pt x="346" y="115"/>
                      </a:lnTo>
                      <a:lnTo>
                        <a:pt x="368" y="138"/>
                      </a:lnTo>
                      <a:lnTo>
                        <a:pt x="385" y="126"/>
                      </a:lnTo>
                      <a:lnTo>
                        <a:pt x="401" y="115"/>
                      </a:lnTo>
                      <a:lnTo>
                        <a:pt x="405" y="120"/>
                      </a:lnTo>
                      <a:lnTo>
                        <a:pt x="409" y="122"/>
                      </a:lnTo>
                      <a:lnTo>
                        <a:pt x="415" y="128"/>
                      </a:lnTo>
                      <a:lnTo>
                        <a:pt x="421" y="146"/>
                      </a:lnTo>
                      <a:lnTo>
                        <a:pt x="431" y="162"/>
                      </a:lnTo>
                      <a:lnTo>
                        <a:pt x="443" y="176"/>
                      </a:lnTo>
                      <a:lnTo>
                        <a:pt x="461" y="186"/>
                      </a:lnTo>
                      <a:lnTo>
                        <a:pt x="484" y="190"/>
                      </a:lnTo>
                      <a:lnTo>
                        <a:pt x="504" y="188"/>
                      </a:lnTo>
                      <a:lnTo>
                        <a:pt x="522" y="178"/>
                      </a:lnTo>
                      <a:lnTo>
                        <a:pt x="542" y="168"/>
                      </a:lnTo>
                      <a:lnTo>
                        <a:pt x="561" y="156"/>
                      </a:lnTo>
                      <a:lnTo>
                        <a:pt x="579" y="146"/>
                      </a:lnTo>
                      <a:lnTo>
                        <a:pt x="583" y="154"/>
                      </a:lnTo>
                      <a:lnTo>
                        <a:pt x="585" y="160"/>
                      </a:lnTo>
                      <a:lnTo>
                        <a:pt x="589" y="176"/>
                      </a:lnTo>
                      <a:lnTo>
                        <a:pt x="575" y="194"/>
                      </a:lnTo>
                      <a:lnTo>
                        <a:pt x="559" y="209"/>
                      </a:lnTo>
                      <a:lnTo>
                        <a:pt x="542" y="225"/>
                      </a:lnTo>
                      <a:lnTo>
                        <a:pt x="530" y="243"/>
                      </a:lnTo>
                      <a:lnTo>
                        <a:pt x="528" y="261"/>
                      </a:lnTo>
                      <a:lnTo>
                        <a:pt x="532" y="279"/>
                      </a:lnTo>
                      <a:lnTo>
                        <a:pt x="538" y="297"/>
                      </a:lnTo>
                      <a:lnTo>
                        <a:pt x="528" y="332"/>
                      </a:lnTo>
                      <a:lnTo>
                        <a:pt x="514" y="364"/>
                      </a:lnTo>
                      <a:lnTo>
                        <a:pt x="492" y="395"/>
                      </a:lnTo>
                      <a:lnTo>
                        <a:pt x="463" y="374"/>
                      </a:lnTo>
                      <a:lnTo>
                        <a:pt x="433" y="356"/>
                      </a:lnTo>
                      <a:lnTo>
                        <a:pt x="419" y="356"/>
                      </a:lnTo>
                      <a:lnTo>
                        <a:pt x="391" y="372"/>
                      </a:lnTo>
                      <a:lnTo>
                        <a:pt x="354" y="401"/>
                      </a:lnTo>
                      <a:lnTo>
                        <a:pt x="340" y="419"/>
                      </a:lnTo>
                      <a:lnTo>
                        <a:pt x="330" y="439"/>
                      </a:lnTo>
                      <a:lnTo>
                        <a:pt x="318" y="469"/>
                      </a:lnTo>
                      <a:lnTo>
                        <a:pt x="302" y="500"/>
                      </a:lnTo>
                      <a:lnTo>
                        <a:pt x="281" y="526"/>
                      </a:lnTo>
                      <a:lnTo>
                        <a:pt x="251" y="514"/>
                      </a:lnTo>
                      <a:lnTo>
                        <a:pt x="221" y="504"/>
                      </a:lnTo>
                      <a:lnTo>
                        <a:pt x="204" y="508"/>
                      </a:lnTo>
                      <a:lnTo>
                        <a:pt x="188" y="514"/>
                      </a:lnTo>
                      <a:lnTo>
                        <a:pt x="172" y="522"/>
                      </a:lnTo>
                      <a:lnTo>
                        <a:pt x="156" y="524"/>
                      </a:lnTo>
                      <a:lnTo>
                        <a:pt x="142" y="516"/>
                      </a:lnTo>
                      <a:lnTo>
                        <a:pt x="119" y="486"/>
                      </a:lnTo>
                      <a:lnTo>
                        <a:pt x="103" y="453"/>
                      </a:lnTo>
                      <a:lnTo>
                        <a:pt x="97" y="417"/>
                      </a:lnTo>
                      <a:lnTo>
                        <a:pt x="107" y="411"/>
                      </a:lnTo>
                      <a:lnTo>
                        <a:pt x="115" y="403"/>
                      </a:lnTo>
                      <a:lnTo>
                        <a:pt x="125" y="397"/>
                      </a:lnTo>
                      <a:lnTo>
                        <a:pt x="125" y="366"/>
                      </a:lnTo>
                      <a:lnTo>
                        <a:pt x="95" y="348"/>
                      </a:lnTo>
                      <a:lnTo>
                        <a:pt x="83" y="350"/>
                      </a:lnTo>
                      <a:lnTo>
                        <a:pt x="71" y="356"/>
                      </a:lnTo>
                      <a:lnTo>
                        <a:pt x="59" y="364"/>
                      </a:lnTo>
                      <a:lnTo>
                        <a:pt x="55" y="364"/>
                      </a:lnTo>
                      <a:lnTo>
                        <a:pt x="51" y="362"/>
                      </a:lnTo>
                      <a:lnTo>
                        <a:pt x="47" y="362"/>
                      </a:lnTo>
                      <a:lnTo>
                        <a:pt x="40" y="360"/>
                      </a:lnTo>
                      <a:lnTo>
                        <a:pt x="34" y="354"/>
                      </a:lnTo>
                      <a:lnTo>
                        <a:pt x="34" y="350"/>
                      </a:lnTo>
                      <a:lnTo>
                        <a:pt x="24" y="308"/>
                      </a:lnTo>
                      <a:lnTo>
                        <a:pt x="18" y="265"/>
                      </a:lnTo>
                      <a:lnTo>
                        <a:pt x="16" y="221"/>
                      </a:lnTo>
                      <a:lnTo>
                        <a:pt x="16" y="140"/>
                      </a:lnTo>
                      <a:lnTo>
                        <a:pt x="12" y="99"/>
                      </a:lnTo>
                      <a:lnTo>
                        <a:pt x="0" y="61"/>
                      </a:lnTo>
                      <a:lnTo>
                        <a:pt x="22" y="33"/>
                      </a:lnTo>
                      <a:lnTo>
                        <a:pt x="47" y="6"/>
                      </a:lnTo>
                      <a:close/>
                    </a:path>
                  </a:pathLst>
                </a:custGeom>
                <a:grpFill/>
                <a:ln w="9525" cap="flat" cmpd="sng" algn="ctr">
                  <a:noFill/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/>
                <a:lstStyle/>
                <a:p>
                  <a:pPr defTabSz="914400">
                    <a:defRPr/>
                  </a:pPr>
                  <a:endParaRPr lang="ru-RU" sz="1050" kern="0" dirty="0">
                    <a:solidFill>
                      <a:srgbClr val="002060"/>
                    </a:solidFill>
                    <a:cs typeface="Arial" panose="020B0604020202020204" pitchFamily="34" charset="0"/>
                  </a:endParaRPr>
                </a:p>
                <a:p>
                  <a:pPr defTabSz="914400">
                    <a:defRPr/>
                  </a:pPr>
                  <a:r>
                    <a:rPr lang="ru-RU" sz="1050" kern="0" dirty="0">
                      <a:solidFill>
                        <a:srgbClr val="002060"/>
                      </a:solidFill>
                      <a:cs typeface="Arial" panose="020B0604020202020204" pitchFamily="34" charset="0"/>
                    </a:rPr>
                    <a:t> </a:t>
                  </a:r>
                </a:p>
              </p:txBody>
            </p:sp>
            <p:sp>
              <p:nvSpPr>
                <p:cNvPr id="48" name="Freeform 24"/>
                <p:cNvSpPr/>
                <p:nvPr/>
              </p:nvSpPr>
              <p:spPr bwMode="auto">
                <a:xfrm>
                  <a:off x="2467378" y="3933563"/>
                  <a:ext cx="702068" cy="657636"/>
                </a:xfrm>
                <a:custGeom>
                  <a:avLst/>
                  <a:gdLst/>
                  <a:ahLst/>
                  <a:cxnLst>
                    <a:cxn ang="0">
                      <a:pos x="572" y="6"/>
                    </a:cxn>
                    <a:cxn ang="0">
                      <a:pos x="635" y="6"/>
                    </a:cxn>
                    <a:cxn ang="0">
                      <a:pos x="714" y="6"/>
                    </a:cxn>
                    <a:cxn ang="0">
                      <a:pos x="698" y="50"/>
                    </a:cxn>
                    <a:cxn ang="0">
                      <a:pos x="704" y="77"/>
                    </a:cxn>
                    <a:cxn ang="0">
                      <a:pos x="754" y="109"/>
                    </a:cxn>
                    <a:cxn ang="0">
                      <a:pos x="813" y="121"/>
                    </a:cxn>
                    <a:cxn ang="0">
                      <a:pos x="876" y="119"/>
                    </a:cxn>
                    <a:cxn ang="0">
                      <a:pos x="910" y="157"/>
                    </a:cxn>
                    <a:cxn ang="0">
                      <a:pos x="902" y="232"/>
                    </a:cxn>
                    <a:cxn ang="0">
                      <a:pos x="928" y="279"/>
                    </a:cxn>
                    <a:cxn ang="0">
                      <a:pos x="943" y="325"/>
                    </a:cxn>
                    <a:cxn ang="0">
                      <a:pos x="928" y="372"/>
                    </a:cxn>
                    <a:cxn ang="0">
                      <a:pos x="880" y="447"/>
                    </a:cxn>
                    <a:cxn ang="0">
                      <a:pos x="847" y="481"/>
                    </a:cxn>
                    <a:cxn ang="0">
                      <a:pos x="809" y="507"/>
                    </a:cxn>
                    <a:cxn ang="0">
                      <a:pos x="771" y="558"/>
                    </a:cxn>
                    <a:cxn ang="0">
                      <a:pos x="726" y="620"/>
                    </a:cxn>
                    <a:cxn ang="0">
                      <a:pos x="698" y="693"/>
                    </a:cxn>
                    <a:cxn ang="0">
                      <a:pos x="680" y="750"/>
                    </a:cxn>
                    <a:cxn ang="0">
                      <a:pos x="631" y="774"/>
                    </a:cxn>
                    <a:cxn ang="0">
                      <a:pos x="566" y="764"/>
                    </a:cxn>
                    <a:cxn ang="0">
                      <a:pos x="503" y="752"/>
                    </a:cxn>
                    <a:cxn ang="0">
                      <a:pos x="441" y="744"/>
                    </a:cxn>
                    <a:cxn ang="0">
                      <a:pos x="388" y="740"/>
                    </a:cxn>
                    <a:cxn ang="0">
                      <a:pos x="370" y="760"/>
                    </a:cxn>
                    <a:cxn ang="0">
                      <a:pos x="390" y="806"/>
                    </a:cxn>
                    <a:cxn ang="0">
                      <a:pos x="392" y="851"/>
                    </a:cxn>
                    <a:cxn ang="0">
                      <a:pos x="360" y="879"/>
                    </a:cxn>
                    <a:cxn ang="0">
                      <a:pos x="313" y="883"/>
                    </a:cxn>
                    <a:cxn ang="0">
                      <a:pos x="269" y="855"/>
                    </a:cxn>
                    <a:cxn ang="0">
                      <a:pos x="220" y="813"/>
                    </a:cxn>
                    <a:cxn ang="0">
                      <a:pos x="230" y="756"/>
                    </a:cxn>
                    <a:cxn ang="0">
                      <a:pos x="208" y="738"/>
                    </a:cxn>
                    <a:cxn ang="0">
                      <a:pos x="74" y="736"/>
                    </a:cxn>
                    <a:cxn ang="0">
                      <a:pos x="46" y="697"/>
                    </a:cxn>
                    <a:cxn ang="0">
                      <a:pos x="42" y="629"/>
                    </a:cxn>
                    <a:cxn ang="0">
                      <a:pos x="22" y="580"/>
                    </a:cxn>
                    <a:cxn ang="0">
                      <a:pos x="16" y="523"/>
                    </a:cxn>
                    <a:cxn ang="0">
                      <a:pos x="0" y="469"/>
                    </a:cxn>
                    <a:cxn ang="0">
                      <a:pos x="40" y="410"/>
                    </a:cxn>
                    <a:cxn ang="0">
                      <a:pos x="26" y="376"/>
                    </a:cxn>
                    <a:cxn ang="0">
                      <a:pos x="30" y="345"/>
                    </a:cxn>
                    <a:cxn ang="0">
                      <a:pos x="56" y="283"/>
                    </a:cxn>
                    <a:cxn ang="0">
                      <a:pos x="58" y="222"/>
                    </a:cxn>
                    <a:cxn ang="0">
                      <a:pos x="74" y="178"/>
                    </a:cxn>
                    <a:cxn ang="0">
                      <a:pos x="117" y="133"/>
                    </a:cxn>
                    <a:cxn ang="0">
                      <a:pos x="196" y="188"/>
                    </a:cxn>
                    <a:cxn ang="0">
                      <a:pos x="226" y="196"/>
                    </a:cxn>
                    <a:cxn ang="0">
                      <a:pos x="257" y="174"/>
                    </a:cxn>
                    <a:cxn ang="0">
                      <a:pos x="285" y="135"/>
                    </a:cxn>
                    <a:cxn ang="0">
                      <a:pos x="319" y="119"/>
                    </a:cxn>
                    <a:cxn ang="0">
                      <a:pos x="362" y="139"/>
                    </a:cxn>
                    <a:cxn ang="0">
                      <a:pos x="400" y="135"/>
                    </a:cxn>
                    <a:cxn ang="0">
                      <a:pos x="445" y="127"/>
                    </a:cxn>
                    <a:cxn ang="0">
                      <a:pos x="477" y="145"/>
                    </a:cxn>
                    <a:cxn ang="0">
                      <a:pos x="518" y="111"/>
                    </a:cxn>
                    <a:cxn ang="0">
                      <a:pos x="532" y="22"/>
                    </a:cxn>
                  </a:cxnLst>
                  <a:rect l="0" t="0" r="r" b="b"/>
                  <a:pathLst>
                    <a:path w="943" h="883">
                      <a:moveTo>
                        <a:pt x="540" y="0"/>
                      </a:moveTo>
                      <a:lnTo>
                        <a:pt x="572" y="6"/>
                      </a:lnTo>
                      <a:lnTo>
                        <a:pt x="605" y="8"/>
                      </a:lnTo>
                      <a:lnTo>
                        <a:pt x="635" y="6"/>
                      </a:lnTo>
                      <a:lnTo>
                        <a:pt x="675" y="2"/>
                      </a:lnTo>
                      <a:lnTo>
                        <a:pt x="714" y="6"/>
                      </a:lnTo>
                      <a:lnTo>
                        <a:pt x="702" y="34"/>
                      </a:lnTo>
                      <a:lnTo>
                        <a:pt x="698" y="50"/>
                      </a:lnTo>
                      <a:lnTo>
                        <a:pt x="696" y="64"/>
                      </a:lnTo>
                      <a:lnTo>
                        <a:pt x="704" y="77"/>
                      </a:lnTo>
                      <a:lnTo>
                        <a:pt x="726" y="97"/>
                      </a:lnTo>
                      <a:lnTo>
                        <a:pt x="754" y="109"/>
                      </a:lnTo>
                      <a:lnTo>
                        <a:pt x="783" y="117"/>
                      </a:lnTo>
                      <a:lnTo>
                        <a:pt x="813" y="121"/>
                      </a:lnTo>
                      <a:lnTo>
                        <a:pt x="843" y="119"/>
                      </a:lnTo>
                      <a:lnTo>
                        <a:pt x="876" y="119"/>
                      </a:lnTo>
                      <a:lnTo>
                        <a:pt x="908" y="121"/>
                      </a:lnTo>
                      <a:lnTo>
                        <a:pt x="910" y="157"/>
                      </a:lnTo>
                      <a:lnTo>
                        <a:pt x="908" y="196"/>
                      </a:lnTo>
                      <a:lnTo>
                        <a:pt x="902" y="232"/>
                      </a:lnTo>
                      <a:lnTo>
                        <a:pt x="914" y="254"/>
                      </a:lnTo>
                      <a:lnTo>
                        <a:pt x="928" y="279"/>
                      </a:lnTo>
                      <a:lnTo>
                        <a:pt x="943" y="301"/>
                      </a:lnTo>
                      <a:lnTo>
                        <a:pt x="943" y="325"/>
                      </a:lnTo>
                      <a:lnTo>
                        <a:pt x="939" y="350"/>
                      </a:lnTo>
                      <a:lnTo>
                        <a:pt x="928" y="372"/>
                      </a:lnTo>
                      <a:lnTo>
                        <a:pt x="902" y="408"/>
                      </a:lnTo>
                      <a:lnTo>
                        <a:pt x="880" y="447"/>
                      </a:lnTo>
                      <a:lnTo>
                        <a:pt x="866" y="467"/>
                      </a:lnTo>
                      <a:lnTo>
                        <a:pt x="847" y="481"/>
                      </a:lnTo>
                      <a:lnTo>
                        <a:pt x="827" y="493"/>
                      </a:lnTo>
                      <a:lnTo>
                        <a:pt x="809" y="507"/>
                      </a:lnTo>
                      <a:lnTo>
                        <a:pt x="793" y="525"/>
                      </a:lnTo>
                      <a:lnTo>
                        <a:pt x="771" y="558"/>
                      </a:lnTo>
                      <a:lnTo>
                        <a:pt x="748" y="588"/>
                      </a:lnTo>
                      <a:lnTo>
                        <a:pt x="726" y="620"/>
                      </a:lnTo>
                      <a:lnTo>
                        <a:pt x="710" y="657"/>
                      </a:lnTo>
                      <a:lnTo>
                        <a:pt x="698" y="693"/>
                      </a:lnTo>
                      <a:lnTo>
                        <a:pt x="690" y="722"/>
                      </a:lnTo>
                      <a:lnTo>
                        <a:pt x="680" y="750"/>
                      </a:lnTo>
                      <a:lnTo>
                        <a:pt x="663" y="774"/>
                      </a:lnTo>
                      <a:lnTo>
                        <a:pt x="631" y="774"/>
                      </a:lnTo>
                      <a:lnTo>
                        <a:pt x="599" y="772"/>
                      </a:lnTo>
                      <a:lnTo>
                        <a:pt x="566" y="764"/>
                      </a:lnTo>
                      <a:lnTo>
                        <a:pt x="536" y="756"/>
                      </a:lnTo>
                      <a:lnTo>
                        <a:pt x="503" y="752"/>
                      </a:lnTo>
                      <a:lnTo>
                        <a:pt x="471" y="750"/>
                      </a:lnTo>
                      <a:lnTo>
                        <a:pt x="441" y="744"/>
                      </a:lnTo>
                      <a:lnTo>
                        <a:pt x="414" y="740"/>
                      </a:lnTo>
                      <a:lnTo>
                        <a:pt x="388" y="740"/>
                      </a:lnTo>
                      <a:lnTo>
                        <a:pt x="378" y="750"/>
                      </a:lnTo>
                      <a:lnTo>
                        <a:pt x="370" y="760"/>
                      </a:lnTo>
                      <a:lnTo>
                        <a:pt x="380" y="784"/>
                      </a:lnTo>
                      <a:lnTo>
                        <a:pt x="390" y="806"/>
                      </a:lnTo>
                      <a:lnTo>
                        <a:pt x="396" y="829"/>
                      </a:lnTo>
                      <a:lnTo>
                        <a:pt x="392" y="851"/>
                      </a:lnTo>
                      <a:lnTo>
                        <a:pt x="378" y="867"/>
                      </a:lnTo>
                      <a:lnTo>
                        <a:pt x="360" y="879"/>
                      </a:lnTo>
                      <a:lnTo>
                        <a:pt x="338" y="883"/>
                      </a:lnTo>
                      <a:lnTo>
                        <a:pt x="313" y="883"/>
                      </a:lnTo>
                      <a:lnTo>
                        <a:pt x="293" y="873"/>
                      </a:lnTo>
                      <a:lnTo>
                        <a:pt x="269" y="855"/>
                      </a:lnTo>
                      <a:lnTo>
                        <a:pt x="242" y="835"/>
                      </a:lnTo>
                      <a:lnTo>
                        <a:pt x="220" y="813"/>
                      </a:lnTo>
                      <a:lnTo>
                        <a:pt x="224" y="784"/>
                      </a:lnTo>
                      <a:lnTo>
                        <a:pt x="230" y="756"/>
                      </a:lnTo>
                      <a:lnTo>
                        <a:pt x="218" y="748"/>
                      </a:lnTo>
                      <a:lnTo>
                        <a:pt x="208" y="738"/>
                      </a:lnTo>
                      <a:lnTo>
                        <a:pt x="141" y="736"/>
                      </a:lnTo>
                      <a:lnTo>
                        <a:pt x="74" y="736"/>
                      </a:lnTo>
                      <a:lnTo>
                        <a:pt x="60" y="718"/>
                      </a:lnTo>
                      <a:lnTo>
                        <a:pt x="46" y="697"/>
                      </a:lnTo>
                      <a:lnTo>
                        <a:pt x="46" y="651"/>
                      </a:lnTo>
                      <a:lnTo>
                        <a:pt x="42" y="629"/>
                      </a:lnTo>
                      <a:lnTo>
                        <a:pt x="34" y="606"/>
                      </a:lnTo>
                      <a:lnTo>
                        <a:pt x="22" y="580"/>
                      </a:lnTo>
                      <a:lnTo>
                        <a:pt x="18" y="552"/>
                      </a:lnTo>
                      <a:lnTo>
                        <a:pt x="16" y="523"/>
                      </a:lnTo>
                      <a:lnTo>
                        <a:pt x="10" y="495"/>
                      </a:lnTo>
                      <a:lnTo>
                        <a:pt x="0" y="469"/>
                      </a:lnTo>
                      <a:lnTo>
                        <a:pt x="22" y="441"/>
                      </a:lnTo>
                      <a:lnTo>
                        <a:pt x="40" y="410"/>
                      </a:lnTo>
                      <a:lnTo>
                        <a:pt x="36" y="392"/>
                      </a:lnTo>
                      <a:lnTo>
                        <a:pt x="26" y="376"/>
                      </a:lnTo>
                      <a:lnTo>
                        <a:pt x="22" y="358"/>
                      </a:lnTo>
                      <a:lnTo>
                        <a:pt x="30" y="345"/>
                      </a:lnTo>
                      <a:lnTo>
                        <a:pt x="40" y="331"/>
                      </a:lnTo>
                      <a:lnTo>
                        <a:pt x="56" y="283"/>
                      </a:lnTo>
                      <a:lnTo>
                        <a:pt x="62" y="263"/>
                      </a:lnTo>
                      <a:lnTo>
                        <a:pt x="58" y="222"/>
                      </a:lnTo>
                      <a:lnTo>
                        <a:pt x="58" y="202"/>
                      </a:lnTo>
                      <a:lnTo>
                        <a:pt x="74" y="178"/>
                      </a:lnTo>
                      <a:lnTo>
                        <a:pt x="97" y="155"/>
                      </a:lnTo>
                      <a:lnTo>
                        <a:pt x="117" y="133"/>
                      </a:lnTo>
                      <a:lnTo>
                        <a:pt x="157" y="161"/>
                      </a:lnTo>
                      <a:lnTo>
                        <a:pt x="196" y="188"/>
                      </a:lnTo>
                      <a:lnTo>
                        <a:pt x="210" y="194"/>
                      </a:lnTo>
                      <a:lnTo>
                        <a:pt x="226" y="196"/>
                      </a:lnTo>
                      <a:lnTo>
                        <a:pt x="240" y="190"/>
                      </a:lnTo>
                      <a:lnTo>
                        <a:pt x="257" y="174"/>
                      </a:lnTo>
                      <a:lnTo>
                        <a:pt x="271" y="155"/>
                      </a:lnTo>
                      <a:lnTo>
                        <a:pt x="285" y="135"/>
                      </a:lnTo>
                      <a:lnTo>
                        <a:pt x="303" y="121"/>
                      </a:lnTo>
                      <a:lnTo>
                        <a:pt x="319" y="119"/>
                      </a:lnTo>
                      <a:lnTo>
                        <a:pt x="333" y="123"/>
                      </a:lnTo>
                      <a:lnTo>
                        <a:pt x="362" y="139"/>
                      </a:lnTo>
                      <a:lnTo>
                        <a:pt x="376" y="145"/>
                      </a:lnTo>
                      <a:lnTo>
                        <a:pt x="400" y="135"/>
                      </a:lnTo>
                      <a:lnTo>
                        <a:pt x="427" y="125"/>
                      </a:lnTo>
                      <a:lnTo>
                        <a:pt x="445" y="127"/>
                      </a:lnTo>
                      <a:lnTo>
                        <a:pt x="461" y="135"/>
                      </a:lnTo>
                      <a:lnTo>
                        <a:pt x="477" y="145"/>
                      </a:lnTo>
                      <a:lnTo>
                        <a:pt x="499" y="129"/>
                      </a:lnTo>
                      <a:lnTo>
                        <a:pt x="518" y="111"/>
                      </a:lnTo>
                      <a:lnTo>
                        <a:pt x="526" y="89"/>
                      </a:lnTo>
                      <a:lnTo>
                        <a:pt x="532" y="22"/>
                      </a:lnTo>
                      <a:lnTo>
                        <a:pt x="540" y="0"/>
                      </a:lnTo>
                      <a:close/>
                    </a:path>
                  </a:pathLst>
                </a:custGeom>
                <a:solidFill>
                  <a:srgbClr val="E7E6E6"/>
                </a:solidFill>
                <a:ln w="9525" cap="flat" cmpd="sng" algn="ctr">
                  <a:noFill/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/>
                <a:lstStyle/>
                <a:p>
                  <a:pPr defTabSz="914400">
                    <a:defRPr/>
                  </a:pPr>
                  <a:endParaRPr lang="ru-RU" sz="1050" kern="0" dirty="0">
                    <a:solidFill>
                      <a:srgbClr val="002060"/>
                    </a:solidFill>
                    <a:cs typeface="Arial" panose="020B0604020202020204" pitchFamily="34" charset="0"/>
                  </a:endParaRPr>
                </a:p>
                <a:p>
                  <a:pPr defTabSz="914400">
                    <a:defRPr/>
                  </a:pPr>
                  <a:endParaRPr lang="ru-RU" sz="1050" kern="0" dirty="0">
                    <a:solidFill>
                      <a:srgbClr val="002060"/>
                    </a:solidFill>
                    <a:cs typeface="Arial" panose="020B0604020202020204" pitchFamily="34" charset="0"/>
                  </a:endParaRPr>
                </a:p>
                <a:p>
                  <a:pPr defTabSz="914400">
                    <a:defRPr/>
                  </a:pPr>
                  <a:r>
                    <a:rPr lang="ru-RU" sz="1050" kern="0" dirty="0">
                      <a:solidFill>
                        <a:srgbClr val="002060"/>
                      </a:solidFill>
                      <a:cs typeface="Arial" panose="020B0604020202020204" pitchFamily="34" charset="0"/>
                    </a:rPr>
                    <a:t>     </a:t>
                  </a:r>
                </a:p>
              </p:txBody>
            </p:sp>
            <p:sp>
              <p:nvSpPr>
                <p:cNvPr id="49" name="Freeform 25"/>
                <p:cNvSpPr/>
                <p:nvPr/>
              </p:nvSpPr>
              <p:spPr bwMode="auto">
                <a:xfrm>
                  <a:off x="1825614" y="4365532"/>
                  <a:ext cx="444470" cy="409626"/>
                </a:xfrm>
                <a:custGeom>
                  <a:avLst/>
                  <a:gdLst/>
                  <a:ahLst/>
                  <a:cxnLst>
                    <a:cxn ang="0">
                      <a:pos x="196" y="6"/>
                    </a:cxn>
                    <a:cxn ang="0">
                      <a:pos x="230" y="36"/>
                    </a:cxn>
                    <a:cxn ang="0">
                      <a:pos x="230" y="87"/>
                    </a:cxn>
                    <a:cxn ang="0">
                      <a:pos x="222" y="164"/>
                    </a:cxn>
                    <a:cxn ang="0">
                      <a:pos x="281" y="196"/>
                    </a:cxn>
                    <a:cxn ang="0">
                      <a:pos x="329" y="218"/>
                    </a:cxn>
                    <a:cxn ang="0">
                      <a:pos x="366" y="214"/>
                    </a:cxn>
                    <a:cxn ang="0">
                      <a:pos x="402" y="222"/>
                    </a:cxn>
                    <a:cxn ang="0">
                      <a:pos x="439" y="247"/>
                    </a:cxn>
                    <a:cxn ang="0">
                      <a:pos x="493" y="243"/>
                    </a:cxn>
                    <a:cxn ang="0">
                      <a:pos x="554" y="204"/>
                    </a:cxn>
                    <a:cxn ang="0">
                      <a:pos x="597" y="212"/>
                    </a:cxn>
                    <a:cxn ang="0">
                      <a:pos x="568" y="334"/>
                    </a:cxn>
                    <a:cxn ang="0">
                      <a:pos x="568" y="374"/>
                    </a:cxn>
                    <a:cxn ang="0">
                      <a:pos x="560" y="412"/>
                    </a:cxn>
                    <a:cxn ang="0">
                      <a:pos x="538" y="449"/>
                    </a:cxn>
                    <a:cxn ang="0">
                      <a:pos x="536" y="524"/>
                    </a:cxn>
                    <a:cxn ang="0">
                      <a:pos x="447" y="534"/>
                    </a:cxn>
                    <a:cxn ang="0">
                      <a:pos x="360" y="550"/>
                    </a:cxn>
                    <a:cxn ang="0">
                      <a:pos x="303" y="520"/>
                    </a:cxn>
                    <a:cxn ang="0">
                      <a:pos x="242" y="491"/>
                    </a:cxn>
                    <a:cxn ang="0">
                      <a:pos x="192" y="506"/>
                    </a:cxn>
                    <a:cxn ang="0">
                      <a:pos x="143" y="528"/>
                    </a:cxn>
                    <a:cxn ang="0">
                      <a:pos x="109" y="457"/>
                    </a:cxn>
                    <a:cxn ang="0">
                      <a:pos x="91" y="394"/>
                    </a:cxn>
                    <a:cxn ang="0">
                      <a:pos x="58" y="360"/>
                    </a:cxn>
                    <a:cxn ang="0">
                      <a:pos x="34" y="322"/>
                    </a:cxn>
                    <a:cxn ang="0">
                      <a:pos x="34" y="247"/>
                    </a:cxn>
                    <a:cxn ang="0">
                      <a:pos x="22" y="194"/>
                    </a:cxn>
                    <a:cxn ang="0">
                      <a:pos x="2" y="166"/>
                    </a:cxn>
                    <a:cxn ang="0">
                      <a:pos x="34" y="113"/>
                    </a:cxn>
                    <a:cxn ang="0">
                      <a:pos x="74" y="87"/>
                    </a:cxn>
                    <a:cxn ang="0">
                      <a:pos x="111" y="73"/>
                    </a:cxn>
                    <a:cxn ang="0">
                      <a:pos x="174" y="0"/>
                    </a:cxn>
                  </a:cxnLst>
                  <a:rect l="0" t="0" r="r" b="b"/>
                  <a:pathLst>
                    <a:path w="597" h="550">
                      <a:moveTo>
                        <a:pt x="174" y="0"/>
                      </a:moveTo>
                      <a:lnTo>
                        <a:pt x="196" y="6"/>
                      </a:lnTo>
                      <a:lnTo>
                        <a:pt x="216" y="20"/>
                      </a:lnTo>
                      <a:lnTo>
                        <a:pt x="230" y="36"/>
                      </a:lnTo>
                      <a:lnTo>
                        <a:pt x="240" y="59"/>
                      </a:lnTo>
                      <a:lnTo>
                        <a:pt x="230" y="87"/>
                      </a:lnTo>
                      <a:lnTo>
                        <a:pt x="198" y="140"/>
                      </a:lnTo>
                      <a:lnTo>
                        <a:pt x="222" y="164"/>
                      </a:lnTo>
                      <a:lnTo>
                        <a:pt x="250" y="182"/>
                      </a:lnTo>
                      <a:lnTo>
                        <a:pt x="281" y="196"/>
                      </a:lnTo>
                      <a:lnTo>
                        <a:pt x="311" y="212"/>
                      </a:lnTo>
                      <a:lnTo>
                        <a:pt x="329" y="218"/>
                      </a:lnTo>
                      <a:lnTo>
                        <a:pt x="348" y="218"/>
                      </a:lnTo>
                      <a:lnTo>
                        <a:pt x="366" y="214"/>
                      </a:lnTo>
                      <a:lnTo>
                        <a:pt x="384" y="212"/>
                      </a:lnTo>
                      <a:lnTo>
                        <a:pt x="402" y="222"/>
                      </a:lnTo>
                      <a:lnTo>
                        <a:pt x="420" y="237"/>
                      </a:lnTo>
                      <a:lnTo>
                        <a:pt x="439" y="247"/>
                      </a:lnTo>
                      <a:lnTo>
                        <a:pt x="459" y="253"/>
                      </a:lnTo>
                      <a:lnTo>
                        <a:pt x="493" y="243"/>
                      </a:lnTo>
                      <a:lnTo>
                        <a:pt x="526" y="224"/>
                      </a:lnTo>
                      <a:lnTo>
                        <a:pt x="554" y="204"/>
                      </a:lnTo>
                      <a:lnTo>
                        <a:pt x="560" y="202"/>
                      </a:lnTo>
                      <a:lnTo>
                        <a:pt x="597" y="212"/>
                      </a:lnTo>
                      <a:lnTo>
                        <a:pt x="580" y="293"/>
                      </a:lnTo>
                      <a:lnTo>
                        <a:pt x="568" y="334"/>
                      </a:lnTo>
                      <a:lnTo>
                        <a:pt x="564" y="354"/>
                      </a:lnTo>
                      <a:lnTo>
                        <a:pt x="568" y="374"/>
                      </a:lnTo>
                      <a:lnTo>
                        <a:pt x="570" y="394"/>
                      </a:lnTo>
                      <a:lnTo>
                        <a:pt x="560" y="412"/>
                      </a:lnTo>
                      <a:lnTo>
                        <a:pt x="548" y="431"/>
                      </a:lnTo>
                      <a:lnTo>
                        <a:pt x="538" y="449"/>
                      </a:lnTo>
                      <a:lnTo>
                        <a:pt x="536" y="485"/>
                      </a:lnTo>
                      <a:lnTo>
                        <a:pt x="536" y="524"/>
                      </a:lnTo>
                      <a:lnTo>
                        <a:pt x="491" y="526"/>
                      </a:lnTo>
                      <a:lnTo>
                        <a:pt x="447" y="534"/>
                      </a:lnTo>
                      <a:lnTo>
                        <a:pt x="404" y="544"/>
                      </a:lnTo>
                      <a:lnTo>
                        <a:pt x="360" y="550"/>
                      </a:lnTo>
                      <a:lnTo>
                        <a:pt x="331" y="538"/>
                      </a:lnTo>
                      <a:lnTo>
                        <a:pt x="303" y="520"/>
                      </a:lnTo>
                      <a:lnTo>
                        <a:pt x="275" y="503"/>
                      </a:lnTo>
                      <a:lnTo>
                        <a:pt x="242" y="491"/>
                      </a:lnTo>
                      <a:lnTo>
                        <a:pt x="216" y="495"/>
                      </a:lnTo>
                      <a:lnTo>
                        <a:pt x="192" y="506"/>
                      </a:lnTo>
                      <a:lnTo>
                        <a:pt x="168" y="518"/>
                      </a:lnTo>
                      <a:lnTo>
                        <a:pt x="143" y="528"/>
                      </a:lnTo>
                      <a:lnTo>
                        <a:pt x="117" y="536"/>
                      </a:lnTo>
                      <a:lnTo>
                        <a:pt x="109" y="457"/>
                      </a:lnTo>
                      <a:lnTo>
                        <a:pt x="105" y="412"/>
                      </a:lnTo>
                      <a:lnTo>
                        <a:pt x="91" y="394"/>
                      </a:lnTo>
                      <a:lnTo>
                        <a:pt x="74" y="378"/>
                      </a:lnTo>
                      <a:lnTo>
                        <a:pt x="58" y="360"/>
                      </a:lnTo>
                      <a:lnTo>
                        <a:pt x="44" y="342"/>
                      </a:lnTo>
                      <a:lnTo>
                        <a:pt x="34" y="322"/>
                      </a:lnTo>
                      <a:lnTo>
                        <a:pt x="32" y="285"/>
                      </a:lnTo>
                      <a:lnTo>
                        <a:pt x="34" y="247"/>
                      </a:lnTo>
                      <a:lnTo>
                        <a:pt x="32" y="208"/>
                      </a:lnTo>
                      <a:lnTo>
                        <a:pt x="22" y="194"/>
                      </a:lnTo>
                      <a:lnTo>
                        <a:pt x="10" y="180"/>
                      </a:lnTo>
                      <a:lnTo>
                        <a:pt x="2" y="166"/>
                      </a:lnTo>
                      <a:lnTo>
                        <a:pt x="0" y="148"/>
                      </a:lnTo>
                      <a:lnTo>
                        <a:pt x="34" y="113"/>
                      </a:lnTo>
                      <a:lnTo>
                        <a:pt x="56" y="95"/>
                      </a:lnTo>
                      <a:lnTo>
                        <a:pt x="74" y="87"/>
                      </a:lnTo>
                      <a:lnTo>
                        <a:pt x="93" y="81"/>
                      </a:lnTo>
                      <a:lnTo>
                        <a:pt x="111" y="73"/>
                      </a:lnTo>
                      <a:lnTo>
                        <a:pt x="141" y="36"/>
                      </a:lnTo>
                      <a:lnTo>
                        <a:pt x="174" y="0"/>
                      </a:lnTo>
                      <a:close/>
                    </a:path>
                  </a:pathLst>
                </a:custGeom>
                <a:grpFill/>
                <a:ln w="9525" cap="flat" cmpd="sng" algn="ctr">
                  <a:noFill/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/>
                <a:lstStyle/>
                <a:p>
                  <a:pPr defTabSz="914400">
                    <a:defRPr/>
                  </a:pPr>
                  <a:endParaRPr lang="ru-RU" sz="1050" kern="0" dirty="0">
                    <a:solidFill>
                      <a:srgbClr val="002060"/>
                    </a:solidFill>
                    <a:cs typeface="Arial" panose="020B0604020202020204" pitchFamily="34" charset="0"/>
                  </a:endParaRPr>
                </a:p>
                <a:p>
                  <a:pPr defTabSz="914400">
                    <a:defRPr/>
                  </a:pPr>
                  <a:r>
                    <a:rPr lang="ru-RU" sz="1050" kern="0" dirty="0">
                      <a:solidFill>
                        <a:srgbClr val="002060"/>
                      </a:solidFill>
                      <a:cs typeface="Arial" panose="020B0604020202020204" pitchFamily="34" charset="0"/>
                    </a:rPr>
                    <a:t>  </a:t>
                  </a:r>
                </a:p>
              </p:txBody>
            </p:sp>
            <p:sp>
              <p:nvSpPr>
                <p:cNvPr id="50" name="Freeform 27"/>
                <p:cNvSpPr/>
                <p:nvPr/>
              </p:nvSpPr>
              <p:spPr bwMode="auto">
                <a:xfrm>
                  <a:off x="2292419" y="1570394"/>
                  <a:ext cx="457871" cy="443141"/>
                </a:xfrm>
                <a:custGeom>
                  <a:avLst/>
                  <a:gdLst/>
                  <a:ahLst/>
                  <a:cxnLst>
                    <a:cxn ang="0">
                      <a:pos x="318" y="0"/>
                    </a:cxn>
                    <a:cxn ang="0">
                      <a:pos x="386" y="6"/>
                    </a:cxn>
                    <a:cxn ang="0">
                      <a:pos x="455" y="69"/>
                    </a:cxn>
                    <a:cxn ang="0">
                      <a:pos x="516" y="146"/>
                    </a:cxn>
                    <a:cxn ang="0">
                      <a:pos x="498" y="231"/>
                    </a:cxn>
                    <a:cxn ang="0">
                      <a:pos x="518" y="275"/>
                    </a:cxn>
                    <a:cxn ang="0">
                      <a:pos x="577" y="338"/>
                    </a:cxn>
                    <a:cxn ang="0">
                      <a:pos x="603" y="423"/>
                    </a:cxn>
                    <a:cxn ang="0">
                      <a:pos x="558" y="506"/>
                    </a:cxn>
                    <a:cxn ang="0">
                      <a:pos x="518" y="504"/>
                    </a:cxn>
                    <a:cxn ang="0">
                      <a:pos x="455" y="514"/>
                    </a:cxn>
                    <a:cxn ang="0">
                      <a:pos x="405" y="550"/>
                    </a:cxn>
                    <a:cxn ang="0">
                      <a:pos x="340" y="595"/>
                    </a:cxn>
                    <a:cxn ang="0">
                      <a:pos x="263" y="581"/>
                    </a:cxn>
                    <a:cxn ang="0">
                      <a:pos x="182" y="583"/>
                    </a:cxn>
                    <a:cxn ang="0">
                      <a:pos x="176" y="569"/>
                    </a:cxn>
                    <a:cxn ang="0">
                      <a:pos x="196" y="530"/>
                    </a:cxn>
                    <a:cxn ang="0">
                      <a:pos x="198" y="488"/>
                    </a:cxn>
                    <a:cxn ang="0">
                      <a:pos x="168" y="465"/>
                    </a:cxn>
                    <a:cxn ang="0">
                      <a:pos x="135" y="445"/>
                    </a:cxn>
                    <a:cxn ang="0">
                      <a:pos x="135" y="411"/>
                    </a:cxn>
                    <a:cxn ang="0">
                      <a:pos x="148" y="368"/>
                    </a:cxn>
                    <a:cxn ang="0">
                      <a:pos x="135" y="328"/>
                    </a:cxn>
                    <a:cxn ang="0">
                      <a:pos x="81" y="287"/>
                    </a:cxn>
                    <a:cxn ang="0">
                      <a:pos x="20" y="253"/>
                    </a:cxn>
                    <a:cxn ang="0">
                      <a:pos x="6" y="237"/>
                    </a:cxn>
                    <a:cxn ang="0">
                      <a:pos x="0" y="223"/>
                    </a:cxn>
                    <a:cxn ang="0">
                      <a:pos x="32" y="205"/>
                    </a:cxn>
                    <a:cxn ang="0">
                      <a:pos x="77" y="180"/>
                    </a:cxn>
                    <a:cxn ang="0">
                      <a:pos x="73" y="150"/>
                    </a:cxn>
                    <a:cxn ang="0">
                      <a:pos x="73" y="122"/>
                    </a:cxn>
                    <a:cxn ang="0">
                      <a:pos x="103" y="105"/>
                    </a:cxn>
                    <a:cxn ang="0">
                      <a:pos x="137" y="85"/>
                    </a:cxn>
                    <a:cxn ang="0">
                      <a:pos x="220" y="39"/>
                    </a:cxn>
                  </a:cxnLst>
                  <a:rect l="0" t="0" r="r" b="b"/>
                  <a:pathLst>
                    <a:path w="615" h="595">
                      <a:moveTo>
                        <a:pt x="283" y="2"/>
                      </a:moveTo>
                      <a:lnTo>
                        <a:pt x="318" y="0"/>
                      </a:lnTo>
                      <a:lnTo>
                        <a:pt x="352" y="4"/>
                      </a:lnTo>
                      <a:lnTo>
                        <a:pt x="386" y="6"/>
                      </a:lnTo>
                      <a:lnTo>
                        <a:pt x="423" y="35"/>
                      </a:lnTo>
                      <a:lnTo>
                        <a:pt x="455" y="69"/>
                      </a:lnTo>
                      <a:lnTo>
                        <a:pt x="483" y="105"/>
                      </a:lnTo>
                      <a:lnTo>
                        <a:pt x="516" y="146"/>
                      </a:lnTo>
                      <a:lnTo>
                        <a:pt x="494" y="207"/>
                      </a:lnTo>
                      <a:lnTo>
                        <a:pt x="498" y="231"/>
                      </a:lnTo>
                      <a:lnTo>
                        <a:pt x="506" y="255"/>
                      </a:lnTo>
                      <a:lnTo>
                        <a:pt x="518" y="275"/>
                      </a:lnTo>
                      <a:lnTo>
                        <a:pt x="536" y="294"/>
                      </a:lnTo>
                      <a:lnTo>
                        <a:pt x="577" y="338"/>
                      </a:lnTo>
                      <a:lnTo>
                        <a:pt x="615" y="382"/>
                      </a:lnTo>
                      <a:lnTo>
                        <a:pt x="603" y="423"/>
                      </a:lnTo>
                      <a:lnTo>
                        <a:pt x="571" y="500"/>
                      </a:lnTo>
                      <a:lnTo>
                        <a:pt x="558" y="506"/>
                      </a:lnTo>
                      <a:lnTo>
                        <a:pt x="548" y="512"/>
                      </a:lnTo>
                      <a:lnTo>
                        <a:pt x="518" y="504"/>
                      </a:lnTo>
                      <a:lnTo>
                        <a:pt x="486" y="504"/>
                      </a:lnTo>
                      <a:lnTo>
                        <a:pt x="455" y="514"/>
                      </a:lnTo>
                      <a:lnTo>
                        <a:pt x="429" y="530"/>
                      </a:lnTo>
                      <a:lnTo>
                        <a:pt x="405" y="550"/>
                      </a:lnTo>
                      <a:lnTo>
                        <a:pt x="374" y="577"/>
                      </a:lnTo>
                      <a:lnTo>
                        <a:pt x="340" y="595"/>
                      </a:lnTo>
                      <a:lnTo>
                        <a:pt x="303" y="583"/>
                      </a:lnTo>
                      <a:lnTo>
                        <a:pt x="263" y="581"/>
                      </a:lnTo>
                      <a:lnTo>
                        <a:pt x="186" y="589"/>
                      </a:lnTo>
                      <a:lnTo>
                        <a:pt x="182" y="583"/>
                      </a:lnTo>
                      <a:lnTo>
                        <a:pt x="180" y="575"/>
                      </a:lnTo>
                      <a:lnTo>
                        <a:pt x="176" y="569"/>
                      </a:lnTo>
                      <a:lnTo>
                        <a:pt x="188" y="550"/>
                      </a:lnTo>
                      <a:lnTo>
                        <a:pt x="196" y="530"/>
                      </a:lnTo>
                      <a:lnTo>
                        <a:pt x="202" y="510"/>
                      </a:lnTo>
                      <a:lnTo>
                        <a:pt x="198" y="488"/>
                      </a:lnTo>
                      <a:lnTo>
                        <a:pt x="184" y="476"/>
                      </a:lnTo>
                      <a:lnTo>
                        <a:pt x="168" y="465"/>
                      </a:lnTo>
                      <a:lnTo>
                        <a:pt x="152" y="457"/>
                      </a:lnTo>
                      <a:lnTo>
                        <a:pt x="135" y="445"/>
                      </a:lnTo>
                      <a:lnTo>
                        <a:pt x="125" y="429"/>
                      </a:lnTo>
                      <a:lnTo>
                        <a:pt x="135" y="411"/>
                      </a:lnTo>
                      <a:lnTo>
                        <a:pt x="144" y="391"/>
                      </a:lnTo>
                      <a:lnTo>
                        <a:pt x="148" y="368"/>
                      </a:lnTo>
                      <a:lnTo>
                        <a:pt x="146" y="348"/>
                      </a:lnTo>
                      <a:lnTo>
                        <a:pt x="135" y="328"/>
                      </a:lnTo>
                      <a:lnTo>
                        <a:pt x="109" y="306"/>
                      </a:lnTo>
                      <a:lnTo>
                        <a:pt x="81" y="287"/>
                      </a:lnTo>
                      <a:lnTo>
                        <a:pt x="50" y="271"/>
                      </a:lnTo>
                      <a:lnTo>
                        <a:pt x="20" y="253"/>
                      </a:lnTo>
                      <a:lnTo>
                        <a:pt x="14" y="249"/>
                      </a:lnTo>
                      <a:lnTo>
                        <a:pt x="6" y="237"/>
                      </a:lnTo>
                      <a:lnTo>
                        <a:pt x="4" y="229"/>
                      </a:lnTo>
                      <a:lnTo>
                        <a:pt x="0" y="223"/>
                      </a:lnTo>
                      <a:lnTo>
                        <a:pt x="16" y="211"/>
                      </a:lnTo>
                      <a:lnTo>
                        <a:pt x="32" y="205"/>
                      </a:lnTo>
                      <a:lnTo>
                        <a:pt x="69" y="192"/>
                      </a:lnTo>
                      <a:lnTo>
                        <a:pt x="77" y="180"/>
                      </a:lnTo>
                      <a:lnTo>
                        <a:pt x="77" y="164"/>
                      </a:lnTo>
                      <a:lnTo>
                        <a:pt x="73" y="150"/>
                      </a:lnTo>
                      <a:lnTo>
                        <a:pt x="71" y="136"/>
                      </a:lnTo>
                      <a:lnTo>
                        <a:pt x="73" y="122"/>
                      </a:lnTo>
                      <a:lnTo>
                        <a:pt x="81" y="110"/>
                      </a:lnTo>
                      <a:lnTo>
                        <a:pt x="103" y="105"/>
                      </a:lnTo>
                      <a:lnTo>
                        <a:pt x="121" y="97"/>
                      </a:lnTo>
                      <a:lnTo>
                        <a:pt x="137" y="85"/>
                      </a:lnTo>
                      <a:lnTo>
                        <a:pt x="154" y="71"/>
                      </a:lnTo>
                      <a:lnTo>
                        <a:pt x="220" y="39"/>
                      </a:lnTo>
                      <a:lnTo>
                        <a:pt x="283" y="2"/>
                      </a:lnTo>
                      <a:close/>
                    </a:path>
                  </a:pathLst>
                </a:custGeom>
                <a:grpFill/>
                <a:ln w="9525" cap="flat" cmpd="sng" algn="ctr">
                  <a:noFill/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/>
                <a:lstStyle/>
                <a:p>
                  <a:pPr defTabSz="914400">
                    <a:defRPr/>
                  </a:pPr>
                  <a:endParaRPr lang="ru-RU" sz="1050" kern="0" dirty="0">
                    <a:solidFill>
                      <a:srgbClr val="002060"/>
                    </a:solidFill>
                    <a:cs typeface="Arial" panose="020B0604020202020204" pitchFamily="34" charset="0"/>
                  </a:endParaRPr>
                </a:p>
                <a:p>
                  <a:pPr defTabSz="914400">
                    <a:defRPr/>
                  </a:pPr>
                  <a:r>
                    <a:rPr lang="ru-RU" sz="1050" kern="0" dirty="0">
                      <a:solidFill>
                        <a:srgbClr val="002060"/>
                      </a:solidFill>
                      <a:cs typeface="Arial" panose="020B0604020202020204" pitchFamily="34" charset="0"/>
                    </a:rPr>
                    <a:t>    </a:t>
                  </a:r>
                </a:p>
              </p:txBody>
            </p:sp>
            <p:sp>
              <p:nvSpPr>
                <p:cNvPr id="51" name="Freeform 28"/>
                <p:cNvSpPr/>
                <p:nvPr/>
              </p:nvSpPr>
              <p:spPr bwMode="auto">
                <a:xfrm>
                  <a:off x="3256553" y="1567415"/>
                  <a:ext cx="652187" cy="724665"/>
                </a:xfrm>
                <a:custGeom>
                  <a:avLst/>
                  <a:gdLst/>
                  <a:ahLst/>
                  <a:cxnLst>
                    <a:cxn ang="0">
                      <a:pos x="338" y="2"/>
                    </a:cxn>
                    <a:cxn ang="0">
                      <a:pos x="397" y="2"/>
                    </a:cxn>
                    <a:cxn ang="0">
                      <a:pos x="439" y="35"/>
                    </a:cxn>
                    <a:cxn ang="0">
                      <a:pos x="465" y="99"/>
                    </a:cxn>
                    <a:cxn ang="0">
                      <a:pos x="526" y="166"/>
                    </a:cxn>
                    <a:cxn ang="0">
                      <a:pos x="449" y="223"/>
                    </a:cxn>
                    <a:cxn ang="0">
                      <a:pos x="429" y="263"/>
                    </a:cxn>
                    <a:cxn ang="0">
                      <a:pos x="461" y="298"/>
                    </a:cxn>
                    <a:cxn ang="0">
                      <a:pos x="524" y="298"/>
                    </a:cxn>
                    <a:cxn ang="0">
                      <a:pos x="558" y="346"/>
                    </a:cxn>
                    <a:cxn ang="0">
                      <a:pos x="569" y="413"/>
                    </a:cxn>
                    <a:cxn ang="0">
                      <a:pos x="631" y="451"/>
                    </a:cxn>
                    <a:cxn ang="0">
                      <a:pos x="680" y="484"/>
                    </a:cxn>
                    <a:cxn ang="0">
                      <a:pos x="688" y="540"/>
                    </a:cxn>
                    <a:cxn ang="0">
                      <a:pos x="601" y="605"/>
                    </a:cxn>
                    <a:cxn ang="0">
                      <a:pos x="643" y="694"/>
                    </a:cxn>
                    <a:cxn ang="0">
                      <a:pos x="737" y="740"/>
                    </a:cxn>
                    <a:cxn ang="0">
                      <a:pos x="797" y="734"/>
                    </a:cxn>
                    <a:cxn ang="0">
                      <a:pos x="809" y="783"/>
                    </a:cxn>
                    <a:cxn ang="0">
                      <a:pos x="854" y="864"/>
                    </a:cxn>
                    <a:cxn ang="0">
                      <a:pos x="856" y="932"/>
                    </a:cxn>
                    <a:cxn ang="0">
                      <a:pos x="836" y="941"/>
                    </a:cxn>
                    <a:cxn ang="0">
                      <a:pos x="783" y="943"/>
                    </a:cxn>
                    <a:cxn ang="0">
                      <a:pos x="714" y="957"/>
                    </a:cxn>
                    <a:cxn ang="0">
                      <a:pos x="674" y="932"/>
                    </a:cxn>
                    <a:cxn ang="0">
                      <a:pos x="615" y="914"/>
                    </a:cxn>
                    <a:cxn ang="0">
                      <a:pos x="548" y="906"/>
                    </a:cxn>
                    <a:cxn ang="0">
                      <a:pos x="471" y="904"/>
                    </a:cxn>
                    <a:cxn ang="0">
                      <a:pos x="447" y="914"/>
                    </a:cxn>
                    <a:cxn ang="0">
                      <a:pos x="417" y="862"/>
                    </a:cxn>
                    <a:cxn ang="0">
                      <a:pos x="368" y="882"/>
                    </a:cxn>
                    <a:cxn ang="0">
                      <a:pos x="342" y="880"/>
                    </a:cxn>
                    <a:cxn ang="0">
                      <a:pos x="299" y="845"/>
                    </a:cxn>
                    <a:cxn ang="0">
                      <a:pos x="267" y="880"/>
                    </a:cxn>
                    <a:cxn ang="0">
                      <a:pos x="257" y="936"/>
                    </a:cxn>
                    <a:cxn ang="0">
                      <a:pos x="190" y="938"/>
                    </a:cxn>
                    <a:cxn ang="0">
                      <a:pos x="75" y="973"/>
                    </a:cxn>
                    <a:cxn ang="0">
                      <a:pos x="22" y="957"/>
                    </a:cxn>
                    <a:cxn ang="0">
                      <a:pos x="14" y="880"/>
                    </a:cxn>
                    <a:cxn ang="0">
                      <a:pos x="0" y="783"/>
                    </a:cxn>
                    <a:cxn ang="0">
                      <a:pos x="30" y="676"/>
                    </a:cxn>
                    <a:cxn ang="0">
                      <a:pos x="38" y="631"/>
                    </a:cxn>
                    <a:cxn ang="0">
                      <a:pos x="81" y="599"/>
                    </a:cxn>
                    <a:cxn ang="0">
                      <a:pos x="156" y="589"/>
                    </a:cxn>
                    <a:cxn ang="0">
                      <a:pos x="196" y="524"/>
                    </a:cxn>
                    <a:cxn ang="0">
                      <a:pos x="216" y="465"/>
                    </a:cxn>
                    <a:cxn ang="0">
                      <a:pos x="257" y="401"/>
                    </a:cxn>
                    <a:cxn ang="0">
                      <a:pos x="279" y="318"/>
                    </a:cxn>
                    <a:cxn ang="0">
                      <a:pos x="297" y="281"/>
                    </a:cxn>
                    <a:cxn ang="0">
                      <a:pos x="261" y="213"/>
                    </a:cxn>
                    <a:cxn ang="0">
                      <a:pos x="214" y="194"/>
                    </a:cxn>
                    <a:cxn ang="0">
                      <a:pos x="190" y="186"/>
                    </a:cxn>
                    <a:cxn ang="0">
                      <a:pos x="271" y="107"/>
                    </a:cxn>
                    <a:cxn ang="0">
                      <a:pos x="291" y="57"/>
                    </a:cxn>
                  </a:cxnLst>
                  <a:rect l="0" t="0" r="r" b="b"/>
                  <a:pathLst>
                    <a:path w="876" h="973">
                      <a:moveTo>
                        <a:pt x="308" y="25"/>
                      </a:moveTo>
                      <a:lnTo>
                        <a:pt x="320" y="10"/>
                      </a:lnTo>
                      <a:lnTo>
                        <a:pt x="338" y="2"/>
                      </a:lnTo>
                      <a:lnTo>
                        <a:pt x="356" y="0"/>
                      </a:lnTo>
                      <a:lnTo>
                        <a:pt x="395" y="0"/>
                      </a:lnTo>
                      <a:lnTo>
                        <a:pt x="397" y="2"/>
                      </a:lnTo>
                      <a:lnTo>
                        <a:pt x="405" y="2"/>
                      </a:lnTo>
                      <a:lnTo>
                        <a:pt x="421" y="19"/>
                      </a:lnTo>
                      <a:lnTo>
                        <a:pt x="439" y="35"/>
                      </a:lnTo>
                      <a:lnTo>
                        <a:pt x="453" y="53"/>
                      </a:lnTo>
                      <a:lnTo>
                        <a:pt x="461" y="75"/>
                      </a:lnTo>
                      <a:lnTo>
                        <a:pt x="465" y="99"/>
                      </a:lnTo>
                      <a:lnTo>
                        <a:pt x="475" y="118"/>
                      </a:lnTo>
                      <a:lnTo>
                        <a:pt x="508" y="150"/>
                      </a:lnTo>
                      <a:lnTo>
                        <a:pt x="526" y="166"/>
                      </a:lnTo>
                      <a:lnTo>
                        <a:pt x="542" y="182"/>
                      </a:lnTo>
                      <a:lnTo>
                        <a:pt x="514" y="198"/>
                      </a:lnTo>
                      <a:lnTo>
                        <a:pt x="449" y="223"/>
                      </a:lnTo>
                      <a:lnTo>
                        <a:pt x="437" y="233"/>
                      </a:lnTo>
                      <a:lnTo>
                        <a:pt x="431" y="249"/>
                      </a:lnTo>
                      <a:lnTo>
                        <a:pt x="429" y="263"/>
                      </a:lnTo>
                      <a:lnTo>
                        <a:pt x="435" y="279"/>
                      </a:lnTo>
                      <a:lnTo>
                        <a:pt x="447" y="289"/>
                      </a:lnTo>
                      <a:lnTo>
                        <a:pt x="461" y="298"/>
                      </a:lnTo>
                      <a:lnTo>
                        <a:pt x="478" y="300"/>
                      </a:lnTo>
                      <a:lnTo>
                        <a:pt x="510" y="296"/>
                      </a:lnTo>
                      <a:lnTo>
                        <a:pt x="524" y="298"/>
                      </a:lnTo>
                      <a:lnTo>
                        <a:pt x="536" y="308"/>
                      </a:lnTo>
                      <a:lnTo>
                        <a:pt x="550" y="326"/>
                      </a:lnTo>
                      <a:lnTo>
                        <a:pt x="558" y="346"/>
                      </a:lnTo>
                      <a:lnTo>
                        <a:pt x="563" y="368"/>
                      </a:lnTo>
                      <a:lnTo>
                        <a:pt x="565" y="391"/>
                      </a:lnTo>
                      <a:lnTo>
                        <a:pt x="569" y="413"/>
                      </a:lnTo>
                      <a:lnTo>
                        <a:pt x="577" y="433"/>
                      </a:lnTo>
                      <a:lnTo>
                        <a:pt x="591" y="451"/>
                      </a:lnTo>
                      <a:lnTo>
                        <a:pt x="631" y="451"/>
                      </a:lnTo>
                      <a:lnTo>
                        <a:pt x="650" y="457"/>
                      </a:lnTo>
                      <a:lnTo>
                        <a:pt x="666" y="469"/>
                      </a:lnTo>
                      <a:lnTo>
                        <a:pt x="680" y="484"/>
                      </a:lnTo>
                      <a:lnTo>
                        <a:pt x="686" y="502"/>
                      </a:lnTo>
                      <a:lnTo>
                        <a:pt x="688" y="522"/>
                      </a:lnTo>
                      <a:lnTo>
                        <a:pt x="688" y="540"/>
                      </a:lnTo>
                      <a:lnTo>
                        <a:pt x="660" y="564"/>
                      </a:lnTo>
                      <a:lnTo>
                        <a:pt x="631" y="585"/>
                      </a:lnTo>
                      <a:lnTo>
                        <a:pt x="601" y="605"/>
                      </a:lnTo>
                      <a:lnTo>
                        <a:pt x="603" y="643"/>
                      </a:lnTo>
                      <a:lnTo>
                        <a:pt x="603" y="682"/>
                      </a:lnTo>
                      <a:lnTo>
                        <a:pt x="643" y="694"/>
                      </a:lnTo>
                      <a:lnTo>
                        <a:pt x="684" y="702"/>
                      </a:lnTo>
                      <a:lnTo>
                        <a:pt x="710" y="720"/>
                      </a:lnTo>
                      <a:lnTo>
                        <a:pt x="737" y="740"/>
                      </a:lnTo>
                      <a:lnTo>
                        <a:pt x="751" y="738"/>
                      </a:lnTo>
                      <a:lnTo>
                        <a:pt x="783" y="730"/>
                      </a:lnTo>
                      <a:lnTo>
                        <a:pt x="797" y="734"/>
                      </a:lnTo>
                      <a:lnTo>
                        <a:pt x="807" y="744"/>
                      </a:lnTo>
                      <a:lnTo>
                        <a:pt x="809" y="763"/>
                      </a:lnTo>
                      <a:lnTo>
                        <a:pt x="809" y="783"/>
                      </a:lnTo>
                      <a:lnTo>
                        <a:pt x="811" y="801"/>
                      </a:lnTo>
                      <a:lnTo>
                        <a:pt x="830" y="833"/>
                      </a:lnTo>
                      <a:lnTo>
                        <a:pt x="854" y="864"/>
                      </a:lnTo>
                      <a:lnTo>
                        <a:pt x="876" y="894"/>
                      </a:lnTo>
                      <a:lnTo>
                        <a:pt x="868" y="914"/>
                      </a:lnTo>
                      <a:lnTo>
                        <a:pt x="856" y="932"/>
                      </a:lnTo>
                      <a:lnTo>
                        <a:pt x="840" y="947"/>
                      </a:lnTo>
                      <a:lnTo>
                        <a:pt x="824" y="959"/>
                      </a:lnTo>
                      <a:lnTo>
                        <a:pt x="836" y="941"/>
                      </a:lnTo>
                      <a:lnTo>
                        <a:pt x="846" y="924"/>
                      </a:lnTo>
                      <a:lnTo>
                        <a:pt x="815" y="932"/>
                      </a:lnTo>
                      <a:lnTo>
                        <a:pt x="783" y="943"/>
                      </a:lnTo>
                      <a:lnTo>
                        <a:pt x="753" y="953"/>
                      </a:lnTo>
                      <a:lnTo>
                        <a:pt x="720" y="957"/>
                      </a:lnTo>
                      <a:lnTo>
                        <a:pt x="714" y="957"/>
                      </a:lnTo>
                      <a:lnTo>
                        <a:pt x="704" y="945"/>
                      </a:lnTo>
                      <a:lnTo>
                        <a:pt x="690" y="936"/>
                      </a:lnTo>
                      <a:lnTo>
                        <a:pt x="674" y="932"/>
                      </a:lnTo>
                      <a:lnTo>
                        <a:pt x="654" y="930"/>
                      </a:lnTo>
                      <a:lnTo>
                        <a:pt x="633" y="922"/>
                      </a:lnTo>
                      <a:lnTo>
                        <a:pt x="615" y="914"/>
                      </a:lnTo>
                      <a:lnTo>
                        <a:pt x="595" y="908"/>
                      </a:lnTo>
                      <a:lnTo>
                        <a:pt x="575" y="906"/>
                      </a:lnTo>
                      <a:lnTo>
                        <a:pt x="548" y="906"/>
                      </a:lnTo>
                      <a:lnTo>
                        <a:pt x="500" y="898"/>
                      </a:lnTo>
                      <a:lnTo>
                        <a:pt x="473" y="898"/>
                      </a:lnTo>
                      <a:lnTo>
                        <a:pt x="471" y="904"/>
                      </a:lnTo>
                      <a:lnTo>
                        <a:pt x="467" y="912"/>
                      </a:lnTo>
                      <a:lnTo>
                        <a:pt x="461" y="914"/>
                      </a:lnTo>
                      <a:lnTo>
                        <a:pt x="447" y="914"/>
                      </a:lnTo>
                      <a:lnTo>
                        <a:pt x="435" y="876"/>
                      </a:lnTo>
                      <a:lnTo>
                        <a:pt x="425" y="868"/>
                      </a:lnTo>
                      <a:lnTo>
                        <a:pt x="417" y="862"/>
                      </a:lnTo>
                      <a:lnTo>
                        <a:pt x="407" y="854"/>
                      </a:lnTo>
                      <a:lnTo>
                        <a:pt x="388" y="868"/>
                      </a:lnTo>
                      <a:lnTo>
                        <a:pt x="368" y="882"/>
                      </a:lnTo>
                      <a:lnTo>
                        <a:pt x="362" y="882"/>
                      </a:lnTo>
                      <a:lnTo>
                        <a:pt x="354" y="880"/>
                      </a:lnTo>
                      <a:lnTo>
                        <a:pt x="342" y="880"/>
                      </a:lnTo>
                      <a:lnTo>
                        <a:pt x="332" y="864"/>
                      </a:lnTo>
                      <a:lnTo>
                        <a:pt x="318" y="854"/>
                      </a:lnTo>
                      <a:lnTo>
                        <a:pt x="299" y="845"/>
                      </a:lnTo>
                      <a:lnTo>
                        <a:pt x="279" y="845"/>
                      </a:lnTo>
                      <a:lnTo>
                        <a:pt x="269" y="862"/>
                      </a:lnTo>
                      <a:lnTo>
                        <a:pt x="267" y="880"/>
                      </a:lnTo>
                      <a:lnTo>
                        <a:pt x="265" y="900"/>
                      </a:lnTo>
                      <a:lnTo>
                        <a:pt x="263" y="918"/>
                      </a:lnTo>
                      <a:lnTo>
                        <a:pt x="257" y="936"/>
                      </a:lnTo>
                      <a:lnTo>
                        <a:pt x="245" y="951"/>
                      </a:lnTo>
                      <a:lnTo>
                        <a:pt x="219" y="945"/>
                      </a:lnTo>
                      <a:lnTo>
                        <a:pt x="190" y="938"/>
                      </a:lnTo>
                      <a:lnTo>
                        <a:pt x="164" y="936"/>
                      </a:lnTo>
                      <a:lnTo>
                        <a:pt x="136" y="943"/>
                      </a:lnTo>
                      <a:lnTo>
                        <a:pt x="75" y="973"/>
                      </a:lnTo>
                      <a:lnTo>
                        <a:pt x="53" y="973"/>
                      </a:lnTo>
                      <a:lnTo>
                        <a:pt x="36" y="969"/>
                      </a:lnTo>
                      <a:lnTo>
                        <a:pt x="22" y="957"/>
                      </a:lnTo>
                      <a:lnTo>
                        <a:pt x="12" y="941"/>
                      </a:lnTo>
                      <a:lnTo>
                        <a:pt x="14" y="910"/>
                      </a:lnTo>
                      <a:lnTo>
                        <a:pt x="14" y="880"/>
                      </a:lnTo>
                      <a:lnTo>
                        <a:pt x="10" y="850"/>
                      </a:lnTo>
                      <a:lnTo>
                        <a:pt x="0" y="821"/>
                      </a:lnTo>
                      <a:lnTo>
                        <a:pt x="0" y="783"/>
                      </a:lnTo>
                      <a:lnTo>
                        <a:pt x="6" y="746"/>
                      </a:lnTo>
                      <a:lnTo>
                        <a:pt x="18" y="710"/>
                      </a:lnTo>
                      <a:lnTo>
                        <a:pt x="30" y="676"/>
                      </a:lnTo>
                      <a:lnTo>
                        <a:pt x="34" y="661"/>
                      </a:lnTo>
                      <a:lnTo>
                        <a:pt x="36" y="645"/>
                      </a:lnTo>
                      <a:lnTo>
                        <a:pt x="38" y="631"/>
                      </a:lnTo>
                      <a:lnTo>
                        <a:pt x="44" y="619"/>
                      </a:lnTo>
                      <a:lnTo>
                        <a:pt x="57" y="609"/>
                      </a:lnTo>
                      <a:lnTo>
                        <a:pt x="81" y="599"/>
                      </a:lnTo>
                      <a:lnTo>
                        <a:pt x="105" y="595"/>
                      </a:lnTo>
                      <a:lnTo>
                        <a:pt x="131" y="593"/>
                      </a:lnTo>
                      <a:lnTo>
                        <a:pt x="156" y="589"/>
                      </a:lnTo>
                      <a:lnTo>
                        <a:pt x="178" y="570"/>
                      </a:lnTo>
                      <a:lnTo>
                        <a:pt x="192" y="546"/>
                      </a:lnTo>
                      <a:lnTo>
                        <a:pt x="196" y="524"/>
                      </a:lnTo>
                      <a:lnTo>
                        <a:pt x="196" y="504"/>
                      </a:lnTo>
                      <a:lnTo>
                        <a:pt x="200" y="482"/>
                      </a:lnTo>
                      <a:lnTo>
                        <a:pt x="216" y="465"/>
                      </a:lnTo>
                      <a:lnTo>
                        <a:pt x="235" y="449"/>
                      </a:lnTo>
                      <a:lnTo>
                        <a:pt x="251" y="429"/>
                      </a:lnTo>
                      <a:lnTo>
                        <a:pt x="257" y="401"/>
                      </a:lnTo>
                      <a:lnTo>
                        <a:pt x="261" y="372"/>
                      </a:lnTo>
                      <a:lnTo>
                        <a:pt x="267" y="344"/>
                      </a:lnTo>
                      <a:lnTo>
                        <a:pt x="279" y="318"/>
                      </a:lnTo>
                      <a:lnTo>
                        <a:pt x="287" y="306"/>
                      </a:lnTo>
                      <a:lnTo>
                        <a:pt x="293" y="293"/>
                      </a:lnTo>
                      <a:lnTo>
                        <a:pt x="297" y="281"/>
                      </a:lnTo>
                      <a:lnTo>
                        <a:pt x="297" y="267"/>
                      </a:lnTo>
                      <a:lnTo>
                        <a:pt x="281" y="239"/>
                      </a:lnTo>
                      <a:lnTo>
                        <a:pt x="261" y="213"/>
                      </a:lnTo>
                      <a:lnTo>
                        <a:pt x="249" y="200"/>
                      </a:lnTo>
                      <a:lnTo>
                        <a:pt x="233" y="196"/>
                      </a:lnTo>
                      <a:lnTo>
                        <a:pt x="214" y="194"/>
                      </a:lnTo>
                      <a:lnTo>
                        <a:pt x="198" y="192"/>
                      </a:lnTo>
                      <a:lnTo>
                        <a:pt x="194" y="188"/>
                      </a:lnTo>
                      <a:lnTo>
                        <a:pt x="190" y="186"/>
                      </a:lnTo>
                      <a:lnTo>
                        <a:pt x="208" y="164"/>
                      </a:lnTo>
                      <a:lnTo>
                        <a:pt x="249" y="124"/>
                      </a:lnTo>
                      <a:lnTo>
                        <a:pt x="271" y="107"/>
                      </a:lnTo>
                      <a:lnTo>
                        <a:pt x="297" y="97"/>
                      </a:lnTo>
                      <a:lnTo>
                        <a:pt x="293" y="77"/>
                      </a:lnTo>
                      <a:lnTo>
                        <a:pt x="291" y="57"/>
                      </a:lnTo>
                      <a:lnTo>
                        <a:pt x="295" y="41"/>
                      </a:lnTo>
                      <a:lnTo>
                        <a:pt x="308" y="25"/>
                      </a:lnTo>
                      <a:close/>
                    </a:path>
                  </a:pathLst>
                </a:custGeom>
                <a:grpFill/>
                <a:ln w="9525" cap="flat" cmpd="sng" algn="ctr">
                  <a:noFill/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/>
                <a:lstStyle/>
                <a:p>
                  <a:pPr defTabSz="914400">
                    <a:defRPr/>
                  </a:pPr>
                  <a:endParaRPr lang="ru-RU" sz="1050" kern="0" dirty="0">
                    <a:solidFill>
                      <a:srgbClr val="002060"/>
                    </a:solidFill>
                    <a:cs typeface="Arial" panose="020B0604020202020204" pitchFamily="34" charset="0"/>
                  </a:endParaRPr>
                </a:p>
                <a:p>
                  <a:pPr defTabSz="914400">
                    <a:defRPr/>
                  </a:pPr>
                  <a:endParaRPr lang="ru-RU" sz="1050" kern="0" dirty="0">
                    <a:solidFill>
                      <a:srgbClr val="002060"/>
                    </a:solidFill>
                    <a:cs typeface="Arial" panose="020B0604020202020204" pitchFamily="34" charset="0"/>
                  </a:endParaRPr>
                </a:p>
                <a:p>
                  <a:pPr defTabSz="914400">
                    <a:defRPr/>
                  </a:pPr>
                  <a:r>
                    <a:rPr lang="ru-RU" sz="1050" kern="0" dirty="0">
                      <a:solidFill>
                        <a:srgbClr val="002060"/>
                      </a:solidFill>
                      <a:cs typeface="Arial" panose="020B0604020202020204" pitchFamily="34" charset="0"/>
                    </a:rPr>
                    <a:t>    </a:t>
                  </a:r>
                </a:p>
                <a:p>
                  <a:pPr defTabSz="914400">
                    <a:defRPr/>
                  </a:pPr>
                  <a:r>
                    <a:rPr lang="ru-RU" sz="1050" kern="0" dirty="0">
                      <a:solidFill>
                        <a:srgbClr val="002060"/>
                      </a:solidFill>
                      <a:cs typeface="Arial" panose="020B0604020202020204" pitchFamily="34" charset="0"/>
                    </a:rPr>
                    <a:t>    </a:t>
                  </a:r>
                </a:p>
              </p:txBody>
            </p:sp>
            <p:sp>
              <p:nvSpPr>
                <p:cNvPr id="52" name="Freeform 30"/>
                <p:cNvSpPr>
                  <a:spLocks noEditPoints="1"/>
                </p:cNvSpPr>
                <p:nvPr/>
              </p:nvSpPr>
              <p:spPr bwMode="auto">
                <a:xfrm>
                  <a:off x="1929099" y="1645617"/>
                  <a:ext cx="483928" cy="485593"/>
                </a:xfrm>
                <a:custGeom>
                  <a:avLst/>
                  <a:gdLst/>
                  <a:ahLst/>
                  <a:cxnLst>
                    <a:cxn ang="0">
                      <a:pos x="508" y="0"/>
                    </a:cxn>
                    <a:cxn ang="0">
                      <a:pos x="524" y="15"/>
                    </a:cxn>
                    <a:cxn ang="0">
                      <a:pos x="516" y="51"/>
                    </a:cxn>
                    <a:cxn ang="0">
                      <a:pos x="488" y="79"/>
                    </a:cxn>
                    <a:cxn ang="0">
                      <a:pos x="466" y="110"/>
                    </a:cxn>
                    <a:cxn ang="0">
                      <a:pos x="460" y="144"/>
                    </a:cxn>
                    <a:cxn ang="0">
                      <a:pos x="488" y="178"/>
                    </a:cxn>
                    <a:cxn ang="0">
                      <a:pos x="538" y="207"/>
                    </a:cxn>
                    <a:cxn ang="0">
                      <a:pos x="585" y="237"/>
                    </a:cxn>
                    <a:cxn ang="0">
                      <a:pos x="601" y="275"/>
                    </a:cxn>
                    <a:cxn ang="0">
                      <a:pos x="587" y="308"/>
                    </a:cxn>
                    <a:cxn ang="0">
                      <a:pos x="581" y="342"/>
                    </a:cxn>
                    <a:cxn ang="0">
                      <a:pos x="605" y="370"/>
                    </a:cxn>
                    <a:cxn ang="0">
                      <a:pos x="634" y="395"/>
                    </a:cxn>
                    <a:cxn ang="0">
                      <a:pos x="650" y="427"/>
                    </a:cxn>
                    <a:cxn ang="0">
                      <a:pos x="627" y="455"/>
                    </a:cxn>
                    <a:cxn ang="0">
                      <a:pos x="603" y="478"/>
                    </a:cxn>
                    <a:cxn ang="0">
                      <a:pos x="573" y="470"/>
                    </a:cxn>
                    <a:cxn ang="0">
                      <a:pos x="540" y="427"/>
                    </a:cxn>
                    <a:cxn ang="0">
                      <a:pos x="510" y="417"/>
                    </a:cxn>
                    <a:cxn ang="0">
                      <a:pos x="476" y="425"/>
                    </a:cxn>
                    <a:cxn ang="0">
                      <a:pos x="466" y="465"/>
                    </a:cxn>
                    <a:cxn ang="0">
                      <a:pos x="458" y="504"/>
                    </a:cxn>
                    <a:cxn ang="0">
                      <a:pos x="437" y="508"/>
                    </a:cxn>
                    <a:cxn ang="0">
                      <a:pos x="401" y="534"/>
                    </a:cxn>
                    <a:cxn ang="0">
                      <a:pos x="338" y="573"/>
                    </a:cxn>
                    <a:cxn ang="0">
                      <a:pos x="269" y="631"/>
                    </a:cxn>
                    <a:cxn ang="0">
                      <a:pos x="241" y="652"/>
                    </a:cxn>
                    <a:cxn ang="0">
                      <a:pos x="203" y="637"/>
                    </a:cxn>
                    <a:cxn ang="0">
                      <a:pos x="148" y="585"/>
                    </a:cxn>
                    <a:cxn ang="0">
                      <a:pos x="120" y="595"/>
                    </a:cxn>
                    <a:cxn ang="0">
                      <a:pos x="111" y="534"/>
                    </a:cxn>
                    <a:cxn ang="0">
                      <a:pos x="93" y="482"/>
                    </a:cxn>
                    <a:cxn ang="0">
                      <a:pos x="99" y="435"/>
                    </a:cxn>
                    <a:cxn ang="0">
                      <a:pos x="75" y="407"/>
                    </a:cxn>
                    <a:cxn ang="0">
                      <a:pos x="22" y="379"/>
                    </a:cxn>
                    <a:cxn ang="0">
                      <a:pos x="2" y="340"/>
                    </a:cxn>
                    <a:cxn ang="0">
                      <a:pos x="24" y="310"/>
                    </a:cxn>
                    <a:cxn ang="0">
                      <a:pos x="59" y="288"/>
                    </a:cxn>
                    <a:cxn ang="0">
                      <a:pos x="93" y="292"/>
                    </a:cxn>
                    <a:cxn ang="0">
                      <a:pos x="122" y="314"/>
                    </a:cxn>
                    <a:cxn ang="0">
                      <a:pos x="152" y="310"/>
                    </a:cxn>
                    <a:cxn ang="0">
                      <a:pos x="178" y="290"/>
                    </a:cxn>
                    <a:cxn ang="0">
                      <a:pos x="201" y="257"/>
                    </a:cxn>
                    <a:cxn ang="0">
                      <a:pos x="223" y="237"/>
                    </a:cxn>
                    <a:cxn ang="0">
                      <a:pos x="239" y="223"/>
                    </a:cxn>
                    <a:cxn ang="0">
                      <a:pos x="237" y="203"/>
                    </a:cxn>
                    <a:cxn ang="0">
                      <a:pos x="221" y="176"/>
                    </a:cxn>
                    <a:cxn ang="0">
                      <a:pos x="209" y="150"/>
                    </a:cxn>
                    <a:cxn ang="0">
                      <a:pos x="219" y="126"/>
                    </a:cxn>
                    <a:cxn ang="0">
                      <a:pos x="235" y="114"/>
                    </a:cxn>
                    <a:cxn ang="0">
                      <a:pos x="263" y="118"/>
                    </a:cxn>
                    <a:cxn ang="0">
                      <a:pos x="300" y="128"/>
                    </a:cxn>
                    <a:cxn ang="0">
                      <a:pos x="334" y="116"/>
                    </a:cxn>
                    <a:cxn ang="0">
                      <a:pos x="439" y="9"/>
                    </a:cxn>
                    <a:cxn ang="0">
                      <a:pos x="419" y="455"/>
                    </a:cxn>
                    <a:cxn ang="0">
                      <a:pos x="413" y="486"/>
                    </a:cxn>
                    <a:cxn ang="0">
                      <a:pos x="437" y="500"/>
                    </a:cxn>
                    <a:cxn ang="0">
                      <a:pos x="460" y="478"/>
                    </a:cxn>
                    <a:cxn ang="0">
                      <a:pos x="427" y="441"/>
                    </a:cxn>
                  </a:cxnLst>
                  <a:rect l="0" t="0" r="r" b="b"/>
                  <a:pathLst>
                    <a:path w="650" h="652">
                      <a:moveTo>
                        <a:pt x="439" y="9"/>
                      </a:moveTo>
                      <a:lnTo>
                        <a:pt x="508" y="0"/>
                      </a:lnTo>
                      <a:lnTo>
                        <a:pt x="514" y="4"/>
                      </a:lnTo>
                      <a:lnTo>
                        <a:pt x="524" y="15"/>
                      </a:lnTo>
                      <a:lnTo>
                        <a:pt x="524" y="35"/>
                      </a:lnTo>
                      <a:lnTo>
                        <a:pt x="516" y="51"/>
                      </a:lnTo>
                      <a:lnTo>
                        <a:pt x="502" y="67"/>
                      </a:lnTo>
                      <a:lnTo>
                        <a:pt x="488" y="79"/>
                      </a:lnTo>
                      <a:lnTo>
                        <a:pt x="474" y="93"/>
                      </a:lnTo>
                      <a:lnTo>
                        <a:pt x="466" y="110"/>
                      </a:lnTo>
                      <a:lnTo>
                        <a:pt x="460" y="126"/>
                      </a:lnTo>
                      <a:lnTo>
                        <a:pt x="460" y="144"/>
                      </a:lnTo>
                      <a:lnTo>
                        <a:pt x="468" y="160"/>
                      </a:lnTo>
                      <a:lnTo>
                        <a:pt x="488" y="178"/>
                      </a:lnTo>
                      <a:lnTo>
                        <a:pt x="512" y="193"/>
                      </a:lnTo>
                      <a:lnTo>
                        <a:pt x="538" y="207"/>
                      </a:lnTo>
                      <a:lnTo>
                        <a:pt x="563" y="219"/>
                      </a:lnTo>
                      <a:lnTo>
                        <a:pt x="585" y="237"/>
                      </a:lnTo>
                      <a:lnTo>
                        <a:pt x="603" y="259"/>
                      </a:lnTo>
                      <a:lnTo>
                        <a:pt x="601" y="275"/>
                      </a:lnTo>
                      <a:lnTo>
                        <a:pt x="595" y="292"/>
                      </a:lnTo>
                      <a:lnTo>
                        <a:pt x="587" y="308"/>
                      </a:lnTo>
                      <a:lnTo>
                        <a:pt x="581" y="324"/>
                      </a:lnTo>
                      <a:lnTo>
                        <a:pt x="581" y="342"/>
                      </a:lnTo>
                      <a:lnTo>
                        <a:pt x="593" y="358"/>
                      </a:lnTo>
                      <a:lnTo>
                        <a:pt x="605" y="370"/>
                      </a:lnTo>
                      <a:lnTo>
                        <a:pt x="621" y="381"/>
                      </a:lnTo>
                      <a:lnTo>
                        <a:pt x="634" y="395"/>
                      </a:lnTo>
                      <a:lnTo>
                        <a:pt x="644" y="409"/>
                      </a:lnTo>
                      <a:lnTo>
                        <a:pt x="650" y="427"/>
                      </a:lnTo>
                      <a:lnTo>
                        <a:pt x="640" y="439"/>
                      </a:lnTo>
                      <a:lnTo>
                        <a:pt x="627" y="455"/>
                      </a:lnTo>
                      <a:lnTo>
                        <a:pt x="617" y="468"/>
                      </a:lnTo>
                      <a:lnTo>
                        <a:pt x="603" y="478"/>
                      </a:lnTo>
                      <a:lnTo>
                        <a:pt x="585" y="480"/>
                      </a:lnTo>
                      <a:lnTo>
                        <a:pt x="573" y="470"/>
                      </a:lnTo>
                      <a:lnTo>
                        <a:pt x="553" y="441"/>
                      </a:lnTo>
                      <a:lnTo>
                        <a:pt x="540" y="427"/>
                      </a:lnTo>
                      <a:lnTo>
                        <a:pt x="528" y="419"/>
                      </a:lnTo>
                      <a:lnTo>
                        <a:pt x="510" y="417"/>
                      </a:lnTo>
                      <a:lnTo>
                        <a:pt x="492" y="419"/>
                      </a:lnTo>
                      <a:lnTo>
                        <a:pt x="476" y="425"/>
                      </a:lnTo>
                      <a:lnTo>
                        <a:pt x="462" y="437"/>
                      </a:lnTo>
                      <a:lnTo>
                        <a:pt x="466" y="465"/>
                      </a:lnTo>
                      <a:lnTo>
                        <a:pt x="464" y="496"/>
                      </a:lnTo>
                      <a:lnTo>
                        <a:pt x="458" y="504"/>
                      </a:lnTo>
                      <a:lnTo>
                        <a:pt x="449" y="506"/>
                      </a:lnTo>
                      <a:lnTo>
                        <a:pt x="437" y="508"/>
                      </a:lnTo>
                      <a:lnTo>
                        <a:pt x="429" y="510"/>
                      </a:lnTo>
                      <a:lnTo>
                        <a:pt x="401" y="534"/>
                      </a:lnTo>
                      <a:lnTo>
                        <a:pt x="370" y="554"/>
                      </a:lnTo>
                      <a:lnTo>
                        <a:pt x="338" y="573"/>
                      </a:lnTo>
                      <a:lnTo>
                        <a:pt x="308" y="593"/>
                      </a:lnTo>
                      <a:lnTo>
                        <a:pt x="269" y="631"/>
                      </a:lnTo>
                      <a:lnTo>
                        <a:pt x="255" y="643"/>
                      </a:lnTo>
                      <a:lnTo>
                        <a:pt x="241" y="652"/>
                      </a:lnTo>
                      <a:lnTo>
                        <a:pt x="223" y="652"/>
                      </a:lnTo>
                      <a:lnTo>
                        <a:pt x="203" y="637"/>
                      </a:lnTo>
                      <a:lnTo>
                        <a:pt x="184" y="621"/>
                      </a:lnTo>
                      <a:lnTo>
                        <a:pt x="148" y="585"/>
                      </a:lnTo>
                      <a:lnTo>
                        <a:pt x="124" y="593"/>
                      </a:lnTo>
                      <a:lnTo>
                        <a:pt x="120" y="595"/>
                      </a:lnTo>
                      <a:lnTo>
                        <a:pt x="118" y="565"/>
                      </a:lnTo>
                      <a:lnTo>
                        <a:pt x="111" y="534"/>
                      </a:lnTo>
                      <a:lnTo>
                        <a:pt x="101" y="506"/>
                      </a:lnTo>
                      <a:lnTo>
                        <a:pt x="93" y="482"/>
                      </a:lnTo>
                      <a:lnTo>
                        <a:pt x="93" y="457"/>
                      </a:lnTo>
                      <a:lnTo>
                        <a:pt x="99" y="435"/>
                      </a:lnTo>
                      <a:lnTo>
                        <a:pt x="105" y="411"/>
                      </a:lnTo>
                      <a:lnTo>
                        <a:pt x="75" y="407"/>
                      </a:lnTo>
                      <a:lnTo>
                        <a:pt x="47" y="399"/>
                      </a:lnTo>
                      <a:lnTo>
                        <a:pt x="22" y="379"/>
                      </a:lnTo>
                      <a:lnTo>
                        <a:pt x="0" y="360"/>
                      </a:lnTo>
                      <a:lnTo>
                        <a:pt x="2" y="340"/>
                      </a:lnTo>
                      <a:lnTo>
                        <a:pt x="10" y="324"/>
                      </a:lnTo>
                      <a:lnTo>
                        <a:pt x="24" y="310"/>
                      </a:lnTo>
                      <a:lnTo>
                        <a:pt x="41" y="298"/>
                      </a:lnTo>
                      <a:lnTo>
                        <a:pt x="59" y="288"/>
                      </a:lnTo>
                      <a:lnTo>
                        <a:pt x="77" y="286"/>
                      </a:lnTo>
                      <a:lnTo>
                        <a:pt x="93" y="292"/>
                      </a:lnTo>
                      <a:lnTo>
                        <a:pt x="107" y="302"/>
                      </a:lnTo>
                      <a:lnTo>
                        <a:pt x="122" y="314"/>
                      </a:lnTo>
                      <a:lnTo>
                        <a:pt x="138" y="312"/>
                      </a:lnTo>
                      <a:lnTo>
                        <a:pt x="152" y="310"/>
                      </a:lnTo>
                      <a:lnTo>
                        <a:pt x="168" y="304"/>
                      </a:lnTo>
                      <a:lnTo>
                        <a:pt x="178" y="290"/>
                      </a:lnTo>
                      <a:lnTo>
                        <a:pt x="188" y="273"/>
                      </a:lnTo>
                      <a:lnTo>
                        <a:pt x="201" y="257"/>
                      </a:lnTo>
                      <a:lnTo>
                        <a:pt x="215" y="245"/>
                      </a:lnTo>
                      <a:lnTo>
                        <a:pt x="223" y="237"/>
                      </a:lnTo>
                      <a:lnTo>
                        <a:pt x="231" y="231"/>
                      </a:lnTo>
                      <a:lnTo>
                        <a:pt x="239" y="223"/>
                      </a:lnTo>
                      <a:lnTo>
                        <a:pt x="241" y="213"/>
                      </a:lnTo>
                      <a:lnTo>
                        <a:pt x="237" y="203"/>
                      </a:lnTo>
                      <a:lnTo>
                        <a:pt x="231" y="188"/>
                      </a:lnTo>
                      <a:lnTo>
                        <a:pt x="221" y="176"/>
                      </a:lnTo>
                      <a:lnTo>
                        <a:pt x="213" y="164"/>
                      </a:lnTo>
                      <a:lnTo>
                        <a:pt x="209" y="150"/>
                      </a:lnTo>
                      <a:lnTo>
                        <a:pt x="213" y="136"/>
                      </a:lnTo>
                      <a:lnTo>
                        <a:pt x="219" y="126"/>
                      </a:lnTo>
                      <a:lnTo>
                        <a:pt x="225" y="118"/>
                      </a:lnTo>
                      <a:lnTo>
                        <a:pt x="235" y="114"/>
                      </a:lnTo>
                      <a:lnTo>
                        <a:pt x="245" y="114"/>
                      </a:lnTo>
                      <a:lnTo>
                        <a:pt x="263" y="118"/>
                      </a:lnTo>
                      <a:lnTo>
                        <a:pt x="281" y="124"/>
                      </a:lnTo>
                      <a:lnTo>
                        <a:pt x="300" y="128"/>
                      </a:lnTo>
                      <a:lnTo>
                        <a:pt x="318" y="126"/>
                      </a:lnTo>
                      <a:lnTo>
                        <a:pt x="334" y="116"/>
                      </a:lnTo>
                      <a:lnTo>
                        <a:pt x="387" y="61"/>
                      </a:lnTo>
                      <a:lnTo>
                        <a:pt x="439" y="9"/>
                      </a:lnTo>
                      <a:close/>
                      <a:moveTo>
                        <a:pt x="427" y="441"/>
                      </a:moveTo>
                      <a:lnTo>
                        <a:pt x="419" y="455"/>
                      </a:lnTo>
                      <a:lnTo>
                        <a:pt x="413" y="472"/>
                      </a:lnTo>
                      <a:lnTo>
                        <a:pt x="413" y="486"/>
                      </a:lnTo>
                      <a:lnTo>
                        <a:pt x="417" y="502"/>
                      </a:lnTo>
                      <a:lnTo>
                        <a:pt x="437" y="500"/>
                      </a:lnTo>
                      <a:lnTo>
                        <a:pt x="460" y="498"/>
                      </a:lnTo>
                      <a:lnTo>
                        <a:pt x="460" y="478"/>
                      </a:lnTo>
                      <a:lnTo>
                        <a:pt x="458" y="459"/>
                      </a:lnTo>
                      <a:lnTo>
                        <a:pt x="427" y="441"/>
                      </a:lnTo>
                      <a:close/>
                    </a:path>
                  </a:pathLst>
                </a:custGeom>
                <a:grpFill/>
                <a:ln w="9525" cap="flat" cmpd="sng" algn="ctr">
                  <a:noFill/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/>
                <a:lstStyle/>
                <a:p>
                  <a:pPr defTabSz="914400">
                    <a:defRPr/>
                  </a:pPr>
                  <a:endParaRPr lang="ru-RU" sz="1000" kern="0" dirty="0">
                    <a:solidFill>
                      <a:srgbClr val="002060"/>
                    </a:solidFill>
                    <a:cs typeface="Arial" panose="020B0604020202020204" pitchFamily="34" charset="0"/>
                  </a:endParaRPr>
                </a:p>
                <a:p>
                  <a:pPr defTabSz="914400">
                    <a:defRPr/>
                  </a:pPr>
                  <a:r>
                    <a:rPr lang="ru-RU" sz="1000" kern="0" dirty="0">
                      <a:solidFill>
                        <a:srgbClr val="002060"/>
                      </a:solidFill>
                      <a:cs typeface="Arial" panose="020B0604020202020204" pitchFamily="34" charset="0"/>
                    </a:rPr>
                    <a:t>   </a:t>
                  </a:r>
                </a:p>
              </p:txBody>
            </p:sp>
            <p:sp>
              <p:nvSpPr>
                <p:cNvPr id="53" name="Freeform 31"/>
                <p:cNvSpPr/>
                <p:nvPr/>
              </p:nvSpPr>
              <p:spPr bwMode="auto">
                <a:xfrm>
                  <a:off x="2685518" y="1698495"/>
                  <a:ext cx="748972" cy="519852"/>
                </a:xfrm>
                <a:custGeom>
                  <a:avLst/>
                  <a:gdLst/>
                  <a:ahLst/>
                  <a:cxnLst>
                    <a:cxn ang="0">
                      <a:pos x="696" y="45"/>
                    </a:cxn>
                    <a:cxn ang="0">
                      <a:pos x="712" y="12"/>
                    </a:cxn>
                    <a:cxn ang="0">
                      <a:pos x="747" y="0"/>
                    </a:cxn>
                    <a:cxn ang="0">
                      <a:pos x="771" y="31"/>
                    </a:cxn>
                    <a:cxn ang="0">
                      <a:pos x="803" y="51"/>
                    </a:cxn>
                    <a:cxn ang="0">
                      <a:pos x="838" y="43"/>
                    </a:cxn>
                    <a:cxn ang="0">
                      <a:pos x="866" y="16"/>
                    </a:cxn>
                    <a:cxn ang="0">
                      <a:pos x="901" y="20"/>
                    </a:cxn>
                    <a:cxn ang="0">
                      <a:pos x="929" y="43"/>
                    </a:cxn>
                    <a:cxn ang="0">
                      <a:pos x="959" y="59"/>
                    </a:cxn>
                    <a:cxn ang="0">
                      <a:pos x="986" y="69"/>
                    </a:cxn>
                    <a:cxn ang="0">
                      <a:pos x="1006" y="87"/>
                    </a:cxn>
                    <a:cxn ang="0">
                      <a:pos x="998" y="146"/>
                    </a:cxn>
                    <a:cxn ang="0">
                      <a:pos x="975" y="225"/>
                    </a:cxn>
                    <a:cxn ang="0">
                      <a:pos x="951" y="255"/>
                    </a:cxn>
                    <a:cxn ang="0">
                      <a:pos x="925" y="283"/>
                    </a:cxn>
                    <a:cxn ang="0">
                      <a:pos x="915" y="334"/>
                    </a:cxn>
                    <a:cxn ang="0">
                      <a:pos x="903" y="364"/>
                    </a:cxn>
                    <a:cxn ang="0">
                      <a:pos x="868" y="372"/>
                    </a:cxn>
                    <a:cxn ang="0">
                      <a:pos x="826" y="376"/>
                    </a:cxn>
                    <a:cxn ang="0">
                      <a:pos x="771" y="413"/>
                    </a:cxn>
                    <a:cxn ang="0">
                      <a:pos x="751" y="459"/>
                    </a:cxn>
                    <a:cxn ang="0">
                      <a:pos x="733" y="564"/>
                    </a:cxn>
                    <a:cxn ang="0">
                      <a:pos x="662" y="609"/>
                    </a:cxn>
                    <a:cxn ang="0">
                      <a:pos x="607" y="655"/>
                    </a:cxn>
                    <a:cxn ang="0">
                      <a:pos x="518" y="692"/>
                    </a:cxn>
                    <a:cxn ang="0">
                      <a:pos x="443" y="684"/>
                    </a:cxn>
                    <a:cxn ang="0">
                      <a:pos x="376" y="667"/>
                    </a:cxn>
                    <a:cxn ang="0">
                      <a:pos x="334" y="645"/>
                    </a:cxn>
                    <a:cxn ang="0">
                      <a:pos x="297" y="631"/>
                    </a:cxn>
                    <a:cxn ang="0">
                      <a:pos x="243" y="649"/>
                    </a:cxn>
                    <a:cxn ang="0">
                      <a:pos x="215" y="643"/>
                    </a:cxn>
                    <a:cxn ang="0">
                      <a:pos x="172" y="617"/>
                    </a:cxn>
                    <a:cxn ang="0">
                      <a:pos x="109" y="613"/>
                    </a:cxn>
                    <a:cxn ang="0">
                      <a:pos x="69" y="607"/>
                    </a:cxn>
                    <a:cxn ang="0">
                      <a:pos x="38" y="581"/>
                    </a:cxn>
                    <a:cxn ang="0">
                      <a:pos x="14" y="546"/>
                    </a:cxn>
                    <a:cxn ang="0">
                      <a:pos x="0" y="487"/>
                    </a:cxn>
                    <a:cxn ang="0">
                      <a:pos x="20" y="437"/>
                    </a:cxn>
                    <a:cxn ang="0">
                      <a:pos x="55" y="397"/>
                    </a:cxn>
                    <a:cxn ang="0">
                      <a:pos x="79" y="334"/>
                    </a:cxn>
                    <a:cxn ang="0">
                      <a:pos x="105" y="283"/>
                    </a:cxn>
                    <a:cxn ang="0">
                      <a:pos x="128" y="239"/>
                    </a:cxn>
                    <a:cxn ang="0">
                      <a:pos x="142" y="200"/>
                    </a:cxn>
                    <a:cxn ang="0">
                      <a:pos x="186" y="182"/>
                    </a:cxn>
                    <a:cxn ang="0">
                      <a:pos x="302" y="148"/>
                    </a:cxn>
                    <a:cxn ang="0">
                      <a:pos x="399" y="132"/>
                    </a:cxn>
                    <a:cxn ang="0">
                      <a:pos x="433" y="162"/>
                    </a:cxn>
                    <a:cxn ang="0">
                      <a:pos x="488" y="170"/>
                    </a:cxn>
                    <a:cxn ang="0">
                      <a:pos x="538" y="208"/>
                    </a:cxn>
                    <a:cxn ang="0">
                      <a:pos x="579" y="200"/>
                    </a:cxn>
                    <a:cxn ang="0">
                      <a:pos x="617" y="176"/>
                    </a:cxn>
                    <a:cxn ang="0">
                      <a:pos x="664" y="162"/>
                    </a:cxn>
                    <a:cxn ang="0">
                      <a:pos x="710" y="136"/>
                    </a:cxn>
                  </a:cxnLst>
                  <a:rect l="0" t="0" r="r" b="b"/>
                  <a:pathLst>
                    <a:path w="1006" h="698">
                      <a:moveTo>
                        <a:pt x="692" y="63"/>
                      </a:moveTo>
                      <a:lnTo>
                        <a:pt x="696" y="45"/>
                      </a:lnTo>
                      <a:lnTo>
                        <a:pt x="702" y="27"/>
                      </a:lnTo>
                      <a:lnTo>
                        <a:pt x="712" y="12"/>
                      </a:lnTo>
                      <a:lnTo>
                        <a:pt x="726" y="2"/>
                      </a:lnTo>
                      <a:lnTo>
                        <a:pt x="747" y="0"/>
                      </a:lnTo>
                      <a:lnTo>
                        <a:pt x="759" y="16"/>
                      </a:lnTo>
                      <a:lnTo>
                        <a:pt x="771" y="31"/>
                      </a:lnTo>
                      <a:lnTo>
                        <a:pt x="785" y="45"/>
                      </a:lnTo>
                      <a:lnTo>
                        <a:pt x="803" y="51"/>
                      </a:lnTo>
                      <a:lnTo>
                        <a:pt x="822" y="51"/>
                      </a:lnTo>
                      <a:lnTo>
                        <a:pt x="838" y="43"/>
                      </a:lnTo>
                      <a:lnTo>
                        <a:pt x="852" y="29"/>
                      </a:lnTo>
                      <a:lnTo>
                        <a:pt x="866" y="16"/>
                      </a:lnTo>
                      <a:lnTo>
                        <a:pt x="884" y="16"/>
                      </a:lnTo>
                      <a:lnTo>
                        <a:pt x="901" y="20"/>
                      </a:lnTo>
                      <a:lnTo>
                        <a:pt x="915" y="31"/>
                      </a:lnTo>
                      <a:lnTo>
                        <a:pt x="929" y="43"/>
                      </a:lnTo>
                      <a:lnTo>
                        <a:pt x="943" y="53"/>
                      </a:lnTo>
                      <a:lnTo>
                        <a:pt x="959" y="59"/>
                      </a:lnTo>
                      <a:lnTo>
                        <a:pt x="971" y="63"/>
                      </a:lnTo>
                      <a:lnTo>
                        <a:pt x="986" y="69"/>
                      </a:lnTo>
                      <a:lnTo>
                        <a:pt x="998" y="75"/>
                      </a:lnTo>
                      <a:lnTo>
                        <a:pt x="1006" y="87"/>
                      </a:lnTo>
                      <a:lnTo>
                        <a:pt x="1006" y="117"/>
                      </a:lnTo>
                      <a:lnTo>
                        <a:pt x="998" y="146"/>
                      </a:lnTo>
                      <a:lnTo>
                        <a:pt x="986" y="174"/>
                      </a:lnTo>
                      <a:lnTo>
                        <a:pt x="975" y="225"/>
                      </a:lnTo>
                      <a:lnTo>
                        <a:pt x="963" y="241"/>
                      </a:lnTo>
                      <a:lnTo>
                        <a:pt x="951" y="255"/>
                      </a:lnTo>
                      <a:lnTo>
                        <a:pt x="937" y="269"/>
                      </a:lnTo>
                      <a:lnTo>
                        <a:pt x="925" y="283"/>
                      </a:lnTo>
                      <a:lnTo>
                        <a:pt x="917" y="316"/>
                      </a:lnTo>
                      <a:lnTo>
                        <a:pt x="915" y="334"/>
                      </a:lnTo>
                      <a:lnTo>
                        <a:pt x="911" y="350"/>
                      </a:lnTo>
                      <a:lnTo>
                        <a:pt x="903" y="364"/>
                      </a:lnTo>
                      <a:lnTo>
                        <a:pt x="888" y="374"/>
                      </a:lnTo>
                      <a:lnTo>
                        <a:pt x="868" y="372"/>
                      </a:lnTo>
                      <a:lnTo>
                        <a:pt x="846" y="372"/>
                      </a:lnTo>
                      <a:lnTo>
                        <a:pt x="826" y="376"/>
                      </a:lnTo>
                      <a:lnTo>
                        <a:pt x="797" y="392"/>
                      </a:lnTo>
                      <a:lnTo>
                        <a:pt x="771" y="413"/>
                      </a:lnTo>
                      <a:lnTo>
                        <a:pt x="747" y="433"/>
                      </a:lnTo>
                      <a:lnTo>
                        <a:pt x="751" y="459"/>
                      </a:lnTo>
                      <a:lnTo>
                        <a:pt x="733" y="538"/>
                      </a:lnTo>
                      <a:lnTo>
                        <a:pt x="733" y="564"/>
                      </a:lnTo>
                      <a:lnTo>
                        <a:pt x="710" y="581"/>
                      </a:lnTo>
                      <a:lnTo>
                        <a:pt x="662" y="609"/>
                      </a:lnTo>
                      <a:lnTo>
                        <a:pt x="639" y="625"/>
                      </a:lnTo>
                      <a:lnTo>
                        <a:pt x="607" y="655"/>
                      </a:lnTo>
                      <a:lnTo>
                        <a:pt x="575" y="688"/>
                      </a:lnTo>
                      <a:lnTo>
                        <a:pt x="518" y="692"/>
                      </a:lnTo>
                      <a:lnTo>
                        <a:pt x="463" y="698"/>
                      </a:lnTo>
                      <a:lnTo>
                        <a:pt x="443" y="684"/>
                      </a:lnTo>
                      <a:lnTo>
                        <a:pt x="399" y="671"/>
                      </a:lnTo>
                      <a:lnTo>
                        <a:pt x="376" y="667"/>
                      </a:lnTo>
                      <a:lnTo>
                        <a:pt x="354" y="659"/>
                      </a:lnTo>
                      <a:lnTo>
                        <a:pt x="334" y="645"/>
                      </a:lnTo>
                      <a:lnTo>
                        <a:pt x="316" y="637"/>
                      </a:lnTo>
                      <a:lnTo>
                        <a:pt x="297" y="631"/>
                      </a:lnTo>
                      <a:lnTo>
                        <a:pt x="271" y="639"/>
                      </a:lnTo>
                      <a:lnTo>
                        <a:pt x="243" y="649"/>
                      </a:lnTo>
                      <a:lnTo>
                        <a:pt x="227" y="649"/>
                      </a:lnTo>
                      <a:lnTo>
                        <a:pt x="215" y="643"/>
                      </a:lnTo>
                      <a:lnTo>
                        <a:pt x="190" y="627"/>
                      </a:lnTo>
                      <a:lnTo>
                        <a:pt x="172" y="617"/>
                      </a:lnTo>
                      <a:lnTo>
                        <a:pt x="152" y="613"/>
                      </a:lnTo>
                      <a:lnTo>
                        <a:pt x="109" y="613"/>
                      </a:lnTo>
                      <a:lnTo>
                        <a:pt x="89" y="611"/>
                      </a:lnTo>
                      <a:lnTo>
                        <a:pt x="69" y="607"/>
                      </a:lnTo>
                      <a:lnTo>
                        <a:pt x="53" y="595"/>
                      </a:lnTo>
                      <a:lnTo>
                        <a:pt x="38" y="581"/>
                      </a:lnTo>
                      <a:lnTo>
                        <a:pt x="26" y="562"/>
                      </a:lnTo>
                      <a:lnTo>
                        <a:pt x="14" y="546"/>
                      </a:lnTo>
                      <a:lnTo>
                        <a:pt x="2" y="518"/>
                      </a:lnTo>
                      <a:lnTo>
                        <a:pt x="0" y="487"/>
                      </a:lnTo>
                      <a:lnTo>
                        <a:pt x="4" y="457"/>
                      </a:lnTo>
                      <a:lnTo>
                        <a:pt x="20" y="437"/>
                      </a:lnTo>
                      <a:lnTo>
                        <a:pt x="38" y="419"/>
                      </a:lnTo>
                      <a:lnTo>
                        <a:pt x="55" y="397"/>
                      </a:lnTo>
                      <a:lnTo>
                        <a:pt x="69" y="366"/>
                      </a:lnTo>
                      <a:lnTo>
                        <a:pt x="79" y="334"/>
                      </a:lnTo>
                      <a:lnTo>
                        <a:pt x="93" y="304"/>
                      </a:lnTo>
                      <a:lnTo>
                        <a:pt x="105" y="283"/>
                      </a:lnTo>
                      <a:lnTo>
                        <a:pt x="119" y="261"/>
                      </a:lnTo>
                      <a:lnTo>
                        <a:pt x="128" y="239"/>
                      </a:lnTo>
                      <a:lnTo>
                        <a:pt x="134" y="219"/>
                      </a:lnTo>
                      <a:lnTo>
                        <a:pt x="142" y="200"/>
                      </a:lnTo>
                      <a:lnTo>
                        <a:pt x="154" y="182"/>
                      </a:lnTo>
                      <a:lnTo>
                        <a:pt x="186" y="182"/>
                      </a:lnTo>
                      <a:lnTo>
                        <a:pt x="219" y="178"/>
                      </a:lnTo>
                      <a:lnTo>
                        <a:pt x="302" y="148"/>
                      </a:lnTo>
                      <a:lnTo>
                        <a:pt x="382" y="115"/>
                      </a:lnTo>
                      <a:lnTo>
                        <a:pt x="399" y="132"/>
                      </a:lnTo>
                      <a:lnTo>
                        <a:pt x="413" y="150"/>
                      </a:lnTo>
                      <a:lnTo>
                        <a:pt x="433" y="162"/>
                      </a:lnTo>
                      <a:lnTo>
                        <a:pt x="461" y="166"/>
                      </a:lnTo>
                      <a:lnTo>
                        <a:pt x="488" y="170"/>
                      </a:lnTo>
                      <a:lnTo>
                        <a:pt x="514" y="188"/>
                      </a:lnTo>
                      <a:lnTo>
                        <a:pt x="538" y="208"/>
                      </a:lnTo>
                      <a:lnTo>
                        <a:pt x="561" y="208"/>
                      </a:lnTo>
                      <a:lnTo>
                        <a:pt x="579" y="200"/>
                      </a:lnTo>
                      <a:lnTo>
                        <a:pt x="597" y="188"/>
                      </a:lnTo>
                      <a:lnTo>
                        <a:pt x="617" y="176"/>
                      </a:lnTo>
                      <a:lnTo>
                        <a:pt x="637" y="168"/>
                      </a:lnTo>
                      <a:lnTo>
                        <a:pt x="664" y="162"/>
                      </a:lnTo>
                      <a:lnTo>
                        <a:pt x="688" y="152"/>
                      </a:lnTo>
                      <a:lnTo>
                        <a:pt x="710" y="136"/>
                      </a:lnTo>
                      <a:lnTo>
                        <a:pt x="692" y="63"/>
                      </a:lnTo>
                      <a:close/>
                    </a:path>
                  </a:pathLst>
                </a:custGeom>
                <a:grpFill/>
                <a:ln w="9525" cap="flat" cmpd="sng" algn="ctr">
                  <a:noFill/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/>
                <a:lstStyle/>
                <a:p>
                  <a:pPr defTabSz="914400">
                    <a:defRPr/>
                  </a:pPr>
                  <a:endParaRPr lang="ru-RU" sz="1050" kern="0" dirty="0">
                    <a:solidFill>
                      <a:srgbClr val="8064A2">
                        <a:lumMod val="40000"/>
                        <a:lumOff val="60000"/>
                      </a:srgbClr>
                    </a:solidFill>
                    <a:cs typeface="Arial" panose="020B0604020202020204" pitchFamily="34" charset="0"/>
                  </a:endParaRPr>
                </a:p>
                <a:p>
                  <a:pPr defTabSz="914400">
                    <a:defRPr/>
                  </a:pPr>
                  <a:r>
                    <a:rPr lang="ru-RU" sz="1050" kern="0" dirty="0">
                      <a:solidFill>
                        <a:srgbClr val="8064A2">
                          <a:lumMod val="40000"/>
                          <a:lumOff val="60000"/>
                        </a:srgbClr>
                      </a:solidFill>
                      <a:cs typeface="Arial" panose="020B0604020202020204" pitchFamily="34" charset="0"/>
                    </a:rPr>
                    <a:t>    </a:t>
                  </a:r>
                </a:p>
              </p:txBody>
            </p:sp>
            <p:sp>
              <p:nvSpPr>
                <p:cNvPr id="54" name="Freeform 33"/>
                <p:cNvSpPr/>
                <p:nvPr/>
              </p:nvSpPr>
              <p:spPr bwMode="auto">
                <a:xfrm>
                  <a:off x="1343175" y="1877986"/>
                  <a:ext cx="416178" cy="574966"/>
                </a:xfrm>
                <a:custGeom>
                  <a:avLst/>
                  <a:gdLst/>
                  <a:ahLst/>
                  <a:cxnLst>
                    <a:cxn ang="0">
                      <a:pos x="170" y="60"/>
                    </a:cxn>
                    <a:cxn ang="0">
                      <a:pos x="170" y="26"/>
                    </a:cxn>
                    <a:cxn ang="0">
                      <a:pos x="194" y="0"/>
                    </a:cxn>
                    <a:cxn ang="0">
                      <a:pos x="308" y="36"/>
                    </a:cxn>
                    <a:cxn ang="0">
                      <a:pos x="348" y="87"/>
                    </a:cxn>
                    <a:cxn ang="0">
                      <a:pos x="391" y="115"/>
                    </a:cxn>
                    <a:cxn ang="0">
                      <a:pos x="445" y="141"/>
                    </a:cxn>
                    <a:cxn ang="0">
                      <a:pos x="486" y="184"/>
                    </a:cxn>
                    <a:cxn ang="0">
                      <a:pos x="496" y="198"/>
                    </a:cxn>
                    <a:cxn ang="0">
                      <a:pos x="530" y="210"/>
                    </a:cxn>
                    <a:cxn ang="0">
                      <a:pos x="556" y="240"/>
                    </a:cxn>
                    <a:cxn ang="0">
                      <a:pos x="500" y="297"/>
                    </a:cxn>
                    <a:cxn ang="0">
                      <a:pos x="461" y="335"/>
                    </a:cxn>
                    <a:cxn ang="0">
                      <a:pos x="435" y="378"/>
                    </a:cxn>
                    <a:cxn ang="0">
                      <a:pos x="431" y="424"/>
                    </a:cxn>
                    <a:cxn ang="0">
                      <a:pos x="496" y="477"/>
                    </a:cxn>
                    <a:cxn ang="0">
                      <a:pos x="522" y="511"/>
                    </a:cxn>
                    <a:cxn ang="0">
                      <a:pos x="520" y="544"/>
                    </a:cxn>
                    <a:cxn ang="0">
                      <a:pos x="480" y="594"/>
                    </a:cxn>
                    <a:cxn ang="0">
                      <a:pos x="447" y="651"/>
                    </a:cxn>
                    <a:cxn ang="0">
                      <a:pos x="490" y="697"/>
                    </a:cxn>
                    <a:cxn ang="0">
                      <a:pos x="492" y="740"/>
                    </a:cxn>
                    <a:cxn ang="0">
                      <a:pos x="445" y="772"/>
                    </a:cxn>
                    <a:cxn ang="0">
                      <a:pos x="407" y="748"/>
                    </a:cxn>
                    <a:cxn ang="0">
                      <a:pos x="356" y="744"/>
                    </a:cxn>
                    <a:cxn ang="0">
                      <a:pos x="297" y="760"/>
                    </a:cxn>
                    <a:cxn ang="0">
                      <a:pos x="239" y="754"/>
                    </a:cxn>
                    <a:cxn ang="0">
                      <a:pos x="166" y="707"/>
                    </a:cxn>
                    <a:cxn ang="0">
                      <a:pos x="154" y="681"/>
                    </a:cxn>
                    <a:cxn ang="0">
                      <a:pos x="138" y="653"/>
                    </a:cxn>
                    <a:cxn ang="0">
                      <a:pos x="95" y="612"/>
                    </a:cxn>
                    <a:cxn ang="0">
                      <a:pos x="69" y="582"/>
                    </a:cxn>
                    <a:cxn ang="0">
                      <a:pos x="0" y="540"/>
                    </a:cxn>
                    <a:cxn ang="0">
                      <a:pos x="8" y="497"/>
                    </a:cxn>
                    <a:cxn ang="0">
                      <a:pos x="28" y="459"/>
                    </a:cxn>
                    <a:cxn ang="0">
                      <a:pos x="65" y="404"/>
                    </a:cxn>
                    <a:cxn ang="0">
                      <a:pos x="91" y="356"/>
                    </a:cxn>
                    <a:cxn ang="0">
                      <a:pos x="117" y="315"/>
                    </a:cxn>
                    <a:cxn ang="0">
                      <a:pos x="170" y="281"/>
                    </a:cxn>
                    <a:cxn ang="0">
                      <a:pos x="208" y="242"/>
                    </a:cxn>
                    <a:cxn ang="0">
                      <a:pos x="231" y="204"/>
                    </a:cxn>
                    <a:cxn ang="0">
                      <a:pos x="257" y="172"/>
                    </a:cxn>
                    <a:cxn ang="0">
                      <a:pos x="247" y="147"/>
                    </a:cxn>
                    <a:cxn ang="0">
                      <a:pos x="219" y="137"/>
                    </a:cxn>
                  </a:cxnLst>
                  <a:rect l="0" t="0" r="r" b="b"/>
                  <a:pathLst>
                    <a:path w="559" h="772">
                      <a:moveTo>
                        <a:pt x="176" y="79"/>
                      </a:moveTo>
                      <a:lnTo>
                        <a:pt x="170" y="60"/>
                      </a:lnTo>
                      <a:lnTo>
                        <a:pt x="168" y="42"/>
                      </a:lnTo>
                      <a:lnTo>
                        <a:pt x="170" y="26"/>
                      </a:lnTo>
                      <a:lnTo>
                        <a:pt x="178" y="10"/>
                      </a:lnTo>
                      <a:lnTo>
                        <a:pt x="194" y="0"/>
                      </a:lnTo>
                      <a:lnTo>
                        <a:pt x="251" y="20"/>
                      </a:lnTo>
                      <a:lnTo>
                        <a:pt x="308" y="36"/>
                      </a:lnTo>
                      <a:lnTo>
                        <a:pt x="324" y="50"/>
                      </a:lnTo>
                      <a:lnTo>
                        <a:pt x="348" y="87"/>
                      </a:lnTo>
                      <a:lnTo>
                        <a:pt x="364" y="101"/>
                      </a:lnTo>
                      <a:lnTo>
                        <a:pt x="391" y="115"/>
                      </a:lnTo>
                      <a:lnTo>
                        <a:pt x="419" y="127"/>
                      </a:lnTo>
                      <a:lnTo>
                        <a:pt x="445" y="141"/>
                      </a:lnTo>
                      <a:lnTo>
                        <a:pt x="467" y="160"/>
                      </a:lnTo>
                      <a:lnTo>
                        <a:pt x="486" y="184"/>
                      </a:lnTo>
                      <a:lnTo>
                        <a:pt x="490" y="192"/>
                      </a:lnTo>
                      <a:lnTo>
                        <a:pt x="496" y="198"/>
                      </a:lnTo>
                      <a:lnTo>
                        <a:pt x="500" y="206"/>
                      </a:lnTo>
                      <a:lnTo>
                        <a:pt x="530" y="210"/>
                      </a:lnTo>
                      <a:lnTo>
                        <a:pt x="559" y="222"/>
                      </a:lnTo>
                      <a:lnTo>
                        <a:pt x="556" y="240"/>
                      </a:lnTo>
                      <a:lnTo>
                        <a:pt x="552" y="261"/>
                      </a:lnTo>
                      <a:lnTo>
                        <a:pt x="500" y="297"/>
                      </a:lnTo>
                      <a:lnTo>
                        <a:pt x="476" y="317"/>
                      </a:lnTo>
                      <a:lnTo>
                        <a:pt x="461" y="335"/>
                      </a:lnTo>
                      <a:lnTo>
                        <a:pt x="445" y="356"/>
                      </a:lnTo>
                      <a:lnTo>
                        <a:pt x="435" y="378"/>
                      </a:lnTo>
                      <a:lnTo>
                        <a:pt x="429" y="400"/>
                      </a:lnTo>
                      <a:lnTo>
                        <a:pt x="431" y="424"/>
                      </a:lnTo>
                      <a:lnTo>
                        <a:pt x="451" y="445"/>
                      </a:lnTo>
                      <a:lnTo>
                        <a:pt x="496" y="477"/>
                      </a:lnTo>
                      <a:lnTo>
                        <a:pt x="514" y="497"/>
                      </a:lnTo>
                      <a:lnTo>
                        <a:pt x="522" y="511"/>
                      </a:lnTo>
                      <a:lnTo>
                        <a:pt x="524" y="528"/>
                      </a:lnTo>
                      <a:lnTo>
                        <a:pt x="520" y="544"/>
                      </a:lnTo>
                      <a:lnTo>
                        <a:pt x="500" y="570"/>
                      </a:lnTo>
                      <a:lnTo>
                        <a:pt x="480" y="594"/>
                      </a:lnTo>
                      <a:lnTo>
                        <a:pt x="461" y="621"/>
                      </a:lnTo>
                      <a:lnTo>
                        <a:pt x="447" y="651"/>
                      </a:lnTo>
                      <a:lnTo>
                        <a:pt x="465" y="675"/>
                      </a:lnTo>
                      <a:lnTo>
                        <a:pt x="490" y="697"/>
                      </a:lnTo>
                      <a:lnTo>
                        <a:pt x="512" y="720"/>
                      </a:lnTo>
                      <a:lnTo>
                        <a:pt x="492" y="740"/>
                      </a:lnTo>
                      <a:lnTo>
                        <a:pt x="469" y="756"/>
                      </a:lnTo>
                      <a:lnTo>
                        <a:pt x="445" y="772"/>
                      </a:lnTo>
                      <a:lnTo>
                        <a:pt x="425" y="760"/>
                      </a:lnTo>
                      <a:lnTo>
                        <a:pt x="407" y="748"/>
                      </a:lnTo>
                      <a:lnTo>
                        <a:pt x="387" y="738"/>
                      </a:lnTo>
                      <a:lnTo>
                        <a:pt x="356" y="744"/>
                      </a:lnTo>
                      <a:lnTo>
                        <a:pt x="328" y="752"/>
                      </a:lnTo>
                      <a:lnTo>
                        <a:pt x="297" y="760"/>
                      </a:lnTo>
                      <a:lnTo>
                        <a:pt x="269" y="762"/>
                      </a:lnTo>
                      <a:lnTo>
                        <a:pt x="239" y="754"/>
                      </a:lnTo>
                      <a:lnTo>
                        <a:pt x="176" y="718"/>
                      </a:lnTo>
                      <a:lnTo>
                        <a:pt x="166" y="707"/>
                      </a:lnTo>
                      <a:lnTo>
                        <a:pt x="158" y="695"/>
                      </a:lnTo>
                      <a:lnTo>
                        <a:pt x="154" y="681"/>
                      </a:lnTo>
                      <a:lnTo>
                        <a:pt x="148" y="669"/>
                      </a:lnTo>
                      <a:lnTo>
                        <a:pt x="138" y="653"/>
                      </a:lnTo>
                      <a:lnTo>
                        <a:pt x="123" y="641"/>
                      </a:lnTo>
                      <a:lnTo>
                        <a:pt x="95" y="612"/>
                      </a:lnTo>
                      <a:lnTo>
                        <a:pt x="83" y="596"/>
                      </a:lnTo>
                      <a:lnTo>
                        <a:pt x="69" y="582"/>
                      </a:lnTo>
                      <a:lnTo>
                        <a:pt x="53" y="570"/>
                      </a:lnTo>
                      <a:lnTo>
                        <a:pt x="0" y="540"/>
                      </a:lnTo>
                      <a:lnTo>
                        <a:pt x="0" y="517"/>
                      </a:lnTo>
                      <a:lnTo>
                        <a:pt x="8" y="497"/>
                      </a:lnTo>
                      <a:lnTo>
                        <a:pt x="18" y="479"/>
                      </a:lnTo>
                      <a:lnTo>
                        <a:pt x="28" y="459"/>
                      </a:lnTo>
                      <a:lnTo>
                        <a:pt x="45" y="430"/>
                      </a:lnTo>
                      <a:lnTo>
                        <a:pt x="65" y="404"/>
                      </a:lnTo>
                      <a:lnTo>
                        <a:pt x="81" y="376"/>
                      </a:lnTo>
                      <a:lnTo>
                        <a:pt x="91" y="356"/>
                      </a:lnTo>
                      <a:lnTo>
                        <a:pt x="101" y="333"/>
                      </a:lnTo>
                      <a:lnTo>
                        <a:pt x="117" y="315"/>
                      </a:lnTo>
                      <a:lnTo>
                        <a:pt x="144" y="297"/>
                      </a:lnTo>
                      <a:lnTo>
                        <a:pt x="170" y="281"/>
                      </a:lnTo>
                      <a:lnTo>
                        <a:pt x="196" y="261"/>
                      </a:lnTo>
                      <a:lnTo>
                        <a:pt x="208" y="242"/>
                      </a:lnTo>
                      <a:lnTo>
                        <a:pt x="219" y="222"/>
                      </a:lnTo>
                      <a:lnTo>
                        <a:pt x="231" y="204"/>
                      </a:lnTo>
                      <a:lnTo>
                        <a:pt x="251" y="184"/>
                      </a:lnTo>
                      <a:lnTo>
                        <a:pt x="257" y="172"/>
                      </a:lnTo>
                      <a:lnTo>
                        <a:pt x="259" y="158"/>
                      </a:lnTo>
                      <a:lnTo>
                        <a:pt x="247" y="147"/>
                      </a:lnTo>
                      <a:lnTo>
                        <a:pt x="233" y="143"/>
                      </a:lnTo>
                      <a:lnTo>
                        <a:pt x="219" y="137"/>
                      </a:lnTo>
                      <a:lnTo>
                        <a:pt x="176" y="79"/>
                      </a:lnTo>
                      <a:close/>
                    </a:path>
                  </a:pathLst>
                </a:custGeom>
                <a:grpFill/>
                <a:ln w="9525" cap="flat" cmpd="sng" algn="ctr">
                  <a:noFill/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/>
                <a:lstStyle/>
                <a:p>
                  <a:pPr defTabSz="914400">
                    <a:defRPr/>
                  </a:pPr>
                  <a:r>
                    <a:rPr lang="ru-RU" sz="1100" kern="0" dirty="0">
                      <a:solidFill>
                        <a:srgbClr val="002060"/>
                      </a:solidFill>
                      <a:cs typeface="Arial" panose="020B0604020202020204" pitchFamily="34" charset="0"/>
                    </a:rPr>
                    <a:t> </a:t>
                  </a:r>
                </a:p>
              </p:txBody>
            </p:sp>
            <p:sp>
              <p:nvSpPr>
                <p:cNvPr id="55" name="Freeform 34"/>
                <p:cNvSpPr/>
                <p:nvPr/>
              </p:nvSpPr>
              <p:spPr bwMode="auto">
                <a:xfrm>
                  <a:off x="2255938" y="3135165"/>
                  <a:ext cx="527854" cy="399199"/>
                </a:xfrm>
                <a:custGeom>
                  <a:avLst/>
                  <a:gdLst/>
                  <a:ahLst/>
                  <a:cxnLst>
                    <a:cxn ang="0">
                      <a:pos x="415" y="4"/>
                    </a:cxn>
                    <a:cxn ang="0">
                      <a:pos x="429" y="14"/>
                    </a:cxn>
                    <a:cxn ang="0">
                      <a:pos x="441" y="51"/>
                    </a:cxn>
                    <a:cxn ang="0">
                      <a:pos x="482" y="67"/>
                    </a:cxn>
                    <a:cxn ang="0">
                      <a:pos x="530" y="75"/>
                    </a:cxn>
                    <a:cxn ang="0">
                      <a:pos x="565" y="99"/>
                    </a:cxn>
                    <a:cxn ang="0">
                      <a:pos x="577" y="134"/>
                    </a:cxn>
                    <a:cxn ang="0">
                      <a:pos x="595" y="174"/>
                    </a:cxn>
                    <a:cxn ang="0">
                      <a:pos x="617" y="192"/>
                    </a:cxn>
                    <a:cxn ang="0">
                      <a:pos x="694" y="154"/>
                    </a:cxn>
                    <a:cxn ang="0">
                      <a:pos x="709" y="164"/>
                    </a:cxn>
                    <a:cxn ang="0">
                      <a:pos x="672" y="273"/>
                    </a:cxn>
                    <a:cxn ang="0">
                      <a:pos x="674" y="322"/>
                    </a:cxn>
                    <a:cxn ang="0">
                      <a:pos x="670" y="405"/>
                    </a:cxn>
                    <a:cxn ang="0">
                      <a:pos x="648" y="429"/>
                    </a:cxn>
                    <a:cxn ang="0">
                      <a:pos x="632" y="459"/>
                    </a:cxn>
                    <a:cxn ang="0">
                      <a:pos x="638" y="495"/>
                    </a:cxn>
                    <a:cxn ang="0">
                      <a:pos x="626" y="530"/>
                    </a:cxn>
                    <a:cxn ang="0">
                      <a:pos x="551" y="514"/>
                    </a:cxn>
                    <a:cxn ang="0">
                      <a:pos x="506" y="536"/>
                    </a:cxn>
                    <a:cxn ang="0">
                      <a:pos x="452" y="524"/>
                    </a:cxn>
                    <a:cxn ang="0">
                      <a:pos x="407" y="489"/>
                    </a:cxn>
                    <a:cxn ang="0">
                      <a:pos x="389" y="400"/>
                    </a:cxn>
                    <a:cxn ang="0">
                      <a:pos x="360" y="368"/>
                    </a:cxn>
                    <a:cxn ang="0">
                      <a:pos x="318" y="360"/>
                    </a:cxn>
                    <a:cxn ang="0">
                      <a:pos x="276" y="370"/>
                    </a:cxn>
                    <a:cxn ang="0">
                      <a:pos x="209" y="405"/>
                    </a:cxn>
                    <a:cxn ang="0">
                      <a:pos x="126" y="419"/>
                    </a:cxn>
                    <a:cxn ang="0">
                      <a:pos x="69" y="413"/>
                    </a:cxn>
                    <a:cxn ang="0">
                      <a:pos x="2" y="413"/>
                    </a:cxn>
                    <a:cxn ang="0">
                      <a:pos x="0" y="382"/>
                    </a:cxn>
                    <a:cxn ang="0">
                      <a:pos x="61" y="346"/>
                    </a:cxn>
                    <a:cxn ang="0">
                      <a:pos x="57" y="307"/>
                    </a:cxn>
                    <a:cxn ang="0">
                      <a:pos x="65" y="273"/>
                    </a:cxn>
                    <a:cxn ang="0">
                      <a:pos x="108" y="239"/>
                    </a:cxn>
                    <a:cxn ang="0">
                      <a:pos x="172" y="212"/>
                    </a:cxn>
                    <a:cxn ang="0">
                      <a:pos x="197" y="192"/>
                    </a:cxn>
                    <a:cxn ang="0">
                      <a:pos x="213" y="164"/>
                    </a:cxn>
                    <a:cxn ang="0">
                      <a:pos x="243" y="156"/>
                    </a:cxn>
                    <a:cxn ang="0">
                      <a:pos x="288" y="158"/>
                    </a:cxn>
                    <a:cxn ang="0">
                      <a:pos x="320" y="123"/>
                    </a:cxn>
                    <a:cxn ang="0">
                      <a:pos x="346" y="83"/>
                    </a:cxn>
                    <a:cxn ang="0">
                      <a:pos x="371" y="65"/>
                    </a:cxn>
                    <a:cxn ang="0">
                      <a:pos x="389" y="43"/>
                    </a:cxn>
                    <a:cxn ang="0">
                      <a:pos x="391" y="22"/>
                    </a:cxn>
                    <a:cxn ang="0">
                      <a:pos x="393" y="16"/>
                    </a:cxn>
                    <a:cxn ang="0">
                      <a:pos x="407" y="0"/>
                    </a:cxn>
                  </a:cxnLst>
                  <a:rect l="0" t="0" r="r" b="b"/>
                  <a:pathLst>
                    <a:path w="709" h="536">
                      <a:moveTo>
                        <a:pt x="407" y="0"/>
                      </a:moveTo>
                      <a:lnTo>
                        <a:pt x="415" y="4"/>
                      </a:lnTo>
                      <a:lnTo>
                        <a:pt x="421" y="8"/>
                      </a:lnTo>
                      <a:lnTo>
                        <a:pt x="429" y="14"/>
                      </a:lnTo>
                      <a:lnTo>
                        <a:pt x="433" y="34"/>
                      </a:lnTo>
                      <a:lnTo>
                        <a:pt x="441" y="51"/>
                      </a:lnTo>
                      <a:lnTo>
                        <a:pt x="456" y="67"/>
                      </a:lnTo>
                      <a:lnTo>
                        <a:pt x="482" y="67"/>
                      </a:lnTo>
                      <a:lnTo>
                        <a:pt x="506" y="69"/>
                      </a:lnTo>
                      <a:lnTo>
                        <a:pt x="530" y="75"/>
                      </a:lnTo>
                      <a:lnTo>
                        <a:pt x="551" y="87"/>
                      </a:lnTo>
                      <a:lnTo>
                        <a:pt x="565" y="99"/>
                      </a:lnTo>
                      <a:lnTo>
                        <a:pt x="573" y="115"/>
                      </a:lnTo>
                      <a:lnTo>
                        <a:pt x="577" y="134"/>
                      </a:lnTo>
                      <a:lnTo>
                        <a:pt x="587" y="164"/>
                      </a:lnTo>
                      <a:lnTo>
                        <a:pt x="595" y="174"/>
                      </a:lnTo>
                      <a:lnTo>
                        <a:pt x="607" y="184"/>
                      </a:lnTo>
                      <a:lnTo>
                        <a:pt x="617" y="192"/>
                      </a:lnTo>
                      <a:lnTo>
                        <a:pt x="686" y="148"/>
                      </a:lnTo>
                      <a:lnTo>
                        <a:pt x="694" y="154"/>
                      </a:lnTo>
                      <a:lnTo>
                        <a:pt x="700" y="158"/>
                      </a:lnTo>
                      <a:lnTo>
                        <a:pt x="709" y="164"/>
                      </a:lnTo>
                      <a:lnTo>
                        <a:pt x="676" y="249"/>
                      </a:lnTo>
                      <a:lnTo>
                        <a:pt x="672" y="273"/>
                      </a:lnTo>
                      <a:lnTo>
                        <a:pt x="674" y="297"/>
                      </a:lnTo>
                      <a:lnTo>
                        <a:pt x="674" y="322"/>
                      </a:lnTo>
                      <a:lnTo>
                        <a:pt x="672" y="362"/>
                      </a:lnTo>
                      <a:lnTo>
                        <a:pt x="670" y="405"/>
                      </a:lnTo>
                      <a:lnTo>
                        <a:pt x="658" y="417"/>
                      </a:lnTo>
                      <a:lnTo>
                        <a:pt x="648" y="429"/>
                      </a:lnTo>
                      <a:lnTo>
                        <a:pt x="638" y="443"/>
                      </a:lnTo>
                      <a:lnTo>
                        <a:pt x="632" y="459"/>
                      </a:lnTo>
                      <a:lnTo>
                        <a:pt x="634" y="477"/>
                      </a:lnTo>
                      <a:lnTo>
                        <a:pt x="638" y="495"/>
                      </a:lnTo>
                      <a:lnTo>
                        <a:pt x="636" y="514"/>
                      </a:lnTo>
                      <a:lnTo>
                        <a:pt x="626" y="530"/>
                      </a:lnTo>
                      <a:lnTo>
                        <a:pt x="589" y="522"/>
                      </a:lnTo>
                      <a:lnTo>
                        <a:pt x="551" y="514"/>
                      </a:lnTo>
                      <a:lnTo>
                        <a:pt x="535" y="520"/>
                      </a:lnTo>
                      <a:lnTo>
                        <a:pt x="506" y="536"/>
                      </a:lnTo>
                      <a:lnTo>
                        <a:pt x="478" y="534"/>
                      </a:lnTo>
                      <a:lnTo>
                        <a:pt x="452" y="524"/>
                      </a:lnTo>
                      <a:lnTo>
                        <a:pt x="427" y="508"/>
                      </a:lnTo>
                      <a:lnTo>
                        <a:pt x="407" y="489"/>
                      </a:lnTo>
                      <a:lnTo>
                        <a:pt x="401" y="467"/>
                      </a:lnTo>
                      <a:lnTo>
                        <a:pt x="389" y="400"/>
                      </a:lnTo>
                      <a:lnTo>
                        <a:pt x="377" y="382"/>
                      </a:lnTo>
                      <a:lnTo>
                        <a:pt x="360" y="368"/>
                      </a:lnTo>
                      <a:lnTo>
                        <a:pt x="340" y="360"/>
                      </a:lnTo>
                      <a:lnTo>
                        <a:pt x="318" y="360"/>
                      </a:lnTo>
                      <a:lnTo>
                        <a:pt x="296" y="364"/>
                      </a:lnTo>
                      <a:lnTo>
                        <a:pt x="276" y="370"/>
                      </a:lnTo>
                      <a:lnTo>
                        <a:pt x="253" y="380"/>
                      </a:lnTo>
                      <a:lnTo>
                        <a:pt x="209" y="405"/>
                      </a:lnTo>
                      <a:lnTo>
                        <a:pt x="166" y="413"/>
                      </a:lnTo>
                      <a:lnTo>
                        <a:pt x="126" y="419"/>
                      </a:lnTo>
                      <a:lnTo>
                        <a:pt x="106" y="421"/>
                      </a:lnTo>
                      <a:lnTo>
                        <a:pt x="69" y="413"/>
                      </a:lnTo>
                      <a:lnTo>
                        <a:pt x="35" y="411"/>
                      </a:lnTo>
                      <a:lnTo>
                        <a:pt x="2" y="413"/>
                      </a:lnTo>
                      <a:lnTo>
                        <a:pt x="0" y="402"/>
                      </a:lnTo>
                      <a:lnTo>
                        <a:pt x="0" y="382"/>
                      </a:lnTo>
                      <a:lnTo>
                        <a:pt x="31" y="362"/>
                      </a:lnTo>
                      <a:lnTo>
                        <a:pt x="61" y="346"/>
                      </a:lnTo>
                      <a:lnTo>
                        <a:pt x="59" y="328"/>
                      </a:lnTo>
                      <a:lnTo>
                        <a:pt x="57" y="307"/>
                      </a:lnTo>
                      <a:lnTo>
                        <a:pt x="59" y="289"/>
                      </a:lnTo>
                      <a:lnTo>
                        <a:pt x="65" y="273"/>
                      </a:lnTo>
                      <a:lnTo>
                        <a:pt x="77" y="259"/>
                      </a:lnTo>
                      <a:lnTo>
                        <a:pt x="108" y="239"/>
                      </a:lnTo>
                      <a:lnTo>
                        <a:pt x="140" y="225"/>
                      </a:lnTo>
                      <a:lnTo>
                        <a:pt x="172" y="212"/>
                      </a:lnTo>
                      <a:lnTo>
                        <a:pt x="186" y="204"/>
                      </a:lnTo>
                      <a:lnTo>
                        <a:pt x="197" y="192"/>
                      </a:lnTo>
                      <a:lnTo>
                        <a:pt x="205" y="180"/>
                      </a:lnTo>
                      <a:lnTo>
                        <a:pt x="213" y="164"/>
                      </a:lnTo>
                      <a:lnTo>
                        <a:pt x="221" y="150"/>
                      </a:lnTo>
                      <a:lnTo>
                        <a:pt x="243" y="156"/>
                      </a:lnTo>
                      <a:lnTo>
                        <a:pt x="265" y="160"/>
                      </a:lnTo>
                      <a:lnTo>
                        <a:pt x="288" y="158"/>
                      </a:lnTo>
                      <a:lnTo>
                        <a:pt x="306" y="142"/>
                      </a:lnTo>
                      <a:lnTo>
                        <a:pt x="320" y="123"/>
                      </a:lnTo>
                      <a:lnTo>
                        <a:pt x="332" y="101"/>
                      </a:lnTo>
                      <a:lnTo>
                        <a:pt x="346" y="83"/>
                      </a:lnTo>
                      <a:lnTo>
                        <a:pt x="358" y="73"/>
                      </a:lnTo>
                      <a:lnTo>
                        <a:pt x="371" y="65"/>
                      </a:lnTo>
                      <a:lnTo>
                        <a:pt x="381" y="55"/>
                      </a:lnTo>
                      <a:lnTo>
                        <a:pt x="389" y="43"/>
                      </a:lnTo>
                      <a:lnTo>
                        <a:pt x="391" y="28"/>
                      </a:lnTo>
                      <a:lnTo>
                        <a:pt x="391" y="22"/>
                      </a:lnTo>
                      <a:lnTo>
                        <a:pt x="393" y="18"/>
                      </a:lnTo>
                      <a:lnTo>
                        <a:pt x="393" y="16"/>
                      </a:lnTo>
                      <a:lnTo>
                        <a:pt x="397" y="10"/>
                      </a:lnTo>
                      <a:lnTo>
                        <a:pt x="407" y="0"/>
                      </a:lnTo>
                      <a:close/>
                    </a:path>
                  </a:pathLst>
                </a:custGeom>
                <a:grpFill/>
                <a:ln w="9525" cap="flat" cmpd="sng" algn="ctr">
                  <a:noFill/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/>
                <a:lstStyle/>
                <a:p>
                  <a:pPr defTabSz="914400">
                    <a:defRPr/>
                  </a:pPr>
                  <a:endParaRPr lang="ru-RU" sz="1050" kern="0" dirty="0">
                    <a:solidFill>
                      <a:srgbClr val="002060"/>
                    </a:solidFill>
                    <a:cs typeface="Arial" panose="020B0604020202020204" pitchFamily="34" charset="0"/>
                  </a:endParaRPr>
                </a:p>
                <a:p>
                  <a:pPr defTabSz="914400">
                    <a:defRPr/>
                  </a:pPr>
                  <a:r>
                    <a:rPr lang="ru-RU" sz="1050" kern="0" dirty="0">
                      <a:solidFill>
                        <a:srgbClr val="002060"/>
                      </a:solidFill>
                      <a:cs typeface="Arial" panose="020B0604020202020204" pitchFamily="34" charset="0"/>
                    </a:rPr>
                    <a:t>    </a:t>
                  </a:r>
                </a:p>
              </p:txBody>
            </p:sp>
            <p:sp>
              <p:nvSpPr>
                <p:cNvPr id="56" name="Freeform 36"/>
                <p:cNvSpPr/>
                <p:nvPr/>
              </p:nvSpPr>
              <p:spPr bwMode="auto">
                <a:xfrm>
                  <a:off x="1687881" y="1962145"/>
                  <a:ext cx="384165" cy="477400"/>
                </a:xfrm>
                <a:custGeom>
                  <a:avLst/>
                  <a:gdLst/>
                  <a:ahLst/>
                  <a:cxnLst>
                    <a:cxn ang="0">
                      <a:pos x="187" y="2"/>
                    </a:cxn>
                    <a:cxn ang="0">
                      <a:pos x="221" y="30"/>
                    </a:cxn>
                    <a:cxn ang="0">
                      <a:pos x="280" y="18"/>
                    </a:cxn>
                    <a:cxn ang="0">
                      <a:pos x="326" y="24"/>
                    </a:cxn>
                    <a:cxn ang="0">
                      <a:pos x="369" y="119"/>
                    </a:cxn>
                    <a:cxn ang="0">
                      <a:pos x="379" y="186"/>
                    </a:cxn>
                    <a:cxn ang="0">
                      <a:pos x="419" y="216"/>
                    </a:cxn>
                    <a:cxn ang="0">
                      <a:pos x="482" y="208"/>
                    </a:cxn>
                    <a:cxn ang="0">
                      <a:pos x="508" y="245"/>
                    </a:cxn>
                    <a:cxn ang="0">
                      <a:pos x="508" y="289"/>
                    </a:cxn>
                    <a:cxn ang="0">
                      <a:pos x="504" y="350"/>
                    </a:cxn>
                    <a:cxn ang="0">
                      <a:pos x="514" y="423"/>
                    </a:cxn>
                    <a:cxn ang="0">
                      <a:pos x="474" y="463"/>
                    </a:cxn>
                    <a:cxn ang="0">
                      <a:pos x="433" y="499"/>
                    </a:cxn>
                    <a:cxn ang="0">
                      <a:pos x="435" y="528"/>
                    </a:cxn>
                    <a:cxn ang="0">
                      <a:pos x="458" y="570"/>
                    </a:cxn>
                    <a:cxn ang="0">
                      <a:pos x="431" y="594"/>
                    </a:cxn>
                    <a:cxn ang="0">
                      <a:pos x="377" y="609"/>
                    </a:cxn>
                    <a:cxn ang="0">
                      <a:pos x="310" y="641"/>
                    </a:cxn>
                    <a:cxn ang="0">
                      <a:pos x="261" y="625"/>
                    </a:cxn>
                    <a:cxn ang="0">
                      <a:pos x="201" y="574"/>
                    </a:cxn>
                    <a:cxn ang="0">
                      <a:pos x="152" y="556"/>
                    </a:cxn>
                    <a:cxn ang="0">
                      <a:pos x="100" y="540"/>
                    </a:cxn>
                    <a:cxn ang="0">
                      <a:pos x="61" y="538"/>
                    </a:cxn>
                    <a:cxn ang="0">
                      <a:pos x="37" y="536"/>
                    </a:cxn>
                    <a:cxn ang="0">
                      <a:pos x="27" y="526"/>
                    </a:cxn>
                    <a:cxn ang="0">
                      <a:pos x="69" y="463"/>
                    </a:cxn>
                    <a:cxn ang="0">
                      <a:pos x="108" y="425"/>
                    </a:cxn>
                    <a:cxn ang="0">
                      <a:pos x="108" y="392"/>
                    </a:cxn>
                    <a:cxn ang="0">
                      <a:pos x="63" y="354"/>
                    </a:cxn>
                    <a:cxn ang="0">
                      <a:pos x="0" y="299"/>
                    </a:cxn>
                    <a:cxn ang="0">
                      <a:pos x="11" y="259"/>
                    </a:cxn>
                    <a:cxn ang="0">
                      <a:pos x="41" y="229"/>
                    </a:cxn>
                    <a:cxn ang="0">
                      <a:pos x="75" y="198"/>
                    </a:cxn>
                    <a:cxn ang="0">
                      <a:pos x="118" y="172"/>
                    </a:cxn>
                    <a:cxn ang="0">
                      <a:pos x="138" y="131"/>
                    </a:cxn>
                    <a:cxn ang="0">
                      <a:pos x="120" y="91"/>
                    </a:cxn>
                    <a:cxn ang="0">
                      <a:pos x="91" y="57"/>
                    </a:cxn>
                    <a:cxn ang="0">
                      <a:pos x="118" y="28"/>
                    </a:cxn>
                  </a:cxnLst>
                  <a:rect l="0" t="0" r="r" b="b"/>
                  <a:pathLst>
                    <a:path w="516" h="641">
                      <a:moveTo>
                        <a:pt x="118" y="28"/>
                      </a:moveTo>
                      <a:lnTo>
                        <a:pt x="187" y="2"/>
                      </a:lnTo>
                      <a:lnTo>
                        <a:pt x="203" y="16"/>
                      </a:lnTo>
                      <a:lnTo>
                        <a:pt x="221" y="30"/>
                      </a:lnTo>
                      <a:lnTo>
                        <a:pt x="251" y="28"/>
                      </a:lnTo>
                      <a:lnTo>
                        <a:pt x="280" y="18"/>
                      </a:lnTo>
                      <a:lnTo>
                        <a:pt x="306" y="0"/>
                      </a:lnTo>
                      <a:lnTo>
                        <a:pt x="326" y="24"/>
                      </a:lnTo>
                      <a:lnTo>
                        <a:pt x="359" y="85"/>
                      </a:lnTo>
                      <a:lnTo>
                        <a:pt x="369" y="119"/>
                      </a:lnTo>
                      <a:lnTo>
                        <a:pt x="373" y="152"/>
                      </a:lnTo>
                      <a:lnTo>
                        <a:pt x="379" y="186"/>
                      </a:lnTo>
                      <a:lnTo>
                        <a:pt x="399" y="204"/>
                      </a:lnTo>
                      <a:lnTo>
                        <a:pt x="419" y="216"/>
                      </a:lnTo>
                      <a:lnTo>
                        <a:pt x="452" y="212"/>
                      </a:lnTo>
                      <a:lnTo>
                        <a:pt x="482" y="208"/>
                      </a:lnTo>
                      <a:lnTo>
                        <a:pt x="496" y="227"/>
                      </a:lnTo>
                      <a:lnTo>
                        <a:pt x="508" y="245"/>
                      </a:lnTo>
                      <a:lnTo>
                        <a:pt x="516" y="265"/>
                      </a:lnTo>
                      <a:lnTo>
                        <a:pt x="508" y="289"/>
                      </a:lnTo>
                      <a:lnTo>
                        <a:pt x="498" y="313"/>
                      </a:lnTo>
                      <a:lnTo>
                        <a:pt x="504" y="350"/>
                      </a:lnTo>
                      <a:lnTo>
                        <a:pt x="512" y="386"/>
                      </a:lnTo>
                      <a:lnTo>
                        <a:pt x="514" y="423"/>
                      </a:lnTo>
                      <a:lnTo>
                        <a:pt x="496" y="445"/>
                      </a:lnTo>
                      <a:lnTo>
                        <a:pt x="474" y="463"/>
                      </a:lnTo>
                      <a:lnTo>
                        <a:pt x="452" y="479"/>
                      </a:lnTo>
                      <a:lnTo>
                        <a:pt x="433" y="499"/>
                      </a:lnTo>
                      <a:lnTo>
                        <a:pt x="431" y="514"/>
                      </a:lnTo>
                      <a:lnTo>
                        <a:pt x="435" y="528"/>
                      </a:lnTo>
                      <a:lnTo>
                        <a:pt x="452" y="556"/>
                      </a:lnTo>
                      <a:lnTo>
                        <a:pt x="458" y="570"/>
                      </a:lnTo>
                      <a:lnTo>
                        <a:pt x="446" y="584"/>
                      </a:lnTo>
                      <a:lnTo>
                        <a:pt x="431" y="594"/>
                      </a:lnTo>
                      <a:lnTo>
                        <a:pt x="395" y="603"/>
                      </a:lnTo>
                      <a:lnTo>
                        <a:pt x="377" y="609"/>
                      </a:lnTo>
                      <a:lnTo>
                        <a:pt x="361" y="617"/>
                      </a:lnTo>
                      <a:lnTo>
                        <a:pt x="310" y="641"/>
                      </a:lnTo>
                      <a:lnTo>
                        <a:pt x="284" y="635"/>
                      </a:lnTo>
                      <a:lnTo>
                        <a:pt x="261" y="625"/>
                      </a:lnTo>
                      <a:lnTo>
                        <a:pt x="221" y="592"/>
                      </a:lnTo>
                      <a:lnTo>
                        <a:pt x="201" y="574"/>
                      </a:lnTo>
                      <a:lnTo>
                        <a:pt x="178" y="560"/>
                      </a:lnTo>
                      <a:lnTo>
                        <a:pt x="152" y="556"/>
                      </a:lnTo>
                      <a:lnTo>
                        <a:pt x="126" y="550"/>
                      </a:lnTo>
                      <a:lnTo>
                        <a:pt x="100" y="540"/>
                      </a:lnTo>
                      <a:lnTo>
                        <a:pt x="81" y="536"/>
                      </a:lnTo>
                      <a:lnTo>
                        <a:pt x="61" y="538"/>
                      </a:lnTo>
                      <a:lnTo>
                        <a:pt x="43" y="542"/>
                      </a:lnTo>
                      <a:lnTo>
                        <a:pt x="37" y="536"/>
                      </a:lnTo>
                      <a:lnTo>
                        <a:pt x="31" y="532"/>
                      </a:lnTo>
                      <a:lnTo>
                        <a:pt x="27" y="526"/>
                      </a:lnTo>
                      <a:lnTo>
                        <a:pt x="47" y="493"/>
                      </a:lnTo>
                      <a:lnTo>
                        <a:pt x="69" y="463"/>
                      </a:lnTo>
                      <a:lnTo>
                        <a:pt x="98" y="437"/>
                      </a:lnTo>
                      <a:lnTo>
                        <a:pt x="108" y="425"/>
                      </a:lnTo>
                      <a:lnTo>
                        <a:pt x="112" y="408"/>
                      </a:lnTo>
                      <a:lnTo>
                        <a:pt x="108" y="392"/>
                      </a:lnTo>
                      <a:lnTo>
                        <a:pt x="96" y="380"/>
                      </a:lnTo>
                      <a:lnTo>
                        <a:pt x="63" y="354"/>
                      </a:lnTo>
                      <a:lnTo>
                        <a:pt x="33" y="326"/>
                      </a:lnTo>
                      <a:lnTo>
                        <a:pt x="0" y="299"/>
                      </a:lnTo>
                      <a:lnTo>
                        <a:pt x="2" y="277"/>
                      </a:lnTo>
                      <a:lnTo>
                        <a:pt x="11" y="259"/>
                      </a:lnTo>
                      <a:lnTo>
                        <a:pt x="25" y="243"/>
                      </a:lnTo>
                      <a:lnTo>
                        <a:pt x="41" y="229"/>
                      </a:lnTo>
                      <a:lnTo>
                        <a:pt x="55" y="214"/>
                      </a:lnTo>
                      <a:lnTo>
                        <a:pt x="75" y="198"/>
                      </a:lnTo>
                      <a:lnTo>
                        <a:pt x="98" y="186"/>
                      </a:lnTo>
                      <a:lnTo>
                        <a:pt x="118" y="172"/>
                      </a:lnTo>
                      <a:lnTo>
                        <a:pt x="136" y="154"/>
                      </a:lnTo>
                      <a:lnTo>
                        <a:pt x="138" y="131"/>
                      </a:lnTo>
                      <a:lnTo>
                        <a:pt x="130" y="111"/>
                      </a:lnTo>
                      <a:lnTo>
                        <a:pt x="120" y="91"/>
                      </a:lnTo>
                      <a:lnTo>
                        <a:pt x="106" y="75"/>
                      </a:lnTo>
                      <a:lnTo>
                        <a:pt x="91" y="57"/>
                      </a:lnTo>
                      <a:lnTo>
                        <a:pt x="104" y="43"/>
                      </a:lnTo>
                      <a:lnTo>
                        <a:pt x="118" y="28"/>
                      </a:lnTo>
                      <a:close/>
                    </a:path>
                  </a:pathLst>
                </a:custGeom>
                <a:grpFill/>
                <a:ln w="9525" cap="flat" cmpd="sng" algn="ctr">
                  <a:noFill/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/>
                <a:lstStyle/>
                <a:p>
                  <a:pPr defTabSz="914400">
                    <a:defRPr/>
                  </a:pPr>
                  <a:endParaRPr lang="ru-RU" sz="1050" kern="0" dirty="0">
                    <a:solidFill>
                      <a:srgbClr val="002060"/>
                    </a:solidFill>
                    <a:cs typeface="Arial" panose="020B0604020202020204" pitchFamily="34" charset="0"/>
                  </a:endParaRPr>
                </a:p>
                <a:p>
                  <a:pPr defTabSz="914400">
                    <a:defRPr/>
                  </a:pPr>
                  <a:r>
                    <a:rPr lang="ru-RU" sz="1050" kern="0" dirty="0">
                      <a:solidFill>
                        <a:srgbClr val="002060"/>
                      </a:solidFill>
                      <a:cs typeface="Arial" panose="020B0604020202020204" pitchFamily="34" charset="0"/>
                    </a:rPr>
                    <a:t> </a:t>
                  </a:r>
                </a:p>
              </p:txBody>
            </p:sp>
            <p:sp>
              <p:nvSpPr>
                <p:cNvPr id="57" name="Freeform 37"/>
                <p:cNvSpPr/>
                <p:nvPr/>
              </p:nvSpPr>
              <p:spPr bwMode="auto">
                <a:xfrm>
                  <a:off x="1578438" y="3895579"/>
                  <a:ext cx="504775" cy="452078"/>
                </a:xfrm>
                <a:custGeom>
                  <a:avLst/>
                  <a:gdLst/>
                  <a:ahLst/>
                  <a:cxnLst>
                    <a:cxn ang="0">
                      <a:pos x="305" y="0"/>
                    </a:cxn>
                    <a:cxn ang="0">
                      <a:pos x="354" y="6"/>
                    </a:cxn>
                    <a:cxn ang="0">
                      <a:pos x="415" y="49"/>
                    </a:cxn>
                    <a:cxn ang="0">
                      <a:pos x="445" y="41"/>
                    </a:cxn>
                    <a:cxn ang="0">
                      <a:pos x="473" y="55"/>
                    </a:cxn>
                    <a:cxn ang="0">
                      <a:pos x="500" y="77"/>
                    </a:cxn>
                    <a:cxn ang="0">
                      <a:pos x="558" y="83"/>
                    </a:cxn>
                    <a:cxn ang="0">
                      <a:pos x="589" y="126"/>
                    </a:cxn>
                    <a:cxn ang="0">
                      <a:pos x="627" y="156"/>
                    </a:cxn>
                    <a:cxn ang="0">
                      <a:pos x="676" y="166"/>
                    </a:cxn>
                    <a:cxn ang="0">
                      <a:pos x="672" y="204"/>
                    </a:cxn>
                    <a:cxn ang="0">
                      <a:pos x="619" y="245"/>
                    </a:cxn>
                    <a:cxn ang="0">
                      <a:pos x="574" y="275"/>
                    </a:cxn>
                    <a:cxn ang="0">
                      <a:pos x="536" y="338"/>
                    </a:cxn>
                    <a:cxn ang="0">
                      <a:pos x="475" y="409"/>
                    </a:cxn>
                    <a:cxn ang="0">
                      <a:pos x="447" y="481"/>
                    </a:cxn>
                    <a:cxn ang="0">
                      <a:pos x="404" y="528"/>
                    </a:cxn>
                    <a:cxn ang="0">
                      <a:pos x="358" y="546"/>
                    </a:cxn>
                    <a:cxn ang="0">
                      <a:pos x="285" y="576"/>
                    </a:cxn>
                    <a:cxn ang="0">
                      <a:pos x="234" y="572"/>
                    </a:cxn>
                    <a:cxn ang="0">
                      <a:pos x="174" y="583"/>
                    </a:cxn>
                    <a:cxn ang="0">
                      <a:pos x="103" y="607"/>
                    </a:cxn>
                    <a:cxn ang="0">
                      <a:pos x="77" y="591"/>
                    </a:cxn>
                    <a:cxn ang="0">
                      <a:pos x="71" y="550"/>
                    </a:cxn>
                    <a:cxn ang="0">
                      <a:pos x="50" y="516"/>
                    </a:cxn>
                    <a:cxn ang="0">
                      <a:pos x="38" y="477"/>
                    </a:cxn>
                    <a:cxn ang="0">
                      <a:pos x="105" y="475"/>
                    </a:cxn>
                    <a:cxn ang="0">
                      <a:pos x="145" y="457"/>
                    </a:cxn>
                    <a:cxn ang="0">
                      <a:pos x="155" y="394"/>
                    </a:cxn>
                    <a:cxn ang="0">
                      <a:pos x="137" y="336"/>
                    </a:cxn>
                    <a:cxn ang="0">
                      <a:pos x="107" y="301"/>
                    </a:cxn>
                    <a:cxn ang="0">
                      <a:pos x="83" y="289"/>
                    </a:cxn>
                    <a:cxn ang="0">
                      <a:pos x="46" y="299"/>
                    </a:cxn>
                    <a:cxn ang="0">
                      <a:pos x="0" y="303"/>
                    </a:cxn>
                    <a:cxn ang="0">
                      <a:pos x="2" y="285"/>
                    </a:cxn>
                    <a:cxn ang="0">
                      <a:pos x="14" y="265"/>
                    </a:cxn>
                    <a:cxn ang="0">
                      <a:pos x="34" y="229"/>
                    </a:cxn>
                    <a:cxn ang="0">
                      <a:pos x="36" y="178"/>
                    </a:cxn>
                    <a:cxn ang="0">
                      <a:pos x="46" y="113"/>
                    </a:cxn>
                    <a:cxn ang="0">
                      <a:pos x="54" y="69"/>
                    </a:cxn>
                    <a:cxn ang="0">
                      <a:pos x="64" y="63"/>
                    </a:cxn>
                    <a:cxn ang="0">
                      <a:pos x="129" y="89"/>
                    </a:cxn>
                    <a:cxn ang="0">
                      <a:pos x="226" y="26"/>
                    </a:cxn>
                  </a:cxnLst>
                  <a:rect l="0" t="0" r="r" b="b"/>
                  <a:pathLst>
                    <a:path w="678" h="607">
                      <a:moveTo>
                        <a:pt x="279" y="2"/>
                      </a:moveTo>
                      <a:lnTo>
                        <a:pt x="305" y="0"/>
                      </a:lnTo>
                      <a:lnTo>
                        <a:pt x="330" y="0"/>
                      </a:lnTo>
                      <a:lnTo>
                        <a:pt x="354" y="6"/>
                      </a:lnTo>
                      <a:lnTo>
                        <a:pt x="384" y="28"/>
                      </a:lnTo>
                      <a:lnTo>
                        <a:pt x="415" y="49"/>
                      </a:lnTo>
                      <a:lnTo>
                        <a:pt x="431" y="43"/>
                      </a:lnTo>
                      <a:lnTo>
                        <a:pt x="445" y="41"/>
                      </a:lnTo>
                      <a:lnTo>
                        <a:pt x="461" y="45"/>
                      </a:lnTo>
                      <a:lnTo>
                        <a:pt x="473" y="55"/>
                      </a:lnTo>
                      <a:lnTo>
                        <a:pt x="485" y="67"/>
                      </a:lnTo>
                      <a:lnTo>
                        <a:pt x="500" y="77"/>
                      </a:lnTo>
                      <a:lnTo>
                        <a:pt x="528" y="81"/>
                      </a:lnTo>
                      <a:lnTo>
                        <a:pt x="558" y="83"/>
                      </a:lnTo>
                      <a:lnTo>
                        <a:pt x="574" y="103"/>
                      </a:lnTo>
                      <a:lnTo>
                        <a:pt x="589" y="126"/>
                      </a:lnTo>
                      <a:lnTo>
                        <a:pt x="605" y="146"/>
                      </a:lnTo>
                      <a:lnTo>
                        <a:pt x="627" y="156"/>
                      </a:lnTo>
                      <a:lnTo>
                        <a:pt x="651" y="160"/>
                      </a:lnTo>
                      <a:lnTo>
                        <a:pt x="676" y="166"/>
                      </a:lnTo>
                      <a:lnTo>
                        <a:pt x="678" y="186"/>
                      </a:lnTo>
                      <a:lnTo>
                        <a:pt x="672" y="204"/>
                      </a:lnTo>
                      <a:lnTo>
                        <a:pt x="643" y="233"/>
                      </a:lnTo>
                      <a:lnTo>
                        <a:pt x="619" y="245"/>
                      </a:lnTo>
                      <a:lnTo>
                        <a:pt x="597" y="259"/>
                      </a:lnTo>
                      <a:lnTo>
                        <a:pt x="574" y="275"/>
                      </a:lnTo>
                      <a:lnTo>
                        <a:pt x="558" y="297"/>
                      </a:lnTo>
                      <a:lnTo>
                        <a:pt x="536" y="338"/>
                      </a:lnTo>
                      <a:lnTo>
                        <a:pt x="508" y="374"/>
                      </a:lnTo>
                      <a:lnTo>
                        <a:pt x="475" y="409"/>
                      </a:lnTo>
                      <a:lnTo>
                        <a:pt x="463" y="445"/>
                      </a:lnTo>
                      <a:lnTo>
                        <a:pt x="447" y="481"/>
                      </a:lnTo>
                      <a:lnTo>
                        <a:pt x="427" y="514"/>
                      </a:lnTo>
                      <a:lnTo>
                        <a:pt x="404" y="528"/>
                      </a:lnTo>
                      <a:lnTo>
                        <a:pt x="380" y="536"/>
                      </a:lnTo>
                      <a:lnTo>
                        <a:pt x="358" y="546"/>
                      </a:lnTo>
                      <a:lnTo>
                        <a:pt x="309" y="570"/>
                      </a:lnTo>
                      <a:lnTo>
                        <a:pt x="285" y="576"/>
                      </a:lnTo>
                      <a:lnTo>
                        <a:pt x="261" y="574"/>
                      </a:lnTo>
                      <a:lnTo>
                        <a:pt x="234" y="572"/>
                      </a:lnTo>
                      <a:lnTo>
                        <a:pt x="210" y="574"/>
                      </a:lnTo>
                      <a:lnTo>
                        <a:pt x="174" y="583"/>
                      </a:lnTo>
                      <a:lnTo>
                        <a:pt x="139" y="595"/>
                      </a:lnTo>
                      <a:lnTo>
                        <a:pt x="103" y="607"/>
                      </a:lnTo>
                      <a:lnTo>
                        <a:pt x="93" y="603"/>
                      </a:lnTo>
                      <a:lnTo>
                        <a:pt x="77" y="591"/>
                      </a:lnTo>
                      <a:lnTo>
                        <a:pt x="77" y="570"/>
                      </a:lnTo>
                      <a:lnTo>
                        <a:pt x="71" y="550"/>
                      </a:lnTo>
                      <a:lnTo>
                        <a:pt x="60" y="534"/>
                      </a:lnTo>
                      <a:lnTo>
                        <a:pt x="50" y="516"/>
                      </a:lnTo>
                      <a:lnTo>
                        <a:pt x="42" y="498"/>
                      </a:lnTo>
                      <a:lnTo>
                        <a:pt x="38" y="477"/>
                      </a:lnTo>
                      <a:lnTo>
                        <a:pt x="60" y="475"/>
                      </a:lnTo>
                      <a:lnTo>
                        <a:pt x="105" y="475"/>
                      </a:lnTo>
                      <a:lnTo>
                        <a:pt x="127" y="469"/>
                      </a:lnTo>
                      <a:lnTo>
                        <a:pt x="145" y="457"/>
                      </a:lnTo>
                      <a:lnTo>
                        <a:pt x="155" y="427"/>
                      </a:lnTo>
                      <a:lnTo>
                        <a:pt x="155" y="394"/>
                      </a:lnTo>
                      <a:lnTo>
                        <a:pt x="149" y="364"/>
                      </a:lnTo>
                      <a:lnTo>
                        <a:pt x="137" y="336"/>
                      </a:lnTo>
                      <a:lnTo>
                        <a:pt x="117" y="312"/>
                      </a:lnTo>
                      <a:lnTo>
                        <a:pt x="107" y="301"/>
                      </a:lnTo>
                      <a:lnTo>
                        <a:pt x="95" y="293"/>
                      </a:lnTo>
                      <a:lnTo>
                        <a:pt x="83" y="289"/>
                      </a:lnTo>
                      <a:lnTo>
                        <a:pt x="68" y="291"/>
                      </a:lnTo>
                      <a:lnTo>
                        <a:pt x="46" y="299"/>
                      </a:lnTo>
                      <a:lnTo>
                        <a:pt x="24" y="303"/>
                      </a:lnTo>
                      <a:lnTo>
                        <a:pt x="0" y="303"/>
                      </a:lnTo>
                      <a:lnTo>
                        <a:pt x="0" y="291"/>
                      </a:lnTo>
                      <a:lnTo>
                        <a:pt x="2" y="285"/>
                      </a:lnTo>
                      <a:lnTo>
                        <a:pt x="2" y="279"/>
                      </a:lnTo>
                      <a:lnTo>
                        <a:pt x="14" y="265"/>
                      </a:lnTo>
                      <a:lnTo>
                        <a:pt x="28" y="253"/>
                      </a:lnTo>
                      <a:lnTo>
                        <a:pt x="34" y="229"/>
                      </a:lnTo>
                      <a:lnTo>
                        <a:pt x="36" y="204"/>
                      </a:lnTo>
                      <a:lnTo>
                        <a:pt x="36" y="178"/>
                      </a:lnTo>
                      <a:lnTo>
                        <a:pt x="38" y="154"/>
                      </a:lnTo>
                      <a:lnTo>
                        <a:pt x="46" y="113"/>
                      </a:lnTo>
                      <a:lnTo>
                        <a:pt x="50" y="71"/>
                      </a:lnTo>
                      <a:lnTo>
                        <a:pt x="54" y="69"/>
                      </a:lnTo>
                      <a:lnTo>
                        <a:pt x="60" y="67"/>
                      </a:lnTo>
                      <a:lnTo>
                        <a:pt x="64" y="63"/>
                      </a:lnTo>
                      <a:lnTo>
                        <a:pt x="68" y="61"/>
                      </a:lnTo>
                      <a:lnTo>
                        <a:pt x="129" y="89"/>
                      </a:lnTo>
                      <a:lnTo>
                        <a:pt x="176" y="55"/>
                      </a:lnTo>
                      <a:lnTo>
                        <a:pt x="226" y="26"/>
                      </a:lnTo>
                      <a:lnTo>
                        <a:pt x="279" y="2"/>
                      </a:lnTo>
                      <a:close/>
                    </a:path>
                  </a:pathLst>
                </a:custGeom>
                <a:grpFill/>
                <a:ln w="9525" cap="flat" cmpd="sng" algn="ctr">
                  <a:noFill/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/>
                <a:lstStyle/>
                <a:p>
                  <a:pPr defTabSz="914400">
                    <a:defRPr/>
                  </a:pPr>
                  <a:endParaRPr lang="ru-RU" sz="1100" kern="0" dirty="0">
                    <a:solidFill>
                      <a:srgbClr val="002060"/>
                    </a:solidFill>
                    <a:cs typeface="Arial" panose="020B0604020202020204" pitchFamily="34" charset="0"/>
                  </a:endParaRPr>
                </a:p>
                <a:p>
                  <a:pPr defTabSz="914400">
                    <a:defRPr/>
                  </a:pPr>
                  <a:r>
                    <a:rPr lang="ru-RU" sz="1100" kern="0" dirty="0">
                      <a:solidFill>
                        <a:srgbClr val="002060"/>
                      </a:solidFill>
                      <a:cs typeface="Arial" panose="020B0604020202020204" pitchFamily="34" charset="0"/>
                    </a:rPr>
                    <a:t>  </a:t>
                  </a:r>
                </a:p>
              </p:txBody>
            </p:sp>
            <p:sp>
              <p:nvSpPr>
                <p:cNvPr id="58" name="Freeform 38"/>
                <p:cNvSpPr/>
                <p:nvPr/>
              </p:nvSpPr>
              <p:spPr bwMode="auto">
                <a:xfrm>
                  <a:off x="3031713" y="4761752"/>
                  <a:ext cx="751950" cy="1005445"/>
                </a:xfrm>
                <a:custGeom>
                  <a:avLst/>
                  <a:gdLst/>
                  <a:ahLst/>
                  <a:cxnLst>
                    <a:cxn ang="0">
                      <a:pos x="571" y="0"/>
                    </a:cxn>
                    <a:cxn ang="0">
                      <a:pos x="624" y="24"/>
                    </a:cxn>
                    <a:cxn ang="0">
                      <a:pos x="662" y="81"/>
                    </a:cxn>
                    <a:cxn ang="0">
                      <a:pos x="648" y="162"/>
                    </a:cxn>
                    <a:cxn ang="0">
                      <a:pos x="664" y="214"/>
                    </a:cxn>
                    <a:cxn ang="0">
                      <a:pos x="668" y="238"/>
                    </a:cxn>
                    <a:cxn ang="0">
                      <a:pos x="644" y="251"/>
                    </a:cxn>
                    <a:cxn ang="0">
                      <a:pos x="595" y="275"/>
                    </a:cxn>
                    <a:cxn ang="0">
                      <a:pos x="571" y="350"/>
                    </a:cxn>
                    <a:cxn ang="0">
                      <a:pos x="557" y="453"/>
                    </a:cxn>
                    <a:cxn ang="0">
                      <a:pos x="523" y="515"/>
                    </a:cxn>
                    <a:cxn ang="0">
                      <a:pos x="464" y="564"/>
                    </a:cxn>
                    <a:cxn ang="0">
                      <a:pos x="456" y="612"/>
                    </a:cxn>
                    <a:cxn ang="0">
                      <a:pos x="480" y="659"/>
                    </a:cxn>
                    <a:cxn ang="0">
                      <a:pos x="482" y="722"/>
                    </a:cxn>
                    <a:cxn ang="0">
                      <a:pos x="498" y="746"/>
                    </a:cxn>
                    <a:cxn ang="0">
                      <a:pos x="553" y="813"/>
                    </a:cxn>
                    <a:cxn ang="0">
                      <a:pos x="640" y="802"/>
                    </a:cxn>
                    <a:cxn ang="0">
                      <a:pos x="743" y="802"/>
                    </a:cxn>
                    <a:cxn ang="0">
                      <a:pos x="818" y="827"/>
                    </a:cxn>
                    <a:cxn ang="0">
                      <a:pos x="877" y="772"/>
                    </a:cxn>
                    <a:cxn ang="0">
                      <a:pos x="925" y="770"/>
                    </a:cxn>
                    <a:cxn ang="0">
                      <a:pos x="964" y="817"/>
                    </a:cxn>
                    <a:cxn ang="0">
                      <a:pos x="1004" y="936"/>
                    </a:cxn>
                    <a:cxn ang="0">
                      <a:pos x="917" y="1047"/>
                    </a:cxn>
                    <a:cxn ang="0">
                      <a:pos x="873" y="1187"/>
                    </a:cxn>
                    <a:cxn ang="0">
                      <a:pos x="796" y="1225"/>
                    </a:cxn>
                    <a:cxn ang="0">
                      <a:pos x="727" y="1282"/>
                    </a:cxn>
                    <a:cxn ang="0">
                      <a:pos x="662" y="1316"/>
                    </a:cxn>
                    <a:cxn ang="0">
                      <a:pos x="563" y="1344"/>
                    </a:cxn>
                    <a:cxn ang="0">
                      <a:pos x="549" y="1308"/>
                    </a:cxn>
                    <a:cxn ang="0">
                      <a:pos x="535" y="1272"/>
                    </a:cxn>
                    <a:cxn ang="0">
                      <a:pos x="508" y="1280"/>
                    </a:cxn>
                    <a:cxn ang="0">
                      <a:pos x="468" y="1304"/>
                    </a:cxn>
                    <a:cxn ang="0">
                      <a:pos x="440" y="1249"/>
                    </a:cxn>
                    <a:cxn ang="0">
                      <a:pos x="373" y="1245"/>
                    </a:cxn>
                    <a:cxn ang="0">
                      <a:pos x="348" y="1290"/>
                    </a:cxn>
                    <a:cxn ang="0">
                      <a:pos x="326" y="1318"/>
                    </a:cxn>
                    <a:cxn ang="0">
                      <a:pos x="300" y="1304"/>
                    </a:cxn>
                    <a:cxn ang="0">
                      <a:pos x="249" y="1292"/>
                    </a:cxn>
                    <a:cxn ang="0">
                      <a:pos x="197" y="1247"/>
                    </a:cxn>
                    <a:cxn ang="0">
                      <a:pos x="243" y="1170"/>
                    </a:cxn>
                    <a:cxn ang="0">
                      <a:pos x="229" y="1148"/>
                    </a:cxn>
                    <a:cxn ang="0">
                      <a:pos x="150" y="1094"/>
                    </a:cxn>
                    <a:cxn ang="0">
                      <a:pos x="89" y="1065"/>
                    </a:cxn>
                    <a:cxn ang="0">
                      <a:pos x="75" y="1007"/>
                    </a:cxn>
                    <a:cxn ang="0">
                      <a:pos x="152" y="938"/>
                    </a:cxn>
                    <a:cxn ang="0">
                      <a:pos x="124" y="843"/>
                    </a:cxn>
                    <a:cxn ang="0">
                      <a:pos x="69" y="722"/>
                    </a:cxn>
                    <a:cxn ang="0">
                      <a:pos x="23" y="659"/>
                    </a:cxn>
                    <a:cxn ang="0">
                      <a:pos x="31" y="610"/>
                    </a:cxn>
                    <a:cxn ang="0">
                      <a:pos x="25" y="495"/>
                    </a:cxn>
                    <a:cxn ang="0">
                      <a:pos x="39" y="414"/>
                    </a:cxn>
                    <a:cxn ang="0">
                      <a:pos x="132" y="386"/>
                    </a:cxn>
                    <a:cxn ang="0">
                      <a:pos x="193" y="337"/>
                    </a:cxn>
                    <a:cxn ang="0">
                      <a:pos x="166" y="273"/>
                    </a:cxn>
                    <a:cxn ang="0">
                      <a:pos x="158" y="200"/>
                    </a:cxn>
                    <a:cxn ang="0">
                      <a:pos x="181" y="129"/>
                    </a:cxn>
                    <a:cxn ang="0">
                      <a:pos x="195" y="56"/>
                    </a:cxn>
                    <a:cxn ang="0">
                      <a:pos x="278" y="73"/>
                    </a:cxn>
                    <a:cxn ang="0">
                      <a:pos x="446" y="81"/>
                    </a:cxn>
                    <a:cxn ang="0">
                      <a:pos x="521" y="20"/>
                    </a:cxn>
                  </a:cxnLst>
                  <a:rect l="0" t="0" r="r" b="b"/>
                  <a:pathLst>
                    <a:path w="1010" h="1350">
                      <a:moveTo>
                        <a:pt x="521" y="20"/>
                      </a:moveTo>
                      <a:lnTo>
                        <a:pt x="553" y="4"/>
                      </a:lnTo>
                      <a:lnTo>
                        <a:pt x="571" y="0"/>
                      </a:lnTo>
                      <a:lnTo>
                        <a:pt x="589" y="2"/>
                      </a:lnTo>
                      <a:lnTo>
                        <a:pt x="605" y="10"/>
                      </a:lnTo>
                      <a:lnTo>
                        <a:pt x="624" y="24"/>
                      </a:lnTo>
                      <a:lnTo>
                        <a:pt x="642" y="40"/>
                      </a:lnTo>
                      <a:lnTo>
                        <a:pt x="656" y="60"/>
                      </a:lnTo>
                      <a:lnTo>
                        <a:pt x="662" y="81"/>
                      </a:lnTo>
                      <a:lnTo>
                        <a:pt x="662" y="105"/>
                      </a:lnTo>
                      <a:lnTo>
                        <a:pt x="650" y="141"/>
                      </a:lnTo>
                      <a:lnTo>
                        <a:pt x="648" y="162"/>
                      </a:lnTo>
                      <a:lnTo>
                        <a:pt x="650" y="180"/>
                      </a:lnTo>
                      <a:lnTo>
                        <a:pt x="656" y="198"/>
                      </a:lnTo>
                      <a:lnTo>
                        <a:pt x="664" y="214"/>
                      </a:lnTo>
                      <a:lnTo>
                        <a:pt x="674" y="230"/>
                      </a:lnTo>
                      <a:lnTo>
                        <a:pt x="670" y="234"/>
                      </a:lnTo>
                      <a:lnTo>
                        <a:pt x="668" y="238"/>
                      </a:lnTo>
                      <a:lnTo>
                        <a:pt x="664" y="242"/>
                      </a:lnTo>
                      <a:lnTo>
                        <a:pt x="662" y="246"/>
                      </a:lnTo>
                      <a:lnTo>
                        <a:pt x="644" y="251"/>
                      </a:lnTo>
                      <a:lnTo>
                        <a:pt x="626" y="257"/>
                      </a:lnTo>
                      <a:lnTo>
                        <a:pt x="610" y="265"/>
                      </a:lnTo>
                      <a:lnTo>
                        <a:pt x="595" y="275"/>
                      </a:lnTo>
                      <a:lnTo>
                        <a:pt x="585" y="291"/>
                      </a:lnTo>
                      <a:lnTo>
                        <a:pt x="577" y="319"/>
                      </a:lnTo>
                      <a:lnTo>
                        <a:pt x="571" y="350"/>
                      </a:lnTo>
                      <a:lnTo>
                        <a:pt x="563" y="378"/>
                      </a:lnTo>
                      <a:lnTo>
                        <a:pt x="557" y="402"/>
                      </a:lnTo>
                      <a:lnTo>
                        <a:pt x="557" y="453"/>
                      </a:lnTo>
                      <a:lnTo>
                        <a:pt x="555" y="477"/>
                      </a:lnTo>
                      <a:lnTo>
                        <a:pt x="541" y="497"/>
                      </a:lnTo>
                      <a:lnTo>
                        <a:pt x="523" y="515"/>
                      </a:lnTo>
                      <a:lnTo>
                        <a:pt x="502" y="530"/>
                      </a:lnTo>
                      <a:lnTo>
                        <a:pt x="482" y="546"/>
                      </a:lnTo>
                      <a:lnTo>
                        <a:pt x="464" y="564"/>
                      </a:lnTo>
                      <a:lnTo>
                        <a:pt x="452" y="586"/>
                      </a:lnTo>
                      <a:lnTo>
                        <a:pt x="452" y="600"/>
                      </a:lnTo>
                      <a:lnTo>
                        <a:pt x="456" y="612"/>
                      </a:lnTo>
                      <a:lnTo>
                        <a:pt x="464" y="627"/>
                      </a:lnTo>
                      <a:lnTo>
                        <a:pt x="472" y="639"/>
                      </a:lnTo>
                      <a:lnTo>
                        <a:pt x="480" y="659"/>
                      </a:lnTo>
                      <a:lnTo>
                        <a:pt x="484" y="679"/>
                      </a:lnTo>
                      <a:lnTo>
                        <a:pt x="482" y="701"/>
                      </a:lnTo>
                      <a:lnTo>
                        <a:pt x="482" y="722"/>
                      </a:lnTo>
                      <a:lnTo>
                        <a:pt x="488" y="681"/>
                      </a:lnTo>
                      <a:lnTo>
                        <a:pt x="492" y="714"/>
                      </a:lnTo>
                      <a:lnTo>
                        <a:pt x="498" y="746"/>
                      </a:lnTo>
                      <a:lnTo>
                        <a:pt x="508" y="776"/>
                      </a:lnTo>
                      <a:lnTo>
                        <a:pt x="525" y="802"/>
                      </a:lnTo>
                      <a:lnTo>
                        <a:pt x="553" y="813"/>
                      </a:lnTo>
                      <a:lnTo>
                        <a:pt x="581" y="817"/>
                      </a:lnTo>
                      <a:lnTo>
                        <a:pt x="610" y="817"/>
                      </a:lnTo>
                      <a:lnTo>
                        <a:pt x="640" y="802"/>
                      </a:lnTo>
                      <a:lnTo>
                        <a:pt x="668" y="786"/>
                      </a:lnTo>
                      <a:lnTo>
                        <a:pt x="699" y="770"/>
                      </a:lnTo>
                      <a:lnTo>
                        <a:pt x="743" y="802"/>
                      </a:lnTo>
                      <a:lnTo>
                        <a:pt x="765" y="815"/>
                      </a:lnTo>
                      <a:lnTo>
                        <a:pt x="792" y="825"/>
                      </a:lnTo>
                      <a:lnTo>
                        <a:pt x="818" y="827"/>
                      </a:lnTo>
                      <a:lnTo>
                        <a:pt x="840" y="813"/>
                      </a:lnTo>
                      <a:lnTo>
                        <a:pt x="858" y="794"/>
                      </a:lnTo>
                      <a:lnTo>
                        <a:pt x="877" y="772"/>
                      </a:lnTo>
                      <a:lnTo>
                        <a:pt x="895" y="754"/>
                      </a:lnTo>
                      <a:lnTo>
                        <a:pt x="917" y="740"/>
                      </a:lnTo>
                      <a:lnTo>
                        <a:pt x="925" y="770"/>
                      </a:lnTo>
                      <a:lnTo>
                        <a:pt x="933" y="798"/>
                      </a:lnTo>
                      <a:lnTo>
                        <a:pt x="947" y="809"/>
                      </a:lnTo>
                      <a:lnTo>
                        <a:pt x="964" y="817"/>
                      </a:lnTo>
                      <a:lnTo>
                        <a:pt x="978" y="829"/>
                      </a:lnTo>
                      <a:lnTo>
                        <a:pt x="1010" y="908"/>
                      </a:lnTo>
                      <a:lnTo>
                        <a:pt x="1004" y="936"/>
                      </a:lnTo>
                      <a:lnTo>
                        <a:pt x="994" y="962"/>
                      </a:lnTo>
                      <a:lnTo>
                        <a:pt x="958" y="1007"/>
                      </a:lnTo>
                      <a:lnTo>
                        <a:pt x="917" y="1047"/>
                      </a:lnTo>
                      <a:lnTo>
                        <a:pt x="905" y="1110"/>
                      </a:lnTo>
                      <a:lnTo>
                        <a:pt x="897" y="1173"/>
                      </a:lnTo>
                      <a:lnTo>
                        <a:pt x="873" y="1187"/>
                      </a:lnTo>
                      <a:lnTo>
                        <a:pt x="848" y="1197"/>
                      </a:lnTo>
                      <a:lnTo>
                        <a:pt x="822" y="1209"/>
                      </a:lnTo>
                      <a:lnTo>
                        <a:pt x="796" y="1225"/>
                      </a:lnTo>
                      <a:lnTo>
                        <a:pt x="771" y="1241"/>
                      </a:lnTo>
                      <a:lnTo>
                        <a:pt x="747" y="1259"/>
                      </a:lnTo>
                      <a:lnTo>
                        <a:pt x="727" y="1282"/>
                      </a:lnTo>
                      <a:lnTo>
                        <a:pt x="715" y="1296"/>
                      </a:lnTo>
                      <a:lnTo>
                        <a:pt x="699" y="1304"/>
                      </a:lnTo>
                      <a:lnTo>
                        <a:pt x="662" y="1316"/>
                      </a:lnTo>
                      <a:lnTo>
                        <a:pt x="620" y="1334"/>
                      </a:lnTo>
                      <a:lnTo>
                        <a:pt x="577" y="1350"/>
                      </a:lnTo>
                      <a:lnTo>
                        <a:pt x="563" y="1344"/>
                      </a:lnTo>
                      <a:lnTo>
                        <a:pt x="555" y="1334"/>
                      </a:lnTo>
                      <a:lnTo>
                        <a:pt x="551" y="1322"/>
                      </a:lnTo>
                      <a:lnTo>
                        <a:pt x="549" y="1308"/>
                      </a:lnTo>
                      <a:lnTo>
                        <a:pt x="549" y="1280"/>
                      </a:lnTo>
                      <a:lnTo>
                        <a:pt x="541" y="1276"/>
                      </a:lnTo>
                      <a:lnTo>
                        <a:pt x="535" y="1272"/>
                      </a:lnTo>
                      <a:lnTo>
                        <a:pt x="529" y="1270"/>
                      </a:lnTo>
                      <a:lnTo>
                        <a:pt x="521" y="1268"/>
                      </a:lnTo>
                      <a:lnTo>
                        <a:pt x="508" y="1280"/>
                      </a:lnTo>
                      <a:lnTo>
                        <a:pt x="496" y="1290"/>
                      </a:lnTo>
                      <a:lnTo>
                        <a:pt x="482" y="1298"/>
                      </a:lnTo>
                      <a:lnTo>
                        <a:pt x="468" y="1304"/>
                      </a:lnTo>
                      <a:lnTo>
                        <a:pt x="450" y="1302"/>
                      </a:lnTo>
                      <a:lnTo>
                        <a:pt x="444" y="1276"/>
                      </a:lnTo>
                      <a:lnTo>
                        <a:pt x="440" y="1249"/>
                      </a:lnTo>
                      <a:lnTo>
                        <a:pt x="421" y="1231"/>
                      </a:lnTo>
                      <a:lnTo>
                        <a:pt x="395" y="1235"/>
                      </a:lnTo>
                      <a:lnTo>
                        <a:pt x="373" y="1245"/>
                      </a:lnTo>
                      <a:lnTo>
                        <a:pt x="351" y="1259"/>
                      </a:lnTo>
                      <a:lnTo>
                        <a:pt x="351" y="1276"/>
                      </a:lnTo>
                      <a:lnTo>
                        <a:pt x="348" y="1290"/>
                      </a:lnTo>
                      <a:lnTo>
                        <a:pt x="340" y="1300"/>
                      </a:lnTo>
                      <a:lnTo>
                        <a:pt x="332" y="1308"/>
                      </a:lnTo>
                      <a:lnTo>
                        <a:pt x="326" y="1318"/>
                      </a:lnTo>
                      <a:lnTo>
                        <a:pt x="320" y="1316"/>
                      </a:lnTo>
                      <a:lnTo>
                        <a:pt x="304" y="1308"/>
                      </a:lnTo>
                      <a:lnTo>
                        <a:pt x="300" y="1304"/>
                      </a:lnTo>
                      <a:lnTo>
                        <a:pt x="296" y="1302"/>
                      </a:lnTo>
                      <a:lnTo>
                        <a:pt x="272" y="1298"/>
                      </a:lnTo>
                      <a:lnTo>
                        <a:pt x="249" y="1292"/>
                      </a:lnTo>
                      <a:lnTo>
                        <a:pt x="229" y="1282"/>
                      </a:lnTo>
                      <a:lnTo>
                        <a:pt x="211" y="1268"/>
                      </a:lnTo>
                      <a:lnTo>
                        <a:pt x="197" y="1247"/>
                      </a:lnTo>
                      <a:lnTo>
                        <a:pt x="215" y="1221"/>
                      </a:lnTo>
                      <a:lnTo>
                        <a:pt x="231" y="1197"/>
                      </a:lnTo>
                      <a:lnTo>
                        <a:pt x="243" y="1170"/>
                      </a:lnTo>
                      <a:lnTo>
                        <a:pt x="243" y="1160"/>
                      </a:lnTo>
                      <a:lnTo>
                        <a:pt x="233" y="1150"/>
                      </a:lnTo>
                      <a:lnTo>
                        <a:pt x="229" y="1148"/>
                      </a:lnTo>
                      <a:lnTo>
                        <a:pt x="225" y="1144"/>
                      </a:lnTo>
                      <a:lnTo>
                        <a:pt x="203" y="1126"/>
                      </a:lnTo>
                      <a:lnTo>
                        <a:pt x="150" y="1094"/>
                      </a:lnTo>
                      <a:lnTo>
                        <a:pt x="122" y="1086"/>
                      </a:lnTo>
                      <a:lnTo>
                        <a:pt x="104" y="1079"/>
                      </a:lnTo>
                      <a:lnTo>
                        <a:pt x="89" y="1065"/>
                      </a:lnTo>
                      <a:lnTo>
                        <a:pt x="81" y="1049"/>
                      </a:lnTo>
                      <a:lnTo>
                        <a:pt x="77" y="1029"/>
                      </a:lnTo>
                      <a:lnTo>
                        <a:pt x="75" y="1007"/>
                      </a:lnTo>
                      <a:lnTo>
                        <a:pt x="75" y="989"/>
                      </a:lnTo>
                      <a:lnTo>
                        <a:pt x="114" y="962"/>
                      </a:lnTo>
                      <a:lnTo>
                        <a:pt x="152" y="938"/>
                      </a:lnTo>
                      <a:lnTo>
                        <a:pt x="152" y="887"/>
                      </a:lnTo>
                      <a:lnTo>
                        <a:pt x="146" y="863"/>
                      </a:lnTo>
                      <a:lnTo>
                        <a:pt x="124" y="843"/>
                      </a:lnTo>
                      <a:lnTo>
                        <a:pt x="96" y="827"/>
                      </a:lnTo>
                      <a:lnTo>
                        <a:pt x="69" y="811"/>
                      </a:lnTo>
                      <a:lnTo>
                        <a:pt x="69" y="722"/>
                      </a:lnTo>
                      <a:lnTo>
                        <a:pt x="51" y="691"/>
                      </a:lnTo>
                      <a:lnTo>
                        <a:pt x="27" y="663"/>
                      </a:lnTo>
                      <a:lnTo>
                        <a:pt x="23" y="659"/>
                      </a:lnTo>
                      <a:lnTo>
                        <a:pt x="21" y="655"/>
                      </a:lnTo>
                      <a:lnTo>
                        <a:pt x="19" y="653"/>
                      </a:lnTo>
                      <a:lnTo>
                        <a:pt x="31" y="610"/>
                      </a:lnTo>
                      <a:lnTo>
                        <a:pt x="41" y="568"/>
                      </a:lnTo>
                      <a:lnTo>
                        <a:pt x="45" y="523"/>
                      </a:lnTo>
                      <a:lnTo>
                        <a:pt x="25" y="495"/>
                      </a:lnTo>
                      <a:lnTo>
                        <a:pt x="0" y="469"/>
                      </a:lnTo>
                      <a:lnTo>
                        <a:pt x="17" y="439"/>
                      </a:lnTo>
                      <a:lnTo>
                        <a:pt x="39" y="414"/>
                      </a:lnTo>
                      <a:lnTo>
                        <a:pt x="65" y="398"/>
                      </a:lnTo>
                      <a:lnTo>
                        <a:pt x="98" y="390"/>
                      </a:lnTo>
                      <a:lnTo>
                        <a:pt x="132" y="386"/>
                      </a:lnTo>
                      <a:lnTo>
                        <a:pt x="164" y="378"/>
                      </a:lnTo>
                      <a:lnTo>
                        <a:pt x="197" y="364"/>
                      </a:lnTo>
                      <a:lnTo>
                        <a:pt x="193" y="337"/>
                      </a:lnTo>
                      <a:lnTo>
                        <a:pt x="181" y="311"/>
                      </a:lnTo>
                      <a:lnTo>
                        <a:pt x="170" y="293"/>
                      </a:lnTo>
                      <a:lnTo>
                        <a:pt x="166" y="273"/>
                      </a:lnTo>
                      <a:lnTo>
                        <a:pt x="166" y="253"/>
                      </a:lnTo>
                      <a:lnTo>
                        <a:pt x="164" y="230"/>
                      </a:lnTo>
                      <a:lnTo>
                        <a:pt x="158" y="200"/>
                      </a:lnTo>
                      <a:lnTo>
                        <a:pt x="150" y="168"/>
                      </a:lnTo>
                      <a:lnTo>
                        <a:pt x="168" y="149"/>
                      </a:lnTo>
                      <a:lnTo>
                        <a:pt x="181" y="129"/>
                      </a:lnTo>
                      <a:lnTo>
                        <a:pt x="189" y="105"/>
                      </a:lnTo>
                      <a:lnTo>
                        <a:pt x="193" y="81"/>
                      </a:lnTo>
                      <a:lnTo>
                        <a:pt x="195" y="56"/>
                      </a:lnTo>
                      <a:lnTo>
                        <a:pt x="225" y="56"/>
                      </a:lnTo>
                      <a:lnTo>
                        <a:pt x="255" y="62"/>
                      </a:lnTo>
                      <a:lnTo>
                        <a:pt x="278" y="73"/>
                      </a:lnTo>
                      <a:lnTo>
                        <a:pt x="300" y="87"/>
                      </a:lnTo>
                      <a:lnTo>
                        <a:pt x="336" y="119"/>
                      </a:lnTo>
                      <a:lnTo>
                        <a:pt x="446" y="81"/>
                      </a:lnTo>
                      <a:lnTo>
                        <a:pt x="472" y="60"/>
                      </a:lnTo>
                      <a:lnTo>
                        <a:pt x="494" y="38"/>
                      </a:lnTo>
                      <a:lnTo>
                        <a:pt x="521" y="20"/>
                      </a:lnTo>
                      <a:close/>
                    </a:path>
                  </a:pathLst>
                </a:custGeom>
                <a:grpFill/>
                <a:ln w="9525" cap="flat" cmpd="sng" algn="ctr">
                  <a:noFill/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/>
                <a:lstStyle/>
                <a:p>
                  <a:pPr defTabSz="914400">
                    <a:defRPr/>
                  </a:pPr>
                  <a:endParaRPr lang="ru-RU" sz="1050" kern="0" dirty="0">
                    <a:solidFill>
                      <a:srgbClr val="002060"/>
                    </a:solidFill>
                    <a:cs typeface="Arial" panose="020B0604020202020204" pitchFamily="34" charset="0"/>
                  </a:endParaRPr>
                </a:p>
                <a:p>
                  <a:pPr defTabSz="914400">
                    <a:defRPr/>
                  </a:pPr>
                  <a:endParaRPr lang="ru-RU" sz="1050" kern="0" dirty="0">
                    <a:solidFill>
                      <a:srgbClr val="002060"/>
                    </a:solidFill>
                    <a:cs typeface="Arial" panose="020B0604020202020204" pitchFamily="34" charset="0"/>
                  </a:endParaRPr>
                </a:p>
                <a:p>
                  <a:pPr defTabSz="914400">
                    <a:defRPr/>
                  </a:pPr>
                  <a:endParaRPr lang="ru-RU" sz="1050" kern="0" dirty="0">
                    <a:solidFill>
                      <a:srgbClr val="002060"/>
                    </a:solidFill>
                    <a:cs typeface="Arial" panose="020B0604020202020204" pitchFamily="34" charset="0"/>
                  </a:endParaRPr>
                </a:p>
                <a:p>
                  <a:pPr defTabSz="914400">
                    <a:defRPr/>
                  </a:pPr>
                  <a:endParaRPr lang="ru-RU" sz="1050" kern="0" dirty="0">
                    <a:solidFill>
                      <a:srgbClr val="002060"/>
                    </a:solidFill>
                    <a:cs typeface="Arial" panose="020B0604020202020204" pitchFamily="34" charset="0"/>
                  </a:endParaRPr>
                </a:p>
                <a:p>
                  <a:pPr defTabSz="914400">
                    <a:defRPr/>
                  </a:pPr>
                  <a:r>
                    <a:rPr lang="ru-RU" sz="1050" kern="0" dirty="0">
                      <a:solidFill>
                        <a:srgbClr val="002060"/>
                      </a:solidFill>
                      <a:cs typeface="Arial" panose="020B0604020202020204" pitchFamily="34" charset="0"/>
                    </a:rPr>
                    <a:t>   </a:t>
                  </a:r>
                </a:p>
              </p:txBody>
            </p:sp>
            <p:sp>
              <p:nvSpPr>
                <p:cNvPr id="59" name="Freeform 39"/>
                <p:cNvSpPr/>
                <p:nvPr/>
              </p:nvSpPr>
              <p:spPr bwMode="auto">
                <a:xfrm>
                  <a:off x="2211268" y="1966614"/>
                  <a:ext cx="481695" cy="405157"/>
                </a:xfrm>
                <a:custGeom>
                  <a:avLst/>
                  <a:gdLst/>
                  <a:ahLst/>
                  <a:cxnLst>
                    <a:cxn ang="0">
                      <a:pos x="572" y="16"/>
                    </a:cxn>
                    <a:cxn ang="0">
                      <a:pos x="625" y="4"/>
                    </a:cxn>
                    <a:cxn ang="0">
                      <a:pos x="637" y="10"/>
                    </a:cxn>
                    <a:cxn ang="0">
                      <a:pos x="641" y="39"/>
                    </a:cxn>
                    <a:cxn ang="0">
                      <a:pos x="613" y="69"/>
                    </a:cxn>
                    <a:cxn ang="0">
                      <a:pos x="597" y="107"/>
                    </a:cxn>
                    <a:cxn ang="0">
                      <a:pos x="603" y="182"/>
                    </a:cxn>
                    <a:cxn ang="0">
                      <a:pos x="647" y="279"/>
                    </a:cxn>
                    <a:cxn ang="0">
                      <a:pos x="639" y="303"/>
                    </a:cxn>
                    <a:cxn ang="0">
                      <a:pos x="623" y="344"/>
                    </a:cxn>
                    <a:cxn ang="0">
                      <a:pos x="617" y="386"/>
                    </a:cxn>
                    <a:cxn ang="0">
                      <a:pos x="576" y="421"/>
                    </a:cxn>
                    <a:cxn ang="0">
                      <a:pos x="540" y="459"/>
                    </a:cxn>
                    <a:cxn ang="0">
                      <a:pos x="479" y="544"/>
                    </a:cxn>
                    <a:cxn ang="0">
                      <a:pos x="416" y="498"/>
                    </a:cxn>
                    <a:cxn ang="0">
                      <a:pos x="364" y="455"/>
                    </a:cxn>
                    <a:cxn ang="0">
                      <a:pos x="311" y="405"/>
                    </a:cxn>
                    <a:cxn ang="0">
                      <a:pos x="259" y="354"/>
                    </a:cxn>
                    <a:cxn ang="0">
                      <a:pos x="202" y="293"/>
                    </a:cxn>
                    <a:cxn ang="0">
                      <a:pos x="190" y="255"/>
                    </a:cxn>
                    <a:cxn ang="0">
                      <a:pos x="163" y="231"/>
                    </a:cxn>
                    <a:cxn ang="0">
                      <a:pos x="135" y="231"/>
                    </a:cxn>
                    <a:cxn ang="0">
                      <a:pos x="107" y="253"/>
                    </a:cxn>
                    <a:cxn ang="0">
                      <a:pos x="48" y="218"/>
                    </a:cxn>
                    <a:cxn ang="0">
                      <a:pos x="4" y="170"/>
                    </a:cxn>
                    <a:cxn ang="0">
                      <a:pos x="26" y="138"/>
                    </a:cxn>
                    <a:cxn ang="0">
                      <a:pos x="105" y="95"/>
                    </a:cxn>
                    <a:cxn ang="0">
                      <a:pos x="135" y="89"/>
                    </a:cxn>
                    <a:cxn ang="0">
                      <a:pos x="174" y="91"/>
                    </a:cxn>
                    <a:cxn ang="0">
                      <a:pos x="228" y="83"/>
                    </a:cxn>
                    <a:cxn ang="0">
                      <a:pos x="291" y="89"/>
                    </a:cxn>
                    <a:cxn ang="0">
                      <a:pos x="370" y="89"/>
                    </a:cxn>
                    <a:cxn ang="0">
                      <a:pos x="437" y="93"/>
                    </a:cxn>
                    <a:cxn ang="0">
                      <a:pos x="475" y="87"/>
                    </a:cxn>
                    <a:cxn ang="0">
                      <a:pos x="516" y="63"/>
                    </a:cxn>
                  </a:cxnLst>
                  <a:rect l="0" t="0" r="r" b="b"/>
                  <a:pathLst>
                    <a:path w="647" h="544">
                      <a:moveTo>
                        <a:pt x="552" y="30"/>
                      </a:moveTo>
                      <a:lnTo>
                        <a:pt x="572" y="16"/>
                      </a:lnTo>
                      <a:lnTo>
                        <a:pt x="621" y="0"/>
                      </a:lnTo>
                      <a:lnTo>
                        <a:pt x="625" y="4"/>
                      </a:lnTo>
                      <a:lnTo>
                        <a:pt x="631" y="6"/>
                      </a:lnTo>
                      <a:lnTo>
                        <a:pt x="637" y="10"/>
                      </a:lnTo>
                      <a:lnTo>
                        <a:pt x="641" y="14"/>
                      </a:lnTo>
                      <a:lnTo>
                        <a:pt x="641" y="39"/>
                      </a:lnTo>
                      <a:lnTo>
                        <a:pt x="627" y="53"/>
                      </a:lnTo>
                      <a:lnTo>
                        <a:pt x="613" y="69"/>
                      </a:lnTo>
                      <a:lnTo>
                        <a:pt x="601" y="87"/>
                      </a:lnTo>
                      <a:lnTo>
                        <a:pt x="597" y="107"/>
                      </a:lnTo>
                      <a:lnTo>
                        <a:pt x="597" y="150"/>
                      </a:lnTo>
                      <a:lnTo>
                        <a:pt x="603" y="182"/>
                      </a:lnTo>
                      <a:lnTo>
                        <a:pt x="645" y="267"/>
                      </a:lnTo>
                      <a:lnTo>
                        <a:pt x="647" y="279"/>
                      </a:lnTo>
                      <a:lnTo>
                        <a:pt x="645" y="291"/>
                      </a:lnTo>
                      <a:lnTo>
                        <a:pt x="639" y="303"/>
                      </a:lnTo>
                      <a:lnTo>
                        <a:pt x="629" y="322"/>
                      </a:lnTo>
                      <a:lnTo>
                        <a:pt x="623" y="344"/>
                      </a:lnTo>
                      <a:lnTo>
                        <a:pt x="621" y="364"/>
                      </a:lnTo>
                      <a:lnTo>
                        <a:pt x="617" y="386"/>
                      </a:lnTo>
                      <a:lnTo>
                        <a:pt x="599" y="405"/>
                      </a:lnTo>
                      <a:lnTo>
                        <a:pt x="576" y="421"/>
                      </a:lnTo>
                      <a:lnTo>
                        <a:pt x="556" y="439"/>
                      </a:lnTo>
                      <a:lnTo>
                        <a:pt x="540" y="459"/>
                      </a:lnTo>
                      <a:lnTo>
                        <a:pt x="514" y="504"/>
                      </a:lnTo>
                      <a:lnTo>
                        <a:pt x="479" y="544"/>
                      </a:lnTo>
                      <a:lnTo>
                        <a:pt x="439" y="524"/>
                      </a:lnTo>
                      <a:lnTo>
                        <a:pt x="416" y="498"/>
                      </a:lnTo>
                      <a:lnTo>
                        <a:pt x="390" y="475"/>
                      </a:lnTo>
                      <a:lnTo>
                        <a:pt x="364" y="455"/>
                      </a:lnTo>
                      <a:lnTo>
                        <a:pt x="338" y="431"/>
                      </a:lnTo>
                      <a:lnTo>
                        <a:pt x="311" y="405"/>
                      </a:lnTo>
                      <a:lnTo>
                        <a:pt x="285" y="376"/>
                      </a:lnTo>
                      <a:lnTo>
                        <a:pt x="259" y="354"/>
                      </a:lnTo>
                      <a:lnTo>
                        <a:pt x="202" y="318"/>
                      </a:lnTo>
                      <a:lnTo>
                        <a:pt x="202" y="293"/>
                      </a:lnTo>
                      <a:lnTo>
                        <a:pt x="198" y="271"/>
                      </a:lnTo>
                      <a:lnTo>
                        <a:pt x="190" y="255"/>
                      </a:lnTo>
                      <a:lnTo>
                        <a:pt x="178" y="243"/>
                      </a:lnTo>
                      <a:lnTo>
                        <a:pt x="163" y="231"/>
                      </a:lnTo>
                      <a:lnTo>
                        <a:pt x="149" y="221"/>
                      </a:lnTo>
                      <a:lnTo>
                        <a:pt x="135" y="231"/>
                      </a:lnTo>
                      <a:lnTo>
                        <a:pt x="121" y="243"/>
                      </a:lnTo>
                      <a:lnTo>
                        <a:pt x="107" y="253"/>
                      </a:lnTo>
                      <a:lnTo>
                        <a:pt x="89" y="255"/>
                      </a:lnTo>
                      <a:lnTo>
                        <a:pt x="48" y="218"/>
                      </a:lnTo>
                      <a:lnTo>
                        <a:pt x="8" y="184"/>
                      </a:lnTo>
                      <a:lnTo>
                        <a:pt x="4" y="170"/>
                      </a:lnTo>
                      <a:lnTo>
                        <a:pt x="0" y="158"/>
                      </a:lnTo>
                      <a:lnTo>
                        <a:pt x="26" y="138"/>
                      </a:lnTo>
                      <a:lnTo>
                        <a:pt x="50" y="119"/>
                      </a:lnTo>
                      <a:lnTo>
                        <a:pt x="105" y="95"/>
                      </a:lnTo>
                      <a:lnTo>
                        <a:pt x="119" y="81"/>
                      </a:lnTo>
                      <a:lnTo>
                        <a:pt x="135" y="89"/>
                      </a:lnTo>
                      <a:lnTo>
                        <a:pt x="153" y="91"/>
                      </a:lnTo>
                      <a:lnTo>
                        <a:pt x="174" y="91"/>
                      </a:lnTo>
                      <a:lnTo>
                        <a:pt x="192" y="89"/>
                      </a:lnTo>
                      <a:lnTo>
                        <a:pt x="228" y="83"/>
                      </a:lnTo>
                      <a:lnTo>
                        <a:pt x="267" y="79"/>
                      </a:lnTo>
                      <a:lnTo>
                        <a:pt x="291" y="89"/>
                      </a:lnTo>
                      <a:lnTo>
                        <a:pt x="317" y="93"/>
                      </a:lnTo>
                      <a:lnTo>
                        <a:pt x="370" y="89"/>
                      </a:lnTo>
                      <a:lnTo>
                        <a:pt x="396" y="89"/>
                      </a:lnTo>
                      <a:lnTo>
                        <a:pt x="437" y="93"/>
                      </a:lnTo>
                      <a:lnTo>
                        <a:pt x="457" y="93"/>
                      </a:lnTo>
                      <a:lnTo>
                        <a:pt x="475" y="87"/>
                      </a:lnTo>
                      <a:lnTo>
                        <a:pt x="497" y="77"/>
                      </a:lnTo>
                      <a:lnTo>
                        <a:pt x="516" y="63"/>
                      </a:lnTo>
                      <a:lnTo>
                        <a:pt x="552" y="30"/>
                      </a:lnTo>
                      <a:close/>
                    </a:path>
                  </a:pathLst>
                </a:custGeom>
                <a:grpFill/>
                <a:ln w="9525" cap="flat" cmpd="sng" algn="ctr">
                  <a:noFill/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/>
                <a:lstStyle/>
                <a:p>
                  <a:pPr defTabSz="914400">
                    <a:defRPr/>
                  </a:pPr>
                  <a:r>
                    <a:rPr lang="ru-RU" sz="1100" kern="0" dirty="0">
                      <a:solidFill>
                        <a:srgbClr val="002060"/>
                      </a:solidFill>
                      <a:cs typeface="Arial" panose="020B0604020202020204" pitchFamily="34" charset="0"/>
                    </a:rPr>
                    <a:t>   </a:t>
                  </a:r>
                </a:p>
              </p:txBody>
            </p:sp>
            <p:sp>
              <p:nvSpPr>
                <p:cNvPr id="60" name="Freeform 42"/>
                <p:cNvSpPr/>
                <p:nvPr/>
              </p:nvSpPr>
              <p:spPr bwMode="auto">
                <a:xfrm>
                  <a:off x="3846946" y="2079820"/>
                  <a:ext cx="462338" cy="463994"/>
                </a:xfrm>
                <a:custGeom>
                  <a:avLst/>
                  <a:gdLst/>
                  <a:ahLst/>
                  <a:cxnLst>
                    <a:cxn ang="0">
                      <a:pos x="63" y="2"/>
                    </a:cxn>
                    <a:cxn ang="0">
                      <a:pos x="97" y="12"/>
                    </a:cxn>
                    <a:cxn ang="0">
                      <a:pos x="128" y="42"/>
                    </a:cxn>
                    <a:cxn ang="0">
                      <a:pos x="154" y="75"/>
                    </a:cxn>
                    <a:cxn ang="0">
                      <a:pos x="192" y="87"/>
                    </a:cxn>
                    <a:cxn ang="0">
                      <a:pos x="229" y="71"/>
                    </a:cxn>
                    <a:cxn ang="0">
                      <a:pos x="263" y="44"/>
                    </a:cxn>
                    <a:cxn ang="0">
                      <a:pos x="322" y="73"/>
                    </a:cxn>
                    <a:cxn ang="0">
                      <a:pos x="375" y="127"/>
                    </a:cxn>
                    <a:cxn ang="0">
                      <a:pos x="395" y="178"/>
                    </a:cxn>
                    <a:cxn ang="0">
                      <a:pos x="425" y="210"/>
                    </a:cxn>
                    <a:cxn ang="0">
                      <a:pos x="470" y="238"/>
                    </a:cxn>
                    <a:cxn ang="0">
                      <a:pos x="567" y="281"/>
                    </a:cxn>
                    <a:cxn ang="0">
                      <a:pos x="617" y="323"/>
                    </a:cxn>
                    <a:cxn ang="0">
                      <a:pos x="621" y="348"/>
                    </a:cxn>
                    <a:cxn ang="0">
                      <a:pos x="559" y="436"/>
                    </a:cxn>
                    <a:cxn ang="0">
                      <a:pos x="540" y="465"/>
                    </a:cxn>
                    <a:cxn ang="0">
                      <a:pos x="516" y="483"/>
                    </a:cxn>
                    <a:cxn ang="0">
                      <a:pos x="492" y="459"/>
                    </a:cxn>
                    <a:cxn ang="0">
                      <a:pos x="474" y="412"/>
                    </a:cxn>
                    <a:cxn ang="0">
                      <a:pos x="435" y="382"/>
                    </a:cxn>
                    <a:cxn ang="0">
                      <a:pos x="409" y="396"/>
                    </a:cxn>
                    <a:cxn ang="0">
                      <a:pos x="399" y="469"/>
                    </a:cxn>
                    <a:cxn ang="0">
                      <a:pos x="316" y="447"/>
                    </a:cxn>
                    <a:cxn ang="0">
                      <a:pos x="288" y="483"/>
                    </a:cxn>
                    <a:cxn ang="0">
                      <a:pos x="279" y="532"/>
                    </a:cxn>
                    <a:cxn ang="0">
                      <a:pos x="322" y="584"/>
                    </a:cxn>
                    <a:cxn ang="0">
                      <a:pos x="304" y="606"/>
                    </a:cxn>
                    <a:cxn ang="0">
                      <a:pos x="277" y="623"/>
                    </a:cxn>
                    <a:cxn ang="0">
                      <a:pos x="249" y="596"/>
                    </a:cxn>
                    <a:cxn ang="0">
                      <a:pos x="223" y="552"/>
                    </a:cxn>
                    <a:cxn ang="0">
                      <a:pos x="172" y="505"/>
                    </a:cxn>
                    <a:cxn ang="0">
                      <a:pos x="142" y="497"/>
                    </a:cxn>
                    <a:cxn ang="0">
                      <a:pos x="109" y="507"/>
                    </a:cxn>
                    <a:cxn ang="0">
                      <a:pos x="99" y="479"/>
                    </a:cxn>
                    <a:cxn ang="0">
                      <a:pos x="79" y="426"/>
                    </a:cxn>
                    <a:cxn ang="0">
                      <a:pos x="24" y="422"/>
                    </a:cxn>
                    <a:cxn ang="0">
                      <a:pos x="2" y="392"/>
                    </a:cxn>
                    <a:cxn ang="0">
                      <a:pos x="14" y="348"/>
                    </a:cxn>
                    <a:cxn ang="0">
                      <a:pos x="55" y="309"/>
                    </a:cxn>
                    <a:cxn ang="0">
                      <a:pos x="107" y="259"/>
                    </a:cxn>
                    <a:cxn ang="0">
                      <a:pos x="134" y="214"/>
                    </a:cxn>
                    <a:cxn ang="0">
                      <a:pos x="126" y="182"/>
                    </a:cxn>
                    <a:cxn ang="0">
                      <a:pos x="95" y="147"/>
                    </a:cxn>
                    <a:cxn ang="0">
                      <a:pos x="69" y="109"/>
                    </a:cxn>
                    <a:cxn ang="0">
                      <a:pos x="71" y="75"/>
                    </a:cxn>
                    <a:cxn ang="0">
                      <a:pos x="61" y="38"/>
                    </a:cxn>
                    <a:cxn ang="0">
                      <a:pos x="47" y="0"/>
                    </a:cxn>
                  </a:cxnLst>
                  <a:rect l="0" t="0" r="r" b="b"/>
                  <a:pathLst>
                    <a:path w="621" h="623">
                      <a:moveTo>
                        <a:pt x="47" y="0"/>
                      </a:moveTo>
                      <a:lnTo>
                        <a:pt x="63" y="2"/>
                      </a:lnTo>
                      <a:lnTo>
                        <a:pt x="81" y="4"/>
                      </a:lnTo>
                      <a:lnTo>
                        <a:pt x="97" y="12"/>
                      </a:lnTo>
                      <a:lnTo>
                        <a:pt x="114" y="26"/>
                      </a:lnTo>
                      <a:lnTo>
                        <a:pt x="128" y="42"/>
                      </a:lnTo>
                      <a:lnTo>
                        <a:pt x="140" y="58"/>
                      </a:lnTo>
                      <a:lnTo>
                        <a:pt x="154" y="75"/>
                      </a:lnTo>
                      <a:lnTo>
                        <a:pt x="172" y="85"/>
                      </a:lnTo>
                      <a:lnTo>
                        <a:pt x="192" y="87"/>
                      </a:lnTo>
                      <a:lnTo>
                        <a:pt x="213" y="81"/>
                      </a:lnTo>
                      <a:lnTo>
                        <a:pt x="229" y="71"/>
                      </a:lnTo>
                      <a:lnTo>
                        <a:pt x="247" y="58"/>
                      </a:lnTo>
                      <a:lnTo>
                        <a:pt x="263" y="44"/>
                      </a:lnTo>
                      <a:lnTo>
                        <a:pt x="279" y="34"/>
                      </a:lnTo>
                      <a:lnTo>
                        <a:pt x="322" y="73"/>
                      </a:lnTo>
                      <a:lnTo>
                        <a:pt x="362" y="113"/>
                      </a:lnTo>
                      <a:lnTo>
                        <a:pt x="375" y="127"/>
                      </a:lnTo>
                      <a:lnTo>
                        <a:pt x="387" y="159"/>
                      </a:lnTo>
                      <a:lnTo>
                        <a:pt x="395" y="178"/>
                      </a:lnTo>
                      <a:lnTo>
                        <a:pt x="405" y="192"/>
                      </a:lnTo>
                      <a:lnTo>
                        <a:pt x="425" y="210"/>
                      </a:lnTo>
                      <a:lnTo>
                        <a:pt x="447" y="226"/>
                      </a:lnTo>
                      <a:lnTo>
                        <a:pt x="470" y="238"/>
                      </a:lnTo>
                      <a:lnTo>
                        <a:pt x="520" y="255"/>
                      </a:lnTo>
                      <a:lnTo>
                        <a:pt x="567" y="281"/>
                      </a:lnTo>
                      <a:lnTo>
                        <a:pt x="609" y="313"/>
                      </a:lnTo>
                      <a:lnTo>
                        <a:pt x="617" y="323"/>
                      </a:lnTo>
                      <a:lnTo>
                        <a:pt x="621" y="335"/>
                      </a:lnTo>
                      <a:lnTo>
                        <a:pt x="621" y="348"/>
                      </a:lnTo>
                      <a:lnTo>
                        <a:pt x="589" y="392"/>
                      </a:lnTo>
                      <a:lnTo>
                        <a:pt x="559" y="436"/>
                      </a:lnTo>
                      <a:lnTo>
                        <a:pt x="551" y="451"/>
                      </a:lnTo>
                      <a:lnTo>
                        <a:pt x="540" y="465"/>
                      </a:lnTo>
                      <a:lnTo>
                        <a:pt x="528" y="477"/>
                      </a:lnTo>
                      <a:lnTo>
                        <a:pt x="516" y="483"/>
                      </a:lnTo>
                      <a:lnTo>
                        <a:pt x="498" y="483"/>
                      </a:lnTo>
                      <a:lnTo>
                        <a:pt x="492" y="459"/>
                      </a:lnTo>
                      <a:lnTo>
                        <a:pt x="484" y="434"/>
                      </a:lnTo>
                      <a:lnTo>
                        <a:pt x="474" y="412"/>
                      </a:lnTo>
                      <a:lnTo>
                        <a:pt x="458" y="394"/>
                      </a:lnTo>
                      <a:lnTo>
                        <a:pt x="435" y="382"/>
                      </a:lnTo>
                      <a:lnTo>
                        <a:pt x="423" y="390"/>
                      </a:lnTo>
                      <a:lnTo>
                        <a:pt x="409" y="396"/>
                      </a:lnTo>
                      <a:lnTo>
                        <a:pt x="399" y="408"/>
                      </a:lnTo>
                      <a:lnTo>
                        <a:pt x="399" y="469"/>
                      </a:lnTo>
                      <a:lnTo>
                        <a:pt x="356" y="463"/>
                      </a:lnTo>
                      <a:lnTo>
                        <a:pt x="316" y="447"/>
                      </a:lnTo>
                      <a:lnTo>
                        <a:pt x="300" y="463"/>
                      </a:lnTo>
                      <a:lnTo>
                        <a:pt x="288" y="483"/>
                      </a:lnTo>
                      <a:lnTo>
                        <a:pt x="279" y="507"/>
                      </a:lnTo>
                      <a:lnTo>
                        <a:pt x="279" y="532"/>
                      </a:lnTo>
                      <a:lnTo>
                        <a:pt x="324" y="568"/>
                      </a:lnTo>
                      <a:lnTo>
                        <a:pt x="322" y="584"/>
                      </a:lnTo>
                      <a:lnTo>
                        <a:pt x="314" y="596"/>
                      </a:lnTo>
                      <a:lnTo>
                        <a:pt x="304" y="606"/>
                      </a:lnTo>
                      <a:lnTo>
                        <a:pt x="290" y="614"/>
                      </a:lnTo>
                      <a:lnTo>
                        <a:pt x="277" y="623"/>
                      </a:lnTo>
                      <a:lnTo>
                        <a:pt x="261" y="612"/>
                      </a:lnTo>
                      <a:lnTo>
                        <a:pt x="249" y="596"/>
                      </a:lnTo>
                      <a:lnTo>
                        <a:pt x="241" y="580"/>
                      </a:lnTo>
                      <a:lnTo>
                        <a:pt x="223" y="552"/>
                      </a:lnTo>
                      <a:lnTo>
                        <a:pt x="199" y="525"/>
                      </a:lnTo>
                      <a:lnTo>
                        <a:pt x="172" y="505"/>
                      </a:lnTo>
                      <a:lnTo>
                        <a:pt x="158" y="499"/>
                      </a:lnTo>
                      <a:lnTo>
                        <a:pt x="142" y="497"/>
                      </a:lnTo>
                      <a:lnTo>
                        <a:pt x="124" y="501"/>
                      </a:lnTo>
                      <a:lnTo>
                        <a:pt x="109" y="507"/>
                      </a:lnTo>
                      <a:lnTo>
                        <a:pt x="101" y="495"/>
                      </a:lnTo>
                      <a:lnTo>
                        <a:pt x="99" y="479"/>
                      </a:lnTo>
                      <a:lnTo>
                        <a:pt x="99" y="451"/>
                      </a:lnTo>
                      <a:lnTo>
                        <a:pt x="79" y="426"/>
                      </a:lnTo>
                      <a:lnTo>
                        <a:pt x="53" y="422"/>
                      </a:lnTo>
                      <a:lnTo>
                        <a:pt x="24" y="422"/>
                      </a:lnTo>
                      <a:lnTo>
                        <a:pt x="12" y="408"/>
                      </a:lnTo>
                      <a:lnTo>
                        <a:pt x="2" y="392"/>
                      </a:lnTo>
                      <a:lnTo>
                        <a:pt x="0" y="372"/>
                      </a:lnTo>
                      <a:lnTo>
                        <a:pt x="14" y="348"/>
                      </a:lnTo>
                      <a:lnTo>
                        <a:pt x="33" y="327"/>
                      </a:lnTo>
                      <a:lnTo>
                        <a:pt x="55" y="309"/>
                      </a:lnTo>
                      <a:lnTo>
                        <a:pt x="83" y="285"/>
                      </a:lnTo>
                      <a:lnTo>
                        <a:pt x="107" y="259"/>
                      </a:lnTo>
                      <a:lnTo>
                        <a:pt x="128" y="230"/>
                      </a:lnTo>
                      <a:lnTo>
                        <a:pt x="134" y="214"/>
                      </a:lnTo>
                      <a:lnTo>
                        <a:pt x="134" y="198"/>
                      </a:lnTo>
                      <a:lnTo>
                        <a:pt x="126" y="182"/>
                      </a:lnTo>
                      <a:lnTo>
                        <a:pt x="111" y="164"/>
                      </a:lnTo>
                      <a:lnTo>
                        <a:pt x="95" y="147"/>
                      </a:lnTo>
                      <a:lnTo>
                        <a:pt x="81" y="129"/>
                      </a:lnTo>
                      <a:lnTo>
                        <a:pt x="69" y="109"/>
                      </a:lnTo>
                      <a:lnTo>
                        <a:pt x="67" y="93"/>
                      </a:lnTo>
                      <a:lnTo>
                        <a:pt x="71" y="75"/>
                      </a:lnTo>
                      <a:lnTo>
                        <a:pt x="73" y="56"/>
                      </a:lnTo>
                      <a:lnTo>
                        <a:pt x="61" y="38"/>
                      </a:lnTo>
                      <a:lnTo>
                        <a:pt x="51" y="20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grpFill/>
                <a:ln w="9525" cap="flat" cmpd="sng" algn="ctr">
                  <a:noFill/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/>
                <a:lstStyle/>
                <a:p>
                  <a:pPr defTabSz="914400">
                    <a:defRPr/>
                  </a:pPr>
                  <a:endParaRPr lang="ru-RU" sz="1100" kern="0" dirty="0">
                    <a:solidFill>
                      <a:srgbClr val="002060"/>
                    </a:solidFill>
                    <a:cs typeface="Arial" panose="020B0604020202020204" pitchFamily="34" charset="0"/>
                  </a:endParaRPr>
                </a:p>
                <a:p>
                  <a:pPr defTabSz="914400">
                    <a:defRPr/>
                  </a:pPr>
                  <a:r>
                    <a:rPr lang="ru-RU" sz="1100" kern="0" dirty="0">
                      <a:solidFill>
                        <a:srgbClr val="002060"/>
                      </a:solidFill>
                      <a:cs typeface="Arial" panose="020B0604020202020204" pitchFamily="34" charset="0"/>
                    </a:rPr>
                    <a:t> </a:t>
                  </a:r>
                </a:p>
              </p:txBody>
            </p:sp>
            <p:sp>
              <p:nvSpPr>
                <p:cNvPr id="61" name="Freeform 43"/>
                <p:cNvSpPr/>
                <p:nvPr/>
              </p:nvSpPr>
              <p:spPr bwMode="auto">
                <a:xfrm>
                  <a:off x="2607345" y="5285328"/>
                  <a:ext cx="715470" cy="882558"/>
                </a:xfrm>
                <a:custGeom>
                  <a:avLst/>
                  <a:gdLst/>
                  <a:ahLst/>
                  <a:cxnLst>
                    <a:cxn ang="0">
                      <a:pos x="595" y="11"/>
                    </a:cxn>
                    <a:cxn ang="0">
                      <a:pos x="601" y="61"/>
                    </a:cxn>
                    <a:cxn ang="0">
                      <a:pos x="609" y="128"/>
                    </a:cxn>
                    <a:cxn ang="0">
                      <a:pos x="680" y="182"/>
                    </a:cxn>
                    <a:cxn ang="0">
                      <a:pos x="603" y="273"/>
                    </a:cxn>
                    <a:cxn ang="0">
                      <a:pos x="615" y="362"/>
                    </a:cxn>
                    <a:cxn ang="0">
                      <a:pos x="647" y="427"/>
                    </a:cxn>
                    <a:cxn ang="0">
                      <a:pos x="728" y="433"/>
                    </a:cxn>
                    <a:cxn ang="0">
                      <a:pos x="757" y="482"/>
                    </a:cxn>
                    <a:cxn ang="0">
                      <a:pos x="720" y="536"/>
                    </a:cxn>
                    <a:cxn ang="0">
                      <a:pos x="791" y="615"/>
                    </a:cxn>
                    <a:cxn ang="0">
                      <a:pos x="910" y="645"/>
                    </a:cxn>
                    <a:cxn ang="0">
                      <a:pos x="937" y="686"/>
                    </a:cxn>
                    <a:cxn ang="0">
                      <a:pos x="912" y="829"/>
                    </a:cxn>
                    <a:cxn ang="0">
                      <a:pos x="929" y="959"/>
                    </a:cxn>
                    <a:cxn ang="0">
                      <a:pos x="947" y="1060"/>
                    </a:cxn>
                    <a:cxn ang="0">
                      <a:pos x="854" y="1155"/>
                    </a:cxn>
                    <a:cxn ang="0">
                      <a:pos x="761" y="1151"/>
                    </a:cxn>
                    <a:cxn ang="0">
                      <a:pos x="698" y="1082"/>
                    </a:cxn>
                    <a:cxn ang="0">
                      <a:pos x="633" y="1013"/>
                    </a:cxn>
                    <a:cxn ang="0">
                      <a:pos x="595" y="945"/>
                    </a:cxn>
                    <a:cxn ang="0">
                      <a:pos x="473" y="928"/>
                    </a:cxn>
                    <a:cxn ang="0">
                      <a:pos x="485" y="979"/>
                    </a:cxn>
                    <a:cxn ang="0">
                      <a:pos x="538" y="1082"/>
                    </a:cxn>
                    <a:cxn ang="0">
                      <a:pos x="461" y="1161"/>
                    </a:cxn>
                    <a:cxn ang="0">
                      <a:pos x="441" y="1151"/>
                    </a:cxn>
                    <a:cxn ang="0">
                      <a:pos x="431" y="1131"/>
                    </a:cxn>
                    <a:cxn ang="0">
                      <a:pos x="435" y="1038"/>
                    </a:cxn>
                    <a:cxn ang="0">
                      <a:pos x="388" y="900"/>
                    </a:cxn>
                    <a:cxn ang="0">
                      <a:pos x="307" y="823"/>
                    </a:cxn>
                    <a:cxn ang="0">
                      <a:pos x="330" y="751"/>
                    </a:cxn>
                    <a:cxn ang="0">
                      <a:pos x="378" y="734"/>
                    </a:cxn>
                    <a:cxn ang="0">
                      <a:pos x="415" y="700"/>
                    </a:cxn>
                    <a:cxn ang="0">
                      <a:pos x="368" y="647"/>
                    </a:cxn>
                    <a:cxn ang="0">
                      <a:pos x="392" y="573"/>
                    </a:cxn>
                    <a:cxn ang="0">
                      <a:pos x="342" y="496"/>
                    </a:cxn>
                    <a:cxn ang="0">
                      <a:pos x="295" y="415"/>
                    </a:cxn>
                    <a:cxn ang="0">
                      <a:pos x="190" y="372"/>
                    </a:cxn>
                    <a:cxn ang="0">
                      <a:pos x="200" y="314"/>
                    </a:cxn>
                    <a:cxn ang="0">
                      <a:pos x="184" y="312"/>
                    </a:cxn>
                    <a:cxn ang="0">
                      <a:pos x="129" y="356"/>
                    </a:cxn>
                    <a:cxn ang="0">
                      <a:pos x="95" y="421"/>
                    </a:cxn>
                    <a:cxn ang="0">
                      <a:pos x="10" y="403"/>
                    </a:cxn>
                    <a:cxn ang="0">
                      <a:pos x="10" y="320"/>
                    </a:cxn>
                    <a:cxn ang="0">
                      <a:pos x="83" y="267"/>
                    </a:cxn>
                    <a:cxn ang="0">
                      <a:pos x="172" y="197"/>
                    </a:cxn>
                    <a:cxn ang="0">
                      <a:pos x="224" y="241"/>
                    </a:cxn>
                    <a:cxn ang="0">
                      <a:pos x="283" y="255"/>
                    </a:cxn>
                    <a:cxn ang="0">
                      <a:pos x="320" y="184"/>
                    </a:cxn>
                    <a:cxn ang="0">
                      <a:pos x="382" y="116"/>
                    </a:cxn>
                    <a:cxn ang="0">
                      <a:pos x="473" y="85"/>
                    </a:cxn>
                  </a:cxnLst>
                  <a:rect l="0" t="0" r="r" b="b"/>
                  <a:pathLst>
                    <a:path w="961" h="1185">
                      <a:moveTo>
                        <a:pt x="572" y="0"/>
                      </a:moveTo>
                      <a:lnTo>
                        <a:pt x="585" y="4"/>
                      </a:lnTo>
                      <a:lnTo>
                        <a:pt x="591" y="9"/>
                      </a:lnTo>
                      <a:lnTo>
                        <a:pt x="595" y="11"/>
                      </a:lnTo>
                      <a:lnTo>
                        <a:pt x="601" y="15"/>
                      </a:lnTo>
                      <a:lnTo>
                        <a:pt x="603" y="21"/>
                      </a:lnTo>
                      <a:lnTo>
                        <a:pt x="603" y="41"/>
                      </a:lnTo>
                      <a:lnTo>
                        <a:pt x="601" y="61"/>
                      </a:lnTo>
                      <a:lnTo>
                        <a:pt x="597" y="77"/>
                      </a:lnTo>
                      <a:lnTo>
                        <a:pt x="595" y="93"/>
                      </a:lnTo>
                      <a:lnTo>
                        <a:pt x="599" y="108"/>
                      </a:lnTo>
                      <a:lnTo>
                        <a:pt x="609" y="128"/>
                      </a:lnTo>
                      <a:lnTo>
                        <a:pt x="623" y="142"/>
                      </a:lnTo>
                      <a:lnTo>
                        <a:pt x="643" y="156"/>
                      </a:lnTo>
                      <a:lnTo>
                        <a:pt x="662" y="168"/>
                      </a:lnTo>
                      <a:lnTo>
                        <a:pt x="680" y="182"/>
                      </a:lnTo>
                      <a:lnTo>
                        <a:pt x="692" y="201"/>
                      </a:lnTo>
                      <a:lnTo>
                        <a:pt x="655" y="233"/>
                      </a:lnTo>
                      <a:lnTo>
                        <a:pt x="619" y="261"/>
                      </a:lnTo>
                      <a:lnTo>
                        <a:pt x="603" y="273"/>
                      </a:lnTo>
                      <a:lnTo>
                        <a:pt x="589" y="288"/>
                      </a:lnTo>
                      <a:lnTo>
                        <a:pt x="579" y="304"/>
                      </a:lnTo>
                      <a:lnTo>
                        <a:pt x="585" y="320"/>
                      </a:lnTo>
                      <a:lnTo>
                        <a:pt x="615" y="362"/>
                      </a:lnTo>
                      <a:lnTo>
                        <a:pt x="619" y="381"/>
                      </a:lnTo>
                      <a:lnTo>
                        <a:pt x="625" y="397"/>
                      </a:lnTo>
                      <a:lnTo>
                        <a:pt x="631" y="415"/>
                      </a:lnTo>
                      <a:lnTo>
                        <a:pt x="647" y="427"/>
                      </a:lnTo>
                      <a:lnTo>
                        <a:pt x="666" y="431"/>
                      </a:lnTo>
                      <a:lnTo>
                        <a:pt x="688" y="431"/>
                      </a:lnTo>
                      <a:lnTo>
                        <a:pt x="708" y="429"/>
                      </a:lnTo>
                      <a:lnTo>
                        <a:pt x="728" y="433"/>
                      </a:lnTo>
                      <a:lnTo>
                        <a:pt x="742" y="443"/>
                      </a:lnTo>
                      <a:lnTo>
                        <a:pt x="755" y="457"/>
                      </a:lnTo>
                      <a:lnTo>
                        <a:pt x="767" y="470"/>
                      </a:lnTo>
                      <a:lnTo>
                        <a:pt x="757" y="482"/>
                      </a:lnTo>
                      <a:lnTo>
                        <a:pt x="742" y="494"/>
                      </a:lnTo>
                      <a:lnTo>
                        <a:pt x="732" y="508"/>
                      </a:lnTo>
                      <a:lnTo>
                        <a:pt x="722" y="520"/>
                      </a:lnTo>
                      <a:lnTo>
                        <a:pt x="720" y="536"/>
                      </a:lnTo>
                      <a:lnTo>
                        <a:pt x="726" y="552"/>
                      </a:lnTo>
                      <a:lnTo>
                        <a:pt x="742" y="579"/>
                      </a:lnTo>
                      <a:lnTo>
                        <a:pt x="765" y="599"/>
                      </a:lnTo>
                      <a:lnTo>
                        <a:pt x="791" y="615"/>
                      </a:lnTo>
                      <a:lnTo>
                        <a:pt x="819" y="627"/>
                      </a:lnTo>
                      <a:lnTo>
                        <a:pt x="850" y="635"/>
                      </a:lnTo>
                      <a:lnTo>
                        <a:pt x="880" y="641"/>
                      </a:lnTo>
                      <a:lnTo>
                        <a:pt x="910" y="645"/>
                      </a:lnTo>
                      <a:lnTo>
                        <a:pt x="912" y="647"/>
                      </a:lnTo>
                      <a:lnTo>
                        <a:pt x="921" y="647"/>
                      </a:lnTo>
                      <a:lnTo>
                        <a:pt x="933" y="666"/>
                      </a:lnTo>
                      <a:lnTo>
                        <a:pt x="937" y="686"/>
                      </a:lnTo>
                      <a:lnTo>
                        <a:pt x="937" y="771"/>
                      </a:lnTo>
                      <a:lnTo>
                        <a:pt x="929" y="791"/>
                      </a:lnTo>
                      <a:lnTo>
                        <a:pt x="921" y="809"/>
                      </a:lnTo>
                      <a:lnTo>
                        <a:pt x="912" y="829"/>
                      </a:lnTo>
                      <a:lnTo>
                        <a:pt x="910" y="850"/>
                      </a:lnTo>
                      <a:lnTo>
                        <a:pt x="910" y="890"/>
                      </a:lnTo>
                      <a:lnTo>
                        <a:pt x="912" y="930"/>
                      </a:lnTo>
                      <a:lnTo>
                        <a:pt x="929" y="959"/>
                      </a:lnTo>
                      <a:lnTo>
                        <a:pt x="947" y="985"/>
                      </a:lnTo>
                      <a:lnTo>
                        <a:pt x="961" y="1013"/>
                      </a:lnTo>
                      <a:lnTo>
                        <a:pt x="955" y="1038"/>
                      </a:lnTo>
                      <a:lnTo>
                        <a:pt x="947" y="1060"/>
                      </a:lnTo>
                      <a:lnTo>
                        <a:pt x="933" y="1080"/>
                      </a:lnTo>
                      <a:lnTo>
                        <a:pt x="908" y="1106"/>
                      </a:lnTo>
                      <a:lnTo>
                        <a:pt x="882" y="1133"/>
                      </a:lnTo>
                      <a:lnTo>
                        <a:pt x="854" y="1155"/>
                      </a:lnTo>
                      <a:lnTo>
                        <a:pt x="823" y="1173"/>
                      </a:lnTo>
                      <a:lnTo>
                        <a:pt x="791" y="1185"/>
                      </a:lnTo>
                      <a:lnTo>
                        <a:pt x="773" y="1169"/>
                      </a:lnTo>
                      <a:lnTo>
                        <a:pt x="761" y="1151"/>
                      </a:lnTo>
                      <a:lnTo>
                        <a:pt x="749" y="1129"/>
                      </a:lnTo>
                      <a:lnTo>
                        <a:pt x="734" y="1108"/>
                      </a:lnTo>
                      <a:lnTo>
                        <a:pt x="718" y="1092"/>
                      </a:lnTo>
                      <a:lnTo>
                        <a:pt x="698" y="1082"/>
                      </a:lnTo>
                      <a:lnTo>
                        <a:pt x="676" y="1072"/>
                      </a:lnTo>
                      <a:lnTo>
                        <a:pt x="657" y="1056"/>
                      </a:lnTo>
                      <a:lnTo>
                        <a:pt x="643" y="1036"/>
                      </a:lnTo>
                      <a:lnTo>
                        <a:pt x="633" y="1013"/>
                      </a:lnTo>
                      <a:lnTo>
                        <a:pt x="625" y="989"/>
                      </a:lnTo>
                      <a:lnTo>
                        <a:pt x="619" y="967"/>
                      </a:lnTo>
                      <a:lnTo>
                        <a:pt x="607" y="955"/>
                      </a:lnTo>
                      <a:lnTo>
                        <a:pt x="595" y="945"/>
                      </a:lnTo>
                      <a:lnTo>
                        <a:pt x="550" y="963"/>
                      </a:lnTo>
                      <a:lnTo>
                        <a:pt x="514" y="926"/>
                      </a:lnTo>
                      <a:lnTo>
                        <a:pt x="494" y="928"/>
                      </a:lnTo>
                      <a:lnTo>
                        <a:pt x="473" y="928"/>
                      </a:lnTo>
                      <a:lnTo>
                        <a:pt x="471" y="943"/>
                      </a:lnTo>
                      <a:lnTo>
                        <a:pt x="471" y="957"/>
                      </a:lnTo>
                      <a:lnTo>
                        <a:pt x="475" y="969"/>
                      </a:lnTo>
                      <a:lnTo>
                        <a:pt x="485" y="979"/>
                      </a:lnTo>
                      <a:lnTo>
                        <a:pt x="508" y="999"/>
                      </a:lnTo>
                      <a:lnTo>
                        <a:pt x="522" y="1026"/>
                      </a:lnTo>
                      <a:lnTo>
                        <a:pt x="532" y="1054"/>
                      </a:lnTo>
                      <a:lnTo>
                        <a:pt x="538" y="1082"/>
                      </a:lnTo>
                      <a:lnTo>
                        <a:pt x="526" y="1108"/>
                      </a:lnTo>
                      <a:lnTo>
                        <a:pt x="510" y="1131"/>
                      </a:lnTo>
                      <a:lnTo>
                        <a:pt x="487" y="1149"/>
                      </a:lnTo>
                      <a:lnTo>
                        <a:pt x="461" y="1161"/>
                      </a:lnTo>
                      <a:lnTo>
                        <a:pt x="455" y="1159"/>
                      </a:lnTo>
                      <a:lnTo>
                        <a:pt x="451" y="1157"/>
                      </a:lnTo>
                      <a:lnTo>
                        <a:pt x="445" y="1153"/>
                      </a:lnTo>
                      <a:lnTo>
                        <a:pt x="441" y="1151"/>
                      </a:lnTo>
                      <a:lnTo>
                        <a:pt x="439" y="1147"/>
                      </a:lnTo>
                      <a:lnTo>
                        <a:pt x="437" y="1141"/>
                      </a:lnTo>
                      <a:lnTo>
                        <a:pt x="433" y="1135"/>
                      </a:lnTo>
                      <a:lnTo>
                        <a:pt x="431" y="1131"/>
                      </a:lnTo>
                      <a:lnTo>
                        <a:pt x="441" y="1112"/>
                      </a:lnTo>
                      <a:lnTo>
                        <a:pt x="447" y="1094"/>
                      </a:lnTo>
                      <a:lnTo>
                        <a:pt x="447" y="1074"/>
                      </a:lnTo>
                      <a:lnTo>
                        <a:pt x="435" y="1038"/>
                      </a:lnTo>
                      <a:lnTo>
                        <a:pt x="423" y="999"/>
                      </a:lnTo>
                      <a:lnTo>
                        <a:pt x="411" y="963"/>
                      </a:lnTo>
                      <a:lnTo>
                        <a:pt x="405" y="924"/>
                      </a:lnTo>
                      <a:lnTo>
                        <a:pt x="388" y="900"/>
                      </a:lnTo>
                      <a:lnTo>
                        <a:pt x="368" y="882"/>
                      </a:lnTo>
                      <a:lnTo>
                        <a:pt x="346" y="864"/>
                      </a:lnTo>
                      <a:lnTo>
                        <a:pt x="326" y="846"/>
                      </a:lnTo>
                      <a:lnTo>
                        <a:pt x="307" y="823"/>
                      </a:lnTo>
                      <a:lnTo>
                        <a:pt x="303" y="803"/>
                      </a:lnTo>
                      <a:lnTo>
                        <a:pt x="309" y="785"/>
                      </a:lnTo>
                      <a:lnTo>
                        <a:pt x="317" y="767"/>
                      </a:lnTo>
                      <a:lnTo>
                        <a:pt x="330" y="751"/>
                      </a:lnTo>
                      <a:lnTo>
                        <a:pt x="340" y="740"/>
                      </a:lnTo>
                      <a:lnTo>
                        <a:pt x="352" y="736"/>
                      </a:lnTo>
                      <a:lnTo>
                        <a:pt x="364" y="736"/>
                      </a:lnTo>
                      <a:lnTo>
                        <a:pt x="378" y="734"/>
                      </a:lnTo>
                      <a:lnTo>
                        <a:pt x="396" y="728"/>
                      </a:lnTo>
                      <a:lnTo>
                        <a:pt x="402" y="724"/>
                      </a:lnTo>
                      <a:lnTo>
                        <a:pt x="411" y="712"/>
                      </a:lnTo>
                      <a:lnTo>
                        <a:pt x="415" y="700"/>
                      </a:lnTo>
                      <a:lnTo>
                        <a:pt x="407" y="686"/>
                      </a:lnTo>
                      <a:lnTo>
                        <a:pt x="394" y="672"/>
                      </a:lnTo>
                      <a:lnTo>
                        <a:pt x="380" y="660"/>
                      </a:lnTo>
                      <a:lnTo>
                        <a:pt x="368" y="647"/>
                      </a:lnTo>
                      <a:lnTo>
                        <a:pt x="362" y="631"/>
                      </a:lnTo>
                      <a:lnTo>
                        <a:pt x="364" y="613"/>
                      </a:lnTo>
                      <a:lnTo>
                        <a:pt x="380" y="595"/>
                      </a:lnTo>
                      <a:lnTo>
                        <a:pt x="392" y="573"/>
                      </a:lnTo>
                      <a:lnTo>
                        <a:pt x="398" y="550"/>
                      </a:lnTo>
                      <a:lnTo>
                        <a:pt x="382" y="530"/>
                      </a:lnTo>
                      <a:lnTo>
                        <a:pt x="364" y="512"/>
                      </a:lnTo>
                      <a:lnTo>
                        <a:pt x="342" y="496"/>
                      </a:lnTo>
                      <a:lnTo>
                        <a:pt x="322" y="480"/>
                      </a:lnTo>
                      <a:lnTo>
                        <a:pt x="322" y="457"/>
                      </a:lnTo>
                      <a:lnTo>
                        <a:pt x="326" y="433"/>
                      </a:lnTo>
                      <a:lnTo>
                        <a:pt x="295" y="415"/>
                      </a:lnTo>
                      <a:lnTo>
                        <a:pt x="261" y="401"/>
                      </a:lnTo>
                      <a:lnTo>
                        <a:pt x="226" y="393"/>
                      </a:lnTo>
                      <a:lnTo>
                        <a:pt x="190" y="389"/>
                      </a:lnTo>
                      <a:lnTo>
                        <a:pt x="190" y="372"/>
                      </a:lnTo>
                      <a:lnTo>
                        <a:pt x="196" y="356"/>
                      </a:lnTo>
                      <a:lnTo>
                        <a:pt x="204" y="342"/>
                      </a:lnTo>
                      <a:lnTo>
                        <a:pt x="206" y="328"/>
                      </a:lnTo>
                      <a:lnTo>
                        <a:pt x="200" y="314"/>
                      </a:lnTo>
                      <a:lnTo>
                        <a:pt x="198" y="310"/>
                      </a:lnTo>
                      <a:lnTo>
                        <a:pt x="190" y="310"/>
                      </a:lnTo>
                      <a:lnTo>
                        <a:pt x="186" y="312"/>
                      </a:lnTo>
                      <a:lnTo>
                        <a:pt x="184" y="312"/>
                      </a:lnTo>
                      <a:lnTo>
                        <a:pt x="176" y="316"/>
                      </a:lnTo>
                      <a:lnTo>
                        <a:pt x="160" y="328"/>
                      </a:lnTo>
                      <a:lnTo>
                        <a:pt x="141" y="340"/>
                      </a:lnTo>
                      <a:lnTo>
                        <a:pt x="129" y="356"/>
                      </a:lnTo>
                      <a:lnTo>
                        <a:pt x="119" y="374"/>
                      </a:lnTo>
                      <a:lnTo>
                        <a:pt x="113" y="391"/>
                      </a:lnTo>
                      <a:lnTo>
                        <a:pt x="105" y="409"/>
                      </a:lnTo>
                      <a:lnTo>
                        <a:pt x="95" y="421"/>
                      </a:lnTo>
                      <a:lnTo>
                        <a:pt x="79" y="431"/>
                      </a:lnTo>
                      <a:lnTo>
                        <a:pt x="52" y="431"/>
                      </a:lnTo>
                      <a:lnTo>
                        <a:pt x="28" y="421"/>
                      </a:lnTo>
                      <a:lnTo>
                        <a:pt x="10" y="403"/>
                      </a:lnTo>
                      <a:lnTo>
                        <a:pt x="0" y="379"/>
                      </a:lnTo>
                      <a:lnTo>
                        <a:pt x="0" y="352"/>
                      </a:lnTo>
                      <a:lnTo>
                        <a:pt x="2" y="334"/>
                      </a:lnTo>
                      <a:lnTo>
                        <a:pt x="10" y="320"/>
                      </a:lnTo>
                      <a:lnTo>
                        <a:pt x="24" y="308"/>
                      </a:lnTo>
                      <a:lnTo>
                        <a:pt x="56" y="292"/>
                      </a:lnTo>
                      <a:lnTo>
                        <a:pt x="71" y="281"/>
                      </a:lnTo>
                      <a:lnTo>
                        <a:pt x="83" y="267"/>
                      </a:lnTo>
                      <a:lnTo>
                        <a:pt x="95" y="251"/>
                      </a:lnTo>
                      <a:lnTo>
                        <a:pt x="111" y="235"/>
                      </a:lnTo>
                      <a:lnTo>
                        <a:pt x="152" y="211"/>
                      </a:lnTo>
                      <a:lnTo>
                        <a:pt x="172" y="197"/>
                      </a:lnTo>
                      <a:lnTo>
                        <a:pt x="188" y="201"/>
                      </a:lnTo>
                      <a:lnTo>
                        <a:pt x="202" y="213"/>
                      </a:lnTo>
                      <a:lnTo>
                        <a:pt x="212" y="227"/>
                      </a:lnTo>
                      <a:lnTo>
                        <a:pt x="224" y="241"/>
                      </a:lnTo>
                      <a:lnTo>
                        <a:pt x="237" y="253"/>
                      </a:lnTo>
                      <a:lnTo>
                        <a:pt x="251" y="259"/>
                      </a:lnTo>
                      <a:lnTo>
                        <a:pt x="267" y="259"/>
                      </a:lnTo>
                      <a:lnTo>
                        <a:pt x="283" y="255"/>
                      </a:lnTo>
                      <a:lnTo>
                        <a:pt x="295" y="245"/>
                      </a:lnTo>
                      <a:lnTo>
                        <a:pt x="307" y="227"/>
                      </a:lnTo>
                      <a:lnTo>
                        <a:pt x="313" y="207"/>
                      </a:lnTo>
                      <a:lnTo>
                        <a:pt x="320" y="184"/>
                      </a:lnTo>
                      <a:lnTo>
                        <a:pt x="328" y="162"/>
                      </a:lnTo>
                      <a:lnTo>
                        <a:pt x="342" y="144"/>
                      </a:lnTo>
                      <a:lnTo>
                        <a:pt x="360" y="128"/>
                      </a:lnTo>
                      <a:lnTo>
                        <a:pt x="382" y="116"/>
                      </a:lnTo>
                      <a:lnTo>
                        <a:pt x="405" y="106"/>
                      </a:lnTo>
                      <a:lnTo>
                        <a:pt x="429" y="102"/>
                      </a:lnTo>
                      <a:lnTo>
                        <a:pt x="451" y="95"/>
                      </a:lnTo>
                      <a:lnTo>
                        <a:pt x="473" y="85"/>
                      </a:lnTo>
                      <a:lnTo>
                        <a:pt x="510" y="61"/>
                      </a:lnTo>
                      <a:lnTo>
                        <a:pt x="542" y="31"/>
                      </a:lnTo>
                      <a:lnTo>
                        <a:pt x="572" y="0"/>
                      </a:lnTo>
                      <a:close/>
                    </a:path>
                  </a:pathLst>
                </a:custGeom>
                <a:grpFill/>
                <a:ln w="9525" cap="flat" cmpd="sng" algn="ctr">
                  <a:noFill/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/>
                <a:lstStyle/>
                <a:p>
                  <a:pPr defTabSz="914400">
                    <a:defRPr/>
                  </a:pPr>
                  <a:endParaRPr lang="ru-RU" sz="1050" kern="0" dirty="0">
                    <a:solidFill>
                      <a:srgbClr val="002060"/>
                    </a:solidFill>
                    <a:cs typeface="Arial" panose="020B0604020202020204" pitchFamily="34" charset="0"/>
                  </a:endParaRPr>
                </a:p>
                <a:p>
                  <a:pPr defTabSz="914400">
                    <a:defRPr/>
                  </a:pPr>
                  <a:endParaRPr lang="ru-RU" sz="1050" kern="0" dirty="0">
                    <a:solidFill>
                      <a:srgbClr val="002060"/>
                    </a:solidFill>
                    <a:cs typeface="Arial" panose="020B0604020202020204" pitchFamily="34" charset="0"/>
                  </a:endParaRPr>
                </a:p>
                <a:p>
                  <a:pPr defTabSz="914400">
                    <a:defRPr/>
                  </a:pPr>
                  <a:endParaRPr lang="ru-RU" sz="1050" kern="0" dirty="0">
                    <a:solidFill>
                      <a:srgbClr val="002060"/>
                    </a:solidFill>
                    <a:cs typeface="Arial" panose="020B0604020202020204" pitchFamily="34" charset="0"/>
                  </a:endParaRPr>
                </a:p>
                <a:p>
                  <a:pPr defTabSz="914400">
                    <a:defRPr/>
                  </a:pPr>
                  <a:r>
                    <a:rPr lang="ru-RU" sz="1050" kern="0" dirty="0">
                      <a:solidFill>
                        <a:srgbClr val="002060"/>
                      </a:solidFill>
                      <a:cs typeface="Arial" panose="020B0604020202020204" pitchFamily="34" charset="0"/>
                    </a:rPr>
                    <a:t>        </a:t>
                  </a:r>
                </a:p>
              </p:txBody>
            </p:sp>
            <p:sp>
              <p:nvSpPr>
                <p:cNvPr id="62" name="Freeform 44"/>
                <p:cNvSpPr/>
                <p:nvPr/>
              </p:nvSpPr>
              <p:spPr bwMode="auto">
                <a:xfrm>
                  <a:off x="2777092" y="2178875"/>
                  <a:ext cx="586670" cy="580179"/>
                </a:xfrm>
                <a:custGeom>
                  <a:avLst/>
                  <a:gdLst/>
                  <a:ahLst/>
                  <a:cxnLst>
                    <a:cxn ang="0">
                      <a:pos x="563" y="4"/>
                    </a:cxn>
                    <a:cxn ang="0">
                      <a:pos x="585" y="0"/>
                    </a:cxn>
                    <a:cxn ang="0">
                      <a:pos x="603" y="14"/>
                    </a:cxn>
                    <a:cxn ang="0">
                      <a:pos x="618" y="57"/>
                    </a:cxn>
                    <a:cxn ang="0">
                      <a:pos x="616" y="101"/>
                    </a:cxn>
                    <a:cxn ang="0">
                      <a:pos x="620" y="144"/>
                    </a:cxn>
                    <a:cxn ang="0">
                      <a:pos x="664" y="190"/>
                    </a:cxn>
                    <a:cxn ang="0">
                      <a:pos x="705" y="200"/>
                    </a:cxn>
                    <a:cxn ang="0">
                      <a:pos x="749" y="217"/>
                    </a:cxn>
                    <a:cxn ang="0">
                      <a:pos x="780" y="257"/>
                    </a:cxn>
                    <a:cxn ang="0">
                      <a:pos x="780" y="287"/>
                    </a:cxn>
                    <a:cxn ang="0">
                      <a:pos x="769" y="295"/>
                    </a:cxn>
                    <a:cxn ang="0">
                      <a:pos x="713" y="320"/>
                    </a:cxn>
                    <a:cxn ang="0">
                      <a:pos x="688" y="306"/>
                    </a:cxn>
                    <a:cxn ang="0">
                      <a:pos x="632" y="360"/>
                    </a:cxn>
                    <a:cxn ang="0">
                      <a:pos x="676" y="362"/>
                    </a:cxn>
                    <a:cxn ang="0">
                      <a:pos x="654" y="372"/>
                    </a:cxn>
                    <a:cxn ang="0">
                      <a:pos x="628" y="364"/>
                    </a:cxn>
                    <a:cxn ang="0">
                      <a:pos x="616" y="374"/>
                    </a:cxn>
                    <a:cxn ang="0">
                      <a:pos x="603" y="394"/>
                    </a:cxn>
                    <a:cxn ang="0">
                      <a:pos x="583" y="455"/>
                    </a:cxn>
                    <a:cxn ang="0">
                      <a:pos x="597" y="494"/>
                    </a:cxn>
                    <a:cxn ang="0">
                      <a:pos x="610" y="520"/>
                    </a:cxn>
                    <a:cxn ang="0">
                      <a:pos x="597" y="534"/>
                    </a:cxn>
                    <a:cxn ang="0">
                      <a:pos x="585" y="540"/>
                    </a:cxn>
                    <a:cxn ang="0">
                      <a:pos x="537" y="516"/>
                    </a:cxn>
                    <a:cxn ang="0">
                      <a:pos x="506" y="506"/>
                    </a:cxn>
                    <a:cxn ang="0">
                      <a:pos x="466" y="522"/>
                    </a:cxn>
                    <a:cxn ang="0">
                      <a:pos x="440" y="540"/>
                    </a:cxn>
                    <a:cxn ang="0">
                      <a:pos x="401" y="548"/>
                    </a:cxn>
                    <a:cxn ang="0">
                      <a:pos x="371" y="576"/>
                    </a:cxn>
                    <a:cxn ang="0">
                      <a:pos x="355" y="619"/>
                    </a:cxn>
                    <a:cxn ang="0">
                      <a:pos x="310" y="674"/>
                    </a:cxn>
                    <a:cxn ang="0">
                      <a:pos x="221" y="732"/>
                    </a:cxn>
                    <a:cxn ang="0">
                      <a:pos x="177" y="746"/>
                    </a:cxn>
                    <a:cxn ang="0">
                      <a:pos x="128" y="762"/>
                    </a:cxn>
                    <a:cxn ang="0">
                      <a:pos x="87" y="767"/>
                    </a:cxn>
                    <a:cxn ang="0">
                      <a:pos x="37" y="734"/>
                    </a:cxn>
                    <a:cxn ang="0">
                      <a:pos x="9" y="694"/>
                    </a:cxn>
                    <a:cxn ang="0">
                      <a:pos x="35" y="659"/>
                    </a:cxn>
                    <a:cxn ang="0">
                      <a:pos x="47" y="629"/>
                    </a:cxn>
                    <a:cxn ang="0">
                      <a:pos x="53" y="597"/>
                    </a:cxn>
                    <a:cxn ang="0">
                      <a:pos x="89" y="568"/>
                    </a:cxn>
                    <a:cxn ang="0">
                      <a:pos x="128" y="522"/>
                    </a:cxn>
                    <a:cxn ang="0">
                      <a:pos x="116" y="453"/>
                    </a:cxn>
                    <a:cxn ang="0">
                      <a:pos x="122" y="382"/>
                    </a:cxn>
                    <a:cxn ang="0">
                      <a:pos x="164" y="384"/>
                    </a:cxn>
                    <a:cxn ang="0">
                      <a:pos x="203" y="368"/>
                    </a:cxn>
                    <a:cxn ang="0">
                      <a:pos x="221" y="332"/>
                    </a:cxn>
                    <a:cxn ang="0">
                      <a:pos x="207" y="303"/>
                    </a:cxn>
                    <a:cxn ang="0">
                      <a:pos x="183" y="277"/>
                    </a:cxn>
                    <a:cxn ang="0">
                      <a:pos x="162" y="217"/>
                    </a:cxn>
                    <a:cxn ang="0">
                      <a:pos x="112" y="170"/>
                    </a:cxn>
                    <a:cxn ang="0">
                      <a:pos x="112" y="126"/>
                    </a:cxn>
                    <a:cxn ang="0">
                      <a:pos x="120" y="67"/>
                    </a:cxn>
                    <a:cxn ang="0">
                      <a:pos x="156" y="49"/>
                    </a:cxn>
                    <a:cxn ang="0">
                      <a:pos x="199" y="55"/>
                    </a:cxn>
                    <a:cxn ang="0">
                      <a:pos x="249" y="71"/>
                    </a:cxn>
                    <a:cxn ang="0">
                      <a:pos x="314" y="105"/>
                    </a:cxn>
                    <a:cxn ang="0">
                      <a:pos x="344" y="120"/>
                    </a:cxn>
                    <a:cxn ang="0">
                      <a:pos x="389" y="107"/>
                    </a:cxn>
                    <a:cxn ang="0">
                      <a:pos x="442" y="109"/>
                    </a:cxn>
                    <a:cxn ang="0">
                      <a:pos x="521" y="49"/>
                    </a:cxn>
                  </a:cxnLst>
                  <a:rect l="0" t="0" r="r" b="b"/>
                  <a:pathLst>
                    <a:path w="788" h="779">
                      <a:moveTo>
                        <a:pt x="555" y="12"/>
                      </a:moveTo>
                      <a:lnTo>
                        <a:pt x="563" y="4"/>
                      </a:lnTo>
                      <a:lnTo>
                        <a:pt x="573" y="0"/>
                      </a:lnTo>
                      <a:lnTo>
                        <a:pt x="585" y="0"/>
                      </a:lnTo>
                      <a:lnTo>
                        <a:pt x="595" y="4"/>
                      </a:lnTo>
                      <a:lnTo>
                        <a:pt x="603" y="14"/>
                      </a:lnTo>
                      <a:lnTo>
                        <a:pt x="614" y="35"/>
                      </a:lnTo>
                      <a:lnTo>
                        <a:pt x="618" y="57"/>
                      </a:lnTo>
                      <a:lnTo>
                        <a:pt x="618" y="79"/>
                      </a:lnTo>
                      <a:lnTo>
                        <a:pt x="616" y="101"/>
                      </a:lnTo>
                      <a:lnTo>
                        <a:pt x="616" y="124"/>
                      </a:lnTo>
                      <a:lnTo>
                        <a:pt x="620" y="144"/>
                      </a:lnTo>
                      <a:lnTo>
                        <a:pt x="632" y="162"/>
                      </a:lnTo>
                      <a:lnTo>
                        <a:pt x="664" y="190"/>
                      </a:lnTo>
                      <a:lnTo>
                        <a:pt x="682" y="198"/>
                      </a:lnTo>
                      <a:lnTo>
                        <a:pt x="705" y="200"/>
                      </a:lnTo>
                      <a:lnTo>
                        <a:pt x="729" y="204"/>
                      </a:lnTo>
                      <a:lnTo>
                        <a:pt x="749" y="217"/>
                      </a:lnTo>
                      <a:lnTo>
                        <a:pt x="765" y="235"/>
                      </a:lnTo>
                      <a:lnTo>
                        <a:pt x="780" y="257"/>
                      </a:lnTo>
                      <a:lnTo>
                        <a:pt x="788" y="279"/>
                      </a:lnTo>
                      <a:lnTo>
                        <a:pt x="780" y="287"/>
                      </a:lnTo>
                      <a:lnTo>
                        <a:pt x="773" y="291"/>
                      </a:lnTo>
                      <a:lnTo>
                        <a:pt x="769" y="295"/>
                      </a:lnTo>
                      <a:lnTo>
                        <a:pt x="741" y="303"/>
                      </a:lnTo>
                      <a:lnTo>
                        <a:pt x="713" y="320"/>
                      </a:lnTo>
                      <a:lnTo>
                        <a:pt x="701" y="314"/>
                      </a:lnTo>
                      <a:lnTo>
                        <a:pt x="688" y="306"/>
                      </a:lnTo>
                      <a:lnTo>
                        <a:pt x="632" y="334"/>
                      </a:lnTo>
                      <a:lnTo>
                        <a:pt x="632" y="360"/>
                      </a:lnTo>
                      <a:lnTo>
                        <a:pt x="654" y="362"/>
                      </a:lnTo>
                      <a:lnTo>
                        <a:pt x="676" y="362"/>
                      </a:lnTo>
                      <a:lnTo>
                        <a:pt x="666" y="370"/>
                      </a:lnTo>
                      <a:lnTo>
                        <a:pt x="654" y="372"/>
                      </a:lnTo>
                      <a:lnTo>
                        <a:pt x="640" y="368"/>
                      </a:lnTo>
                      <a:lnTo>
                        <a:pt x="628" y="364"/>
                      </a:lnTo>
                      <a:lnTo>
                        <a:pt x="622" y="368"/>
                      </a:lnTo>
                      <a:lnTo>
                        <a:pt x="616" y="374"/>
                      </a:lnTo>
                      <a:lnTo>
                        <a:pt x="608" y="386"/>
                      </a:lnTo>
                      <a:lnTo>
                        <a:pt x="603" y="394"/>
                      </a:lnTo>
                      <a:lnTo>
                        <a:pt x="595" y="415"/>
                      </a:lnTo>
                      <a:lnTo>
                        <a:pt x="583" y="455"/>
                      </a:lnTo>
                      <a:lnTo>
                        <a:pt x="583" y="477"/>
                      </a:lnTo>
                      <a:lnTo>
                        <a:pt x="597" y="494"/>
                      </a:lnTo>
                      <a:lnTo>
                        <a:pt x="610" y="510"/>
                      </a:lnTo>
                      <a:lnTo>
                        <a:pt x="610" y="520"/>
                      </a:lnTo>
                      <a:lnTo>
                        <a:pt x="603" y="528"/>
                      </a:lnTo>
                      <a:lnTo>
                        <a:pt x="597" y="534"/>
                      </a:lnTo>
                      <a:lnTo>
                        <a:pt x="591" y="542"/>
                      </a:lnTo>
                      <a:lnTo>
                        <a:pt x="585" y="540"/>
                      </a:lnTo>
                      <a:lnTo>
                        <a:pt x="561" y="540"/>
                      </a:lnTo>
                      <a:lnTo>
                        <a:pt x="537" y="516"/>
                      </a:lnTo>
                      <a:lnTo>
                        <a:pt x="523" y="508"/>
                      </a:lnTo>
                      <a:lnTo>
                        <a:pt x="506" y="506"/>
                      </a:lnTo>
                      <a:lnTo>
                        <a:pt x="490" y="506"/>
                      </a:lnTo>
                      <a:lnTo>
                        <a:pt x="466" y="522"/>
                      </a:lnTo>
                      <a:lnTo>
                        <a:pt x="452" y="532"/>
                      </a:lnTo>
                      <a:lnTo>
                        <a:pt x="440" y="540"/>
                      </a:lnTo>
                      <a:lnTo>
                        <a:pt x="423" y="542"/>
                      </a:lnTo>
                      <a:lnTo>
                        <a:pt x="401" y="548"/>
                      </a:lnTo>
                      <a:lnTo>
                        <a:pt x="383" y="558"/>
                      </a:lnTo>
                      <a:lnTo>
                        <a:pt x="371" y="576"/>
                      </a:lnTo>
                      <a:lnTo>
                        <a:pt x="361" y="597"/>
                      </a:lnTo>
                      <a:lnTo>
                        <a:pt x="355" y="619"/>
                      </a:lnTo>
                      <a:lnTo>
                        <a:pt x="353" y="641"/>
                      </a:lnTo>
                      <a:lnTo>
                        <a:pt x="310" y="674"/>
                      </a:lnTo>
                      <a:lnTo>
                        <a:pt x="266" y="704"/>
                      </a:lnTo>
                      <a:lnTo>
                        <a:pt x="221" y="732"/>
                      </a:lnTo>
                      <a:lnTo>
                        <a:pt x="199" y="742"/>
                      </a:lnTo>
                      <a:lnTo>
                        <a:pt x="177" y="746"/>
                      </a:lnTo>
                      <a:lnTo>
                        <a:pt x="154" y="748"/>
                      </a:lnTo>
                      <a:lnTo>
                        <a:pt x="128" y="762"/>
                      </a:lnTo>
                      <a:lnTo>
                        <a:pt x="106" y="779"/>
                      </a:lnTo>
                      <a:lnTo>
                        <a:pt x="87" y="767"/>
                      </a:lnTo>
                      <a:lnTo>
                        <a:pt x="71" y="756"/>
                      </a:lnTo>
                      <a:lnTo>
                        <a:pt x="37" y="734"/>
                      </a:lnTo>
                      <a:lnTo>
                        <a:pt x="0" y="714"/>
                      </a:lnTo>
                      <a:lnTo>
                        <a:pt x="9" y="694"/>
                      </a:lnTo>
                      <a:lnTo>
                        <a:pt x="21" y="676"/>
                      </a:lnTo>
                      <a:lnTo>
                        <a:pt x="35" y="659"/>
                      </a:lnTo>
                      <a:lnTo>
                        <a:pt x="43" y="645"/>
                      </a:lnTo>
                      <a:lnTo>
                        <a:pt x="47" y="629"/>
                      </a:lnTo>
                      <a:lnTo>
                        <a:pt x="49" y="613"/>
                      </a:lnTo>
                      <a:lnTo>
                        <a:pt x="53" y="597"/>
                      </a:lnTo>
                      <a:lnTo>
                        <a:pt x="63" y="585"/>
                      </a:lnTo>
                      <a:lnTo>
                        <a:pt x="89" y="568"/>
                      </a:lnTo>
                      <a:lnTo>
                        <a:pt x="112" y="548"/>
                      </a:lnTo>
                      <a:lnTo>
                        <a:pt x="128" y="522"/>
                      </a:lnTo>
                      <a:lnTo>
                        <a:pt x="118" y="487"/>
                      </a:lnTo>
                      <a:lnTo>
                        <a:pt x="116" y="453"/>
                      </a:lnTo>
                      <a:lnTo>
                        <a:pt x="120" y="417"/>
                      </a:lnTo>
                      <a:lnTo>
                        <a:pt x="122" y="382"/>
                      </a:lnTo>
                      <a:lnTo>
                        <a:pt x="144" y="384"/>
                      </a:lnTo>
                      <a:lnTo>
                        <a:pt x="164" y="384"/>
                      </a:lnTo>
                      <a:lnTo>
                        <a:pt x="185" y="378"/>
                      </a:lnTo>
                      <a:lnTo>
                        <a:pt x="203" y="368"/>
                      </a:lnTo>
                      <a:lnTo>
                        <a:pt x="215" y="350"/>
                      </a:lnTo>
                      <a:lnTo>
                        <a:pt x="221" y="332"/>
                      </a:lnTo>
                      <a:lnTo>
                        <a:pt x="217" y="318"/>
                      </a:lnTo>
                      <a:lnTo>
                        <a:pt x="207" y="303"/>
                      </a:lnTo>
                      <a:lnTo>
                        <a:pt x="195" y="289"/>
                      </a:lnTo>
                      <a:lnTo>
                        <a:pt x="183" y="277"/>
                      </a:lnTo>
                      <a:lnTo>
                        <a:pt x="174" y="265"/>
                      </a:lnTo>
                      <a:lnTo>
                        <a:pt x="162" y="217"/>
                      </a:lnTo>
                      <a:lnTo>
                        <a:pt x="152" y="202"/>
                      </a:lnTo>
                      <a:lnTo>
                        <a:pt x="112" y="170"/>
                      </a:lnTo>
                      <a:lnTo>
                        <a:pt x="94" y="152"/>
                      </a:lnTo>
                      <a:lnTo>
                        <a:pt x="112" y="126"/>
                      </a:lnTo>
                      <a:lnTo>
                        <a:pt x="120" y="97"/>
                      </a:lnTo>
                      <a:lnTo>
                        <a:pt x="120" y="67"/>
                      </a:lnTo>
                      <a:lnTo>
                        <a:pt x="138" y="59"/>
                      </a:lnTo>
                      <a:lnTo>
                        <a:pt x="156" y="49"/>
                      </a:lnTo>
                      <a:lnTo>
                        <a:pt x="174" y="45"/>
                      </a:lnTo>
                      <a:lnTo>
                        <a:pt x="199" y="55"/>
                      </a:lnTo>
                      <a:lnTo>
                        <a:pt x="225" y="65"/>
                      </a:lnTo>
                      <a:lnTo>
                        <a:pt x="249" y="71"/>
                      </a:lnTo>
                      <a:lnTo>
                        <a:pt x="278" y="69"/>
                      </a:lnTo>
                      <a:lnTo>
                        <a:pt x="314" y="105"/>
                      </a:lnTo>
                      <a:lnTo>
                        <a:pt x="328" y="115"/>
                      </a:lnTo>
                      <a:lnTo>
                        <a:pt x="344" y="120"/>
                      </a:lnTo>
                      <a:lnTo>
                        <a:pt x="363" y="117"/>
                      </a:lnTo>
                      <a:lnTo>
                        <a:pt x="389" y="107"/>
                      </a:lnTo>
                      <a:lnTo>
                        <a:pt x="415" y="103"/>
                      </a:lnTo>
                      <a:lnTo>
                        <a:pt x="442" y="109"/>
                      </a:lnTo>
                      <a:lnTo>
                        <a:pt x="480" y="79"/>
                      </a:lnTo>
                      <a:lnTo>
                        <a:pt x="521" y="49"/>
                      </a:lnTo>
                      <a:lnTo>
                        <a:pt x="555" y="12"/>
                      </a:lnTo>
                      <a:close/>
                    </a:path>
                  </a:pathLst>
                </a:custGeom>
                <a:grpFill/>
                <a:ln w="9525" cap="flat" cmpd="sng" algn="ctr">
                  <a:noFill/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/>
                <a:lstStyle/>
                <a:p>
                  <a:pPr defTabSz="914400">
                    <a:defRPr/>
                  </a:pPr>
                  <a:endParaRPr lang="ru-RU" sz="1050" kern="0" dirty="0">
                    <a:solidFill>
                      <a:srgbClr val="002060"/>
                    </a:solidFill>
                    <a:cs typeface="Arial" panose="020B0604020202020204" pitchFamily="34" charset="0"/>
                  </a:endParaRPr>
                </a:p>
                <a:p>
                  <a:pPr defTabSz="914400">
                    <a:defRPr/>
                  </a:pPr>
                  <a:r>
                    <a:rPr lang="ru-RU" sz="1050" kern="0" dirty="0">
                      <a:solidFill>
                        <a:srgbClr val="002060"/>
                      </a:solidFill>
                      <a:cs typeface="Arial" panose="020B0604020202020204" pitchFamily="34" charset="0"/>
                    </a:rPr>
                    <a:t>    </a:t>
                  </a:r>
                </a:p>
              </p:txBody>
            </p:sp>
            <p:sp>
              <p:nvSpPr>
                <p:cNvPr id="63" name="Freeform 45"/>
                <p:cNvSpPr/>
                <p:nvPr/>
              </p:nvSpPr>
              <p:spPr bwMode="auto">
                <a:xfrm>
                  <a:off x="1135458" y="2685321"/>
                  <a:ext cx="424368" cy="284504"/>
                </a:xfrm>
                <a:custGeom>
                  <a:avLst/>
                  <a:gdLst/>
                  <a:ahLst/>
                  <a:cxnLst>
                    <a:cxn ang="0">
                      <a:pos x="125" y="10"/>
                    </a:cxn>
                    <a:cxn ang="0">
                      <a:pos x="174" y="0"/>
                    </a:cxn>
                    <a:cxn ang="0">
                      <a:pos x="222" y="36"/>
                    </a:cxn>
                    <a:cxn ang="0">
                      <a:pos x="271" y="74"/>
                    </a:cxn>
                    <a:cxn ang="0">
                      <a:pos x="297" y="70"/>
                    </a:cxn>
                    <a:cxn ang="0">
                      <a:pos x="321" y="76"/>
                    </a:cxn>
                    <a:cxn ang="0">
                      <a:pos x="366" y="111"/>
                    </a:cxn>
                    <a:cxn ang="0">
                      <a:pos x="417" y="76"/>
                    </a:cxn>
                    <a:cxn ang="0">
                      <a:pos x="443" y="36"/>
                    </a:cxn>
                    <a:cxn ang="0">
                      <a:pos x="504" y="0"/>
                    </a:cxn>
                    <a:cxn ang="0">
                      <a:pos x="540" y="34"/>
                    </a:cxn>
                    <a:cxn ang="0">
                      <a:pos x="570" y="72"/>
                    </a:cxn>
                    <a:cxn ang="0">
                      <a:pos x="550" y="129"/>
                    </a:cxn>
                    <a:cxn ang="0">
                      <a:pos x="520" y="184"/>
                    </a:cxn>
                    <a:cxn ang="0">
                      <a:pos x="504" y="248"/>
                    </a:cxn>
                    <a:cxn ang="0">
                      <a:pos x="471" y="317"/>
                    </a:cxn>
                    <a:cxn ang="0">
                      <a:pos x="398" y="376"/>
                    </a:cxn>
                    <a:cxn ang="0">
                      <a:pos x="370" y="382"/>
                    </a:cxn>
                    <a:cxn ang="0">
                      <a:pos x="342" y="376"/>
                    </a:cxn>
                    <a:cxn ang="0">
                      <a:pos x="251" y="351"/>
                    </a:cxn>
                    <a:cxn ang="0">
                      <a:pos x="220" y="331"/>
                    </a:cxn>
                    <a:cxn ang="0">
                      <a:pos x="198" y="301"/>
                    </a:cxn>
                    <a:cxn ang="0">
                      <a:pos x="156" y="297"/>
                    </a:cxn>
                    <a:cxn ang="0">
                      <a:pos x="115" y="279"/>
                    </a:cxn>
                    <a:cxn ang="0">
                      <a:pos x="85" y="242"/>
                    </a:cxn>
                    <a:cxn ang="0">
                      <a:pos x="48" y="234"/>
                    </a:cxn>
                    <a:cxn ang="0">
                      <a:pos x="20" y="230"/>
                    </a:cxn>
                    <a:cxn ang="0">
                      <a:pos x="2" y="214"/>
                    </a:cxn>
                    <a:cxn ang="0">
                      <a:pos x="6" y="192"/>
                    </a:cxn>
                    <a:cxn ang="0">
                      <a:pos x="52" y="131"/>
                    </a:cxn>
                    <a:cxn ang="0">
                      <a:pos x="75" y="74"/>
                    </a:cxn>
                    <a:cxn ang="0">
                      <a:pos x="105" y="24"/>
                    </a:cxn>
                  </a:cxnLst>
                  <a:rect l="0" t="0" r="r" b="b"/>
                  <a:pathLst>
                    <a:path w="570" h="382">
                      <a:moveTo>
                        <a:pt x="105" y="24"/>
                      </a:moveTo>
                      <a:lnTo>
                        <a:pt x="125" y="10"/>
                      </a:lnTo>
                      <a:lnTo>
                        <a:pt x="147" y="0"/>
                      </a:lnTo>
                      <a:lnTo>
                        <a:pt x="174" y="0"/>
                      </a:lnTo>
                      <a:lnTo>
                        <a:pt x="200" y="16"/>
                      </a:lnTo>
                      <a:lnTo>
                        <a:pt x="222" y="36"/>
                      </a:lnTo>
                      <a:lnTo>
                        <a:pt x="247" y="58"/>
                      </a:lnTo>
                      <a:lnTo>
                        <a:pt x="271" y="74"/>
                      </a:lnTo>
                      <a:lnTo>
                        <a:pt x="285" y="74"/>
                      </a:lnTo>
                      <a:lnTo>
                        <a:pt x="297" y="70"/>
                      </a:lnTo>
                      <a:lnTo>
                        <a:pt x="307" y="64"/>
                      </a:lnTo>
                      <a:lnTo>
                        <a:pt x="321" y="76"/>
                      </a:lnTo>
                      <a:lnTo>
                        <a:pt x="350" y="105"/>
                      </a:lnTo>
                      <a:lnTo>
                        <a:pt x="366" y="111"/>
                      </a:lnTo>
                      <a:lnTo>
                        <a:pt x="392" y="95"/>
                      </a:lnTo>
                      <a:lnTo>
                        <a:pt x="417" y="76"/>
                      </a:lnTo>
                      <a:lnTo>
                        <a:pt x="443" y="62"/>
                      </a:lnTo>
                      <a:lnTo>
                        <a:pt x="443" y="36"/>
                      </a:lnTo>
                      <a:lnTo>
                        <a:pt x="479" y="0"/>
                      </a:lnTo>
                      <a:lnTo>
                        <a:pt x="504" y="0"/>
                      </a:lnTo>
                      <a:lnTo>
                        <a:pt x="522" y="18"/>
                      </a:lnTo>
                      <a:lnTo>
                        <a:pt x="540" y="34"/>
                      </a:lnTo>
                      <a:lnTo>
                        <a:pt x="556" y="52"/>
                      </a:lnTo>
                      <a:lnTo>
                        <a:pt x="570" y="72"/>
                      </a:lnTo>
                      <a:lnTo>
                        <a:pt x="564" y="101"/>
                      </a:lnTo>
                      <a:lnTo>
                        <a:pt x="550" y="129"/>
                      </a:lnTo>
                      <a:lnTo>
                        <a:pt x="534" y="155"/>
                      </a:lnTo>
                      <a:lnTo>
                        <a:pt x="520" y="184"/>
                      </a:lnTo>
                      <a:lnTo>
                        <a:pt x="510" y="216"/>
                      </a:lnTo>
                      <a:lnTo>
                        <a:pt x="504" y="248"/>
                      </a:lnTo>
                      <a:lnTo>
                        <a:pt x="489" y="283"/>
                      </a:lnTo>
                      <a:lnTo>
                        <a:pt x="471" y="317"/>
                      </a:lnTo>
                      <a:lnTo>
                        <a:pt x="435" y="345"/>
                      </a:lnTo>
                      <a:lnTo>
                        <a:pt x="398" y="376"/>
                      </a:lnTo>
                      <a:lnTo>
                        <a:pt x="386" y="382"/>
                      </a:lnTo>
                      <a:lnTo>
                        <a:pt x="370" y="382"/>
                      </a:lnTo>
                      <a:lnTo>
                        <a:pt x="356" y="380"/>
                      </a:lnTo>
                      <a:lnTo>
                        <a:pt x="342" y="376"/>
                      </a:lnTo>
                      <a:lnTo>
                        <a:pt x="297" y="361"/>
                      </a:lnTo>
                      <a:lnTo>
                        <a:pt x="251" y="351"/>
                      </a:lnTo>
                      <a:lnTo>
                        <a:pt x="234" y="343"/>
                      </a:lnTo>
                      <a:lnTo>
                        <a:pt x="220" y="331"/>
                      </a:lnTo>
                      <a:lnTo>
                        <a:pt x="210" y="317"/>
                      </a:lnTo>
                      <a:lnTo>
                        <a:pt x="198" y="301"/>
                      </a:lnTo>
                      <a:lnTo>
                        <a:pt x="186" y="289"/>
                      </a:lnTo>
                      <a:lnTo>
                        <a:pt x="156" y="297"/>
                      </a:lnTo>
                      <a:lnTo>
                        <a:pt x="127" y="309"/>
                      </a:lnTo>
                      <a:lnTo>
                        <a:pt x="115" y="279"/>
                      </a:lnTo>
                      <a:lnTo>
                        <a:pt x="101" y="252"/>
                      </a:lnTo>
                      <a:lnTo>
                        <a:pt x="85" y="242"/>
                      </a:lnTo>
                      <a:lnTo>
                        <a:pt x="69" y="236"/>
                      </a:lnTo>
                      <a:lnTo>
                        <a:pt x="48" y="234"/>
                      </a:lnTo>
                      <a:lnTo>
                        <a:pt x="30" y="232"/>
                      </a:lnTo>
                      <a:lnTo>
                        <a:pt x="20" y="230"/>
                      </a:lnTo>
                      <a:lnTo>
                        <a:pt x="10" y="224"/>
                      </a:lnTo>
                      <a:lnTo>
                        <a:pt x="2" y="214"/>
                      </a:lnTo>
                      <a:lnTo>
                        <a:pt x="0" y="202"/>
                      </a:lnTo>
                      <a:lnTo>
                        <a:pt x="6" y="192"/>
                      </a:lnTo>
                      <a:lnTo>
                        <a:pt x="38" y="151"/>
                      </a:lnTo>
                      <a:lnTo>
                        <a:pt x="52" y="131"/>
                      </a:lnTo>
                      <a:lnTo>
                        <a:pt x="65" y="103"/>
                      </a:lnTo>
                      <a:lnTo>
                        <a:pt x="75" y="74"/>
                      </a:lnTo>
                      <a:lnTo>
                        <a:pt x="87" y="48"/>
                      </a:lnTo>
                      <a:lnTo>
                        <a:pt x="105" y="24"/>
                      </a:lnTo>
                      <a:close/>
                    </a:path>
                  </a:pathLst>
                </a:custGeom>
                <a:grpFill/>
                <a:ln w="9525" cap="flat" cmpd="sng" algn="ctr">
                  <a:noFill/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/>
                <a:lstStyle/>
                <a:p>
                  <a:pPr defTabSz="914400">
                    <a:defRPr/>
                  </a:pPr>
                  <a:r>
                    <a:rPr lang="ru-RU" sz="1050" kern="0" dirty="0">
                      <a:solidFill>
                        <a:srgbClr val="002060"/>
                      </a:solidFill>
                      <a:cs typeface="Arial" panose="020B0604020202020204" pitchFamily="34" charset="0"/>
                    </a:rPr>
                    <a:t> </a:t>
                  </a:r>
                </a:p>
              </p:txBody>
            </p:sp>
            <p:sp>
              <p:nvSpPr>
                <p:cNvPr id="64" name="Freeform 46"/>
                <p:cNvSpPr/>
                <p:nvPr/>
              </p:nvSpPr>
              <p:spPr bwMode="auto">
                <a:xfrm>
                  <a:off x="2348257" y="2180364"/>
                  <a:ext cx="558379" cy="659870"/>
                </a:xfrm>
                <a:custGeom>
                  <a:avLst/>
                  <a:gdLst/>
                  <a:ahLst/>
                  <a:cxnLst>
                    <a:cxn ang="0">
                      <a:pos x="481" y="41"/>
                    </a:cxn>
                    <a:cxn ang="0">
                      <a:pos x="514" y="12"/>
                    </a:cxn>
                    <a:cxn ang="0">
                      <a:pos x="556" y="2"/>
                    </a:cxn>
                    <a:cxn ang="0">
                      <a:pos x="605" y="4"/>
                    </a:cxn>
                    <a:cxn ang="0">
                      <a:pos x="641" y="31"/>
                    </a:cxn>
                    <a:cxn ang="0">
                      <a:pos x="649" y="71"/>
                    </a:cxn>
                    <a:cxn ang="0">
                      <a:pos x="647" y="111"/>
                    </a:cxn>
                    <a:cxn ang="0">
                      <a:pos x="627" y="156"/>
                    </a:cxn>
                    <a:cxn ang="0">
                      <a:pos x="645" y="188"/>
                    </a:cxn>
                    <a:cxn ang="0">
                      <a:pos x="698" y="231"/>
                    </a:cxn>
                    <a:cxn ang="0">
                      <a:pos x="728" y="275"/>
                    </a:cxn>
                    <a:cxn ang="0">
                      <a:pos x="750" y="332"/>
                    </a:cxn>
                    <a:cxn ang="0">
                      <a:pos x="710" y="328"/>
                    </a:cxn>
                    <a:cxn ang="0">
                      <a:pos x="670" y="328"/>
                    </a:cxn>
                    <a:cxn ang="0">
                      <a:pos x="655" y="397"/>
                    </a:cxn>
                    <a:cxn ang="0">
                      <a:pos x="659" y="514"/>
                    </a:cxn>
                    <a:cxn ang="0">
                      <a:pos x="589" y="581"/>
                    </a:cxn>
                    <a:cxn ang="0">
                      <a:pos x="581" y="619"/>
                    </a:cxn>
                    <a:cxn ang="0">
                      <a:pos x="534" y="682"/>
                    </a:cxn>
                    <a:cxn ang="0">
                      <a:pos x="473" y="738"/>
                    </a:cxn>
                    <a:cxn ang="0">
                      <a:pos x="461" y="773"/>
                    </a:cxn>
                    <a:cxn ang="0">
                      <a:pos x="457" y="813"/>
                    </a:cxn>
                    <a:cxn ang="0">
                      <a:pos x="463" y="855"/>
                    </a:cxn>
                    <a:cxn ang="0">
                      <a:pos x="443" y="886"/>
                    </a:cxn>
                    <a:cxn ang="0">
                      <a:pos x="356" y="882"/>
                    </a:cxn>
                    <a:cxn ang="0">
                      <a:pos x="287" y="849"/>
                    </a:cxn>
                    <a:cxn ang="0">
                      <a:pos x="236" y="817"/>
                    </a:cxn>
                    <a:cxn ang="0">
                      <a:pos x="208" y="779"/>
                    </a:cxn>
                    <a:cxn ang="0">
                      <a:pos x="170" y="754"/>
                    </a:cxn>
                    <a:cxn ang="0">
                      <a:pos x="119" y="742"/>
                    </a:cxn>
                    <a:cxn ang="0">
                      <a:pos x="103" y="690"/>
                    </a:cxn>
                    <a:cxn ang="0">
                      <a:pos x="73" y="669"/>
                    </a:cxn>
                    <a:cxn ang="0">
                      <a:pos x="44" y="649"/>
                    </a:cxn>
                    <a:cxn ang="0">
                      <a:pos x="42" y="591"/>
                    </a:cxn>
                    <a:cxn ang="0">
                      <a:pos x="32" y="542"/>
                    </a:cxn>
                    <a:cxn ang="0">
                      <a:pos x="0" y="492"/>
                    </a:cxn>
                    <a:cxn ang="0">
                      <a:pos x="36" y="469"/>
                    </a:cxn>
                    <a:cxn ang="0">
                      <a:pos x="75" y="455"/>
                    </a:cxn>
                    <a:cxn ang="0">
                      <a:pos x="113" y="443"/>
                    </a:cxn>
                    <a:cxn ang="0">
                      <a:pos x="147" y="431"/>
                    </a:cxn>
                    <a:cxn ang="0">
                      <a:pos x="178" y="401"/>
                    </a:cxn>
                    <a:cxn ang="0">
                      <a:pos x="194" y="358"/>
                    </a:cxn>
                    <a:cxn ang="0">
                      <a:pos x="214" y="318"/>
                    </a:cxn>
                    <a:cxn ang="0">
                      <a:pos x="269" y="308"/>
                    </a:cxn>
                    <a:cxn ang="0">
                      <a:pos x="332" y="269"/>
                    </a:cxn>
                    <a:cxn ang="0">
                      <a:pos x="382" y="198"/>
                    </a:cxn>
                    <a:cxn ang="0">
                      <a:pos x="415" y="162"/>
                    </a:cxn>
                    <a:cxn ang="0">
                      <a:pos x="453" y="130"/>
                    </a:cxn>
                    <a:cxn ang="0">
                      <a:pos x="469" y="97"/>
                    </a:cxn>
                    <a:cxn ang="0">
                      <a:pos x="467" y="59"/>
                    </a:cxn>
                  </a:cxnLst>
                  <a:rect l="0" t="0" r="r" b="b"/>
                  <a:pathLst>
                    <a:path w="750" h="886">
                      <a:moveTo>
                        <a:pt x="467" y="59"/>
                      </a:moveTo>
                      <a:lnTo>
                        <a:pt x="481" y="41"/>
                      </a:lnTo>
                      <a:lnTo>
                        <a:pt x="496" y="24"/>
                      </a:lnTo>
                      <a:lnTo>
                        <a:pt x="514" y="12"/>
                      </a:lnTo>
                      <a:lnTo>
                        <a:pt x="534" y="4"/>
                      </a:lnTo>
                      <a:lnTo>
                        <a:pt x="556" y="2"/>
                      </a:lnTo>
                      <a:lnTo>
                        <a:pt x="581" y="0"/>
                      </a:lnTo>
                      <a:lnTo>
                        <a:pt x="605" y="4"/>
                      </a:lnTo>
                      <a:lnTo>
                        <a:pt x="625" y="14"/>
                      </a:lnTo>
                      <a:lnTo>
                        <a:pt x="641" y="31"/>
                      </a:lnTo>
                      <a:lnTo>
                        <a:pt x="647" y="49"/>
                      </a:lnTo>
                      <a:lnTo>
                        <a:pt x="649" y="71"/>
                      </a:lnTo>
                      <a:lnTo>
                        <a:pt x="647" y="91"/>
                      </a:lnTo>
                      <a:lnTo>
                        <a:pt x="647" y="111"/>
                      </a:lnTo>
                      <a:lnTo>
                        <a:pt x="631" y="140"/>
                      </a:lnTo>
                      <a:lnTo>
                        <a:pt x="627" y="156"/>
                      </a:lnTo>
                      <a:lnTo>
                        <a:pt x="631" y="172"/>
                      </a:lnTo>
                      <a:lnTo>
                        <a:pt x="645" y="188"/>
                      </a:lnTo>
                      <a:lnTo>
                        <a:pt x="661" y="202"/>
                      </a:lnTo>
                      <a:lnTo>
                        <a:pt x="698" y="231"/>
                      </a:lnTo>
                      <a:lnTo>
                        <a:pt x="712" y="249"/>
                      </a:lnTo>
                      <a:lnTo>
                        <a:pt x="728" y="275"/>
                      </a:lnTo>
                      <a:lnTo>
                        <a:pt x="742" y="304"/>
                      </a:lnTo>
                      <a:lnTo>
                        <a:pt x="750" y="332"/>
                      </a:lnTo>
                      <a:lnTo>
                        <a:pt x="730" y="332"/>
                      </a:lnTo>
                      <a:lnTo>
                        <a:pt x="710" y="328"/>
                      </a:lnTo>
                      <a:lnTo>
                        <a:pt x="690" y="326"/>
                      </a:lnTo>
                      <a:lnTo>
                        <a:pt x="670" y="328"/>
                      </a:lnTo>
                      <a:lnTo>
                        <a:pt x="653" y="338"/>
                      </a:lnTo>
                      <a:lnTo>
                        <a:pt x="655" y="397"/>
                      </a:lnTo>
                      <a:lnTo>
                        <a:pt x="653" y="455"/>
                      </a:lnTo>
                      <a:lnTo>
                        <a:pt x="659" y="514"/>
                      </a:lnTo>
                      <a:lnTo>
                        <a:pt x="599" y="566"/>
                      </a:lnTo>
                      <a:lnTo>
                        <a:pt x="589" y="581"/>
                      </a:lnTo>
                      <a:lnTo>
                        <a:pt x="583" y="599"/>
                      </a:lnTo>
                      <a:lnTo>
                        <a:pt x="581" y="619"/>
                      </a:lnTo>
                      <a:lnTo>
                        <a:pt x="581" y="637"/>
                      </a:lnTo>
                      <a:lnTo>
                        <a:pt x="534" y="682"/>
                      </a:lnTo>
                      <a:lnTo>
                        <a:pt x="487" y="724"/>
                      </a:lnTo>
                      <a:lnTo>
                        <a:pt x="473" y="738"/>
                      </a:lnTo>
                      <a:lnTo>
                        <a:pt x="467" y="754"/>
                      </a:lnTo>
                      <a:lnTo>
                        <a:pt x="461" y="773"/>
                      </a:lnTo>
                      <a:lnTo>
                        <a:pt x="459" y="791"/>
                      </a:lnTo>
                      <a:lnTo>
                        <a:pt x="457" y="813"/>
                      </a:lnTo>
                      <a:lnTo>
                        <a:pt x="459" y="835"/>
                      </a:lnTo>
                      <a:lnTo>
                        <a:pt x="463" y="855"/>
                      </a:lnTo>
                      <a:lnTo>
                        <a:pt x="465" y="878"/>
                      </a:lnTo>
                      <a:lnTo>
                        <a:pt x="443" y="886"/>
                      </a:lnTo>
                      <a:lnTo>
                        <a:pt x="394" y="886"/>
                      </a:lnTo>
                      <a:lnTo>
                        <a:pt x="356" y="882"/>
                      </a:lnTo>
                      <a:lnTo>
                        <a:pt x="321" y="868"/>
                      </a:lnTo>
                      <a:lnTo>
                        <a:pt x="287" y="849"/>
                      </a:lnTo>
                      <a:lnTo>
                        <a:pt x="255" y="831"/>
                      </a:lnTo>
                      <a:lnTo>
                        <a:pt x="236" y="817"/>
                      </a:lnTo>
                      <a:lnTo>
                        <a:pt x="220" y="797"/>
                      </a:lnTo>
                      <a:lnTo>
                        <a:pt x="208" y="779"/>
                      </a:lnTo>
                      <a:lnTo>
                        <a:pt x="194" y="760"/>
                      </a:lnTo>
                      <a:lnTo>
                        <a:pt x="170" y="754"/>
                      </a:lnTo>
                      <a:lnTo>
                        <a:pt x="143" y="750"/>
                      </a:lnTo>
                      <a:lnTo>
                        <a:pt x="119" y="742"/>
                      </a:lnTo>
                      <a:lnTo>
                        <a:pt x="113" y="716"/>
                      </a:lnTo>
                      <a:lnTo>
                        <a:pt x="103" y="690"/>
                      </a:lnTo>
                      <a:lnTo>
                        <a:pt x="89" y="680"/>
                      </a:lnTo>
                      <a:lnTo>
                        <a:pt x="73" y="669"/>
                      </a:lnTo>
                      <a:lnTo>
                        <a:pt x="58" y="661"/>
                      </a:lnTo>
                      <a:lnTo>
                        <a:pt x="44" y="649"/>
                      </a:lnTo>
                      <a:lnTo>
                        <a:pt x="34" y="635"/>
                      </a:lnTo>
                      <a:lnTo>
                        <a:pt x="42" y="591"/>
                      </a:lnTo>
                      <a:lnTo>
                        <a:pt x="42" y="568"/>
                      </a:lnTo>
                      <a:lnTo>
                        <a:pt x="32" y="542"/>
                      </a:lnTo>
                      <a:lnTo>
                        <a:pt x="16" y="516"/>
                      </a:lnTo>
                      <a:lnTo>
                        <a:pt x="0" y="492"/>
                      </a:lnTo>
                      <a:lnTo>
                        <a:pt x="16" y="467"/>
                      </a:lnTo>
                      <a:lnTo>
                        <a:pt x="36" y="469"/>
                      </a:lnTo>
                      <a:lnTo>
                        <a:pt x="56" y="463"/>
                      </a:lnTo>
                      <a:lnTo>
                        <a:pt x="75" y="455"/>
                      </a:lnTo>
                      <a:lnTo>
                        <a:pt x="95" y="447"/>
                      </a:lnTo>
                      <a:lnTo>
                        <a:pt x="113" y="443"/>
                      </a:lnTo>
                      <a:lnTo>
                        <a:pt x="131" y="437"/>
                      </a:lnTo>
                      <a:lnTo>
                        <a:pt x="147" y="431"/>
                      </a:lnTo>
                      <a:lnTo>
                        <a:pt x="164" y="419"/>
                      </a:lnTo>
                      <a:lnTo>
                        <a:pt x="178" y="401"/>
                      </a:lnTo>
                      <a:lnTo>
                        <a:pt x="186" y="380"/>
                      </a:lnTo>
                      <a:lnTo>
                        <a:pt x="194" y="358"/>
                      </a:lnTo>
                      <a:lnTo>
                        <a:pt x="202" y="338"/>
                      </a:lnTo>
                      <a:lnTo>
                        <a:pt x="214" y="318"/>
                      </a:lnTo>
                      <a:lnTo>
                        <a:pt x="243" y="314"/>
                      </a:lnTo>
                      <a:lnTo>
                        <a:pt x="269" y="308"/>
                      </a:lnTo>
                      <a:lnTo>
                        <a:pt x="297" y="297"/>
                      </a:lnTo>
                      <a:lnTo>
                        <a:pt x="332" y="269"/>
                      </a:lnTo>
                      <a:lnTo>
                        <a:pt x="360" y="237"/>
                      </a:lnTo>
                      <a:lnTo>
                        <a:pt x="382" y="198"/>
                      </a:lnTo>
                      <a:lnTo>
                        <a:pt x="396" y="178"/>
                      </a:lnTo>
                      <a:lnTo>
                        <a:pt x="415" y="162"/>
                      </a:lnTo>
                      <a:lnTo>
                        <a:pt x="435" y="146"/>
                      </a:lnTo>
                      <a:lnTo>
                        <a:pt x="453" y="130"/>
                      </a:lnTo>
                      <a:lnTo>
                        <a:pt x="463" y="113"/>
                      </a:lnTo>
                      <a:lnTo>
                        <a:pt x="469" y="97"/>
                      </a:lnTo>
                      <a:lnTo>
                        <a:pt x="471" y="77"/>
                      </a:lnTo>
                      <a:lnTo>
                        <a:pt x="467" y="59"/>
                      </a:lnTo>
                      <a:close/>
                    </a:path>
                  </a:pathLst>
                </a:custGeom>
                <a:grpFill/>
                <a:ln w="9525" cap="flat" cmpd="sng" algn="ctr">
                  <a:noFill/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/>
                <a:lstStyle/>
                <a:p>
                  <a:pPr defTabSz="914400">
                    <a:defRPr/>
                  </a:pPr>
                  <a:endParaRPr lang="ru-RU" sz="1100" kern="0" dirty="0">
                    <a:solidFill>
                      <a:srgbClr val="002060"/>
                    </a:solidFill>
                    <a:cs typeface="Arial" panose="020B0604020202020204" pitchFamily="34" charset="0"/>
                  </a:endParaRPr>
                </a:p>
                <a:p>
                  <a:pPr defTabSz="914400">
                    <a:defRPr/>
                  </a:pPr>
                  <a:r>
                    <a:rPr lang="ru-RU" sz="1100" kern="0" dirty="0">
                      <a:solidFill>
                        <a:srgbClr val="002060"/>
                      </a:solidFill>
                      <a:cs typeface="Arial" panose="020B0604020202020204" pitchFamily="34" charset="0"/>
                    </a:rPr>
                    <a:t>    </a:t>
                  </a:r>
                </a:p>
                <a:p>
                  <a:pPr defTabSz="914400">
                    <a:defRPr/>
                  </a:pPr>
                  <a:r>
                    <a:rPr lang="ru-RU" sz="1100" kern="0" dirty="0">
                      <a:solidFill>
                        <a:srgbClr val="002060"/>
                      </a:solidFill>
                      <a:cs typeface="Arial" panose="020B0604020202020204" pitchFamily="34" charset="0"/>
                    </a:rPr>
                    <a:t>  </a:t>
                  </a:r>
                </a:p>
              </p:txBody>
            </p:sp>
            <p:sp>
              <p:nvSpPr>
                <p:cNvPr id="65" name="Freeform 47"/>
                <p:cNvSpPr/>
                <p:nvPr/>
              </p:nvSpPr>
              <p:spPr bwMode="auto">
                <a:xfrm>
                  <a:off x="1503243" y="2394115"/>
                  <a:ext cx="469783" cy="372387"/>
                </a:xfrm>
                <a:custGeom>
                  <a:avLst/>
                  <a:gdLst/>
                  <a:ahLst/>
                  <a:cxnLst>
                    <a:cxn ang="0">
                      <a:pos x="376" y="4"/>
                    </a:cxn>
                    <a:cxn ang="0">
                      <a:pos x="445" y="37"/>
                    </a:cxn>
                    <a:cxn ang="0">
                      <a:pos x="491" y="71"/>
                    </a:cxn>
                    <a:cxn ang="0">
                      <a:pos x="511" y="130"/>
                    </a:cxn>
                    <a:cxn ang="0">
                      <a:pos x="536" y="213"/>
                    </a:cxn>
                    <a:cxn ang="0">
                      <a:pos x="564" y="245"/>
                    </a:cxn>
                    <a:cxn ang="0">
                      <a:pos x="605" y="259"/>
                    </a:cxn>
                    <a:cxn ang="0">
                      <a:pos x="631" y="281"/>
                    </a:cxn>
                    <a:cxn ang="0">
                      <a:pos x="623" y="300"/>
                    </a:cxn>
                    <a:cxn ang="0">
                      <a:pos x="590" y="324"/>
                    </a:cxn>
                    <a:cxn ang="0">
                      <a:pos x="552" y="338"/>
                    </a:cxn>
                    <a:cxn ang="0">
                      <a:pos x="520" y="362"/>
                    </a:cxn>
                    <a:cxn ang="0">
                      <a:pos x="503" y="393"/>
                    </a:cxn>
                    <a:cxn ang="0">
                      <a:pos x="495" y="427"/>
                    </a:cxn>
                    <a:cxn ang="0">
                      <a:pos x="479" y="455"/>
                    </a:cxn>
                    <a:cxn ang="0">
                      <a:pos x="431" y="482"/>
                    </a:cxn>
                    <a:cxn ang="0">
                      <a:pos x="378" y="488"/>
                    </a:cxn>
                    <a:cxn ang="0">
                      <a:pos x="339" y="457"/>
                    </a:cxn>
                    <a:cxn ang="0">
                      <a:pos x="305" y="439"/>
                    </a:cxn>
                    <a:cxn ang="0">
                      <a:pos x="277" y="451"/>
                    </a:cxn>
                    <a:cxn ang="0">
                      <a:pos x="230" y="480"/>
                    </a:cxn>
                    <a:cxn ang="0">
                      <a:pos x="172" y="498"/>
                    </a:cxn>
                    <a:cxn ang="0">
                      <a:pos x="131" y="480"/>
                    </a:cxn>
                    <a:cxn ang="0">
                      <a:pos x="105" y="437"/>
                    </a:cxn>
                    <a:cxn ang="0">
                      <a:pos x="68" y="403"/>
                    </a:cxn>
                    <a:cxn ang="0">
                      <a:pos x="42" y="358"/>
                    </a:cxn>
                    <a:cxn ang="0">
                      <a:pos x="26" y="310"/>
                    </a:cxn>
                    <a:cxn ang="0">
                      <a:pos x="6" y="263"/>
                    </a:cxn>
                    <a:cxn ang="0">
                      <a:pos x="2" y="213"/>
                    </a:cxn>
                    <a:cxn ang="0">
                      <a:pos x="28" y="162"/>
                    </a:cxn>
                    <a:cxn ang="0">
                      <a:pos x="66" y="116"/>
                    </a:cxn>
                    <a:cxn ang="0">
                      <a:pos x="123" y="93"/>
                    </a:cxn>
                    <a:cxn ang="0">
                      <a:pos x="169" y="89"/>
                    </a:cxn>
                    <a:cxn ang="0">
                      <a:pos x="198" y="101"/>
                    </a:cxn>
                    <a:cxn ang="0">
                      <a:pos x="228" y="112"/>
                    </a:cxn>
                    <a:cxn ang="0">
                      <a:pos x="261" y="101"/>
                    </a:cxn>
                    <a:cxn ang="0">
                      <a:pos x="311" y="69"/>
                    </a:cxn>
                    <a:cxn ang="0">
                      <a:pos x="333" y="27"/>
                    </a:cxn>
                  </a:cxnLst>
                  <a:rect l="0" t="0" r="r" b="b"/>
                  <a:pathLst>
                    <a:path w="631" h="500">
                      <a:moveTo>
                        <a:pt x="337" y="0"/>
                      </a:moveTo>
                      <a:lnTo>
                        <a:pt x="376" y="4"/>
                      </a:lnTo>
                      <a:lnTo>
                        <a:pt x="410" y="19"/>
                      </a:lnTo>
                      <a:lnTo>
                        <a:pt x="445" y="37"/>
                      </a:lnTo>
                      <a:lnTo>
                        <a:pt x="477" y="57"/>
                      </a:lnTo>
                      <a:lnTo>
                        <a:pt x="491" y="71"/>
                      </a:lnTo>
                      <a:lnTo>
                        <a:pt x="499" y="89"/>
                      </a:lnTo>
                      <a:lnTo>
                        <a:pt x="511" y="130"/>
                      </a:lnTo>
                      <a:lnTo>
                        <a:pt x="526" y="170"/>
                      </a:lnTo>
                      <a:lnTo>
                        <a:pt x="536" y="213"/>
                      </a:lnTo>
                      <a:lnTo>
                        <a:pt x="548" y="233"/>
                      </a:lnTo>
                      <a:lnTo>
                        <a:pt x="564" y="245"/>
                      </a:lnTo>
                      <a:lnTo>
                        <a:pt x="584" y="253"/>
                      </a:lnTo>
                      <a:lnTo>
                        <a:pt x="605" y="259"/>
                      </a:lnTo>
                      <a:lnTo>
                        <a:pt x="627" y="261"/>
                      </a:lnTo>
                      <a:lnTo>
                        <a:pt x="631" y="281"/>
                      </a:lnTo>
                      <a:lnTo>
                        <a:pt x="629" y="291"/>
                      </a:lnTo>
                      <a:lnTo>
                        <a:pt x="623" y="300"/>
                      </a:lnTo>
                      <a:lnTo>
                        <a:pt x="609" y="314"/>
                      </a:lnTo>
                      <a:lnTo>
                        <a:pt x="590" y="324"/>
                      </a:lnTo>
                      <a:lnTo>
                        <a:pt x="570" y="332"/>
                      </a:lnTo>
                      <a:lnTo>
                        <a:pt x="552" y="338"/>
                      </a:lnTo>
                      <a:lnTo>
                        <a:pt x="534" y="348"/>
                      </a:lnTo>
                      <a:lnTo>
                        <a:pt x="520" y="362"/>
                      </a:lnTo>
                      <a:lnTo>
                        <a:pt x="509" y="376"/>
                      </a:lnTo>
                      <a:lnTo>
                        <a:pt x="503" y="393"/>
                      </a:lnTo>
                      <a:lnTo>
                        <a:pt x="499" y="411"/>
                      </a:lnTo>
                      <a:lnTo>
                        <a:pt x="495" y="427"/>
                      </a:lnTo>
                      <a:lnTo>
                        <a:pt x="489" y="443"/>
                      </a:lnTo>
                      <a:lnTo>
                        <a:pt x="479" y="455"/>
                      </a:lnTo>
                      <a:lnTo>
                        <a:pt x="463" y="465"/>
                      </a:lnTo>
                      <a:lnTo>
                        <a:pt x="431" y="482"/>
                      </a:lnTo>
                      <a:lnTo>
                        <a:pt x="400" y="500"/>
                      </a:lnTo>
                      <a:lnTo>
                        <a:pt x="378" y="488"/>
                      </a:lnTo>
                      <a:lnTo>
                        <a:pt x="358" y="473"/>
                      </a:lnTo>
                      <a:lnTo>
                        <a:pt x="339" y="457"/>
                      </a:lnTo>
                      <a:lnTo>
                        <a:pt x="319" y="443"/>
                      </a:lnTo>
                      <a:lnTo>
                        <a:pt x="305" y="439"/>
                      </a:lnTo>
                      <a:lnTo>
                        <a:pt x="291" y="443"/>
                      </a:lnTo>
                      <a:lnTo>
                        <a:pt x="277" y="451"/>
                      </a:lnTo>
                      <a:lnTo>
                        <a:pt x="265" y="457"/>
                      </a:lnTo>
                      <a:lnTo>
                        <a:pt x="230" y="480"/>
                      </a:lnTo>
                      <a:lnTo>
                        <a:pt x="194" y="498"/>
                      </a:lnTo>
                      <a:lnTo>
                        <a:pt x="172" y="498"/>
                      </a:lnTo>
                      <a:lnTo>
                        <a:pt x="151" y="490"/>
                      </a:lnTo>
                      <a:lnTo>
                        <a:pt x="131" y="480"/>
                      </a:lnTo>
                      <a:lnTo>
                        <a:pt x="121" y="457"/>
                      </a:lnTo>
                      <a:lnTo>
                        <a:pt x="105" y="437"/>
                      </a:lnTo>
                      <a:lnTo>
                        <a:pt x="87" y="419"/>
                      </a:lnTo>
                      <a:lnTo>
                        <a:pt x="68" y="403"/>
                      </a:lnTo>
                      <a:lnTo>
                        <a:pt x="52" y="382"/>
                      </a:lnTo>
                      <a:lnTo>
                        <a:pt x="42" y="358"/>
                      </a:lnTo>
                      <a:lnTo>
                        <a:pt x="36" y="334"/>
                      </a:lnTo>
                      <a:lnTo>
                        <a:pt x="26" y="310"/>
                      </a:lnTo>
                      <a:lnTo>
                        <a:pt x="16" y="287"/>
                      </a:lnTo>
                      <a:lnTo>
                        <a:pt x="6" y="263"/>
                      </a:lnTo>
                      <a:lnTo>
                        <a:pt x="0" y="239"/>
                      </a:lnTo>
                      <a:lnTo>
                        <a:pt x="2" y="213"/>
                      </a:lnTo>
                      <a:lnTo>
                        <a:pt x="14" y="186"/>
                      </a:lnTo>
                      <a:lnTo>
                        <a:pt x="28" y="162"/>
                      </a:lnTo>
                      <a:lnTo>
                        <a:pt x="44" y="136"/>
                      </a:lnTo>
                      <a:lnTo>
                        <a:pt x="66" y="116"/>
                      </a:lnTo>
                      <a:lnTo>
                        <a:pt x="93" y="101"/>
                      </a:lnTo>
                      <a:lnTo>
                        <a:pt x="123" y="93"/>
                      </a:lnTo>
                      <a:lnTo>
                        <a:pt x="153" y="89"/>
                      </a:lnTo>
                      <a:lnTo>
                        <a:pt x="169" y="89"/>
                      </a:lnTo>
                      <a:lnTo>
                        <a:pt x="184" y="93"/>
                      </a:lnTo>
                      <a:lnTo>
                        <a:pt x="198" y="101"/>
                      </a:lnTo>
                      <a:lnTo>
                        <a:pt x="214" y="110"/>
                      </a:lnTo>
                      <a:lnTo>
                        <a:pt x="228" y="112"/>
                      </a:lnTo>
                      <a:lnTo>
                        <a:pt x="244" y="110"/>
                      </a:lnTo>
                      <a:lnTo>
                        <a:pt x="261" y="101"/>
                      </a:lnTo>
                      <a:lnTo>
                        <a:pt x="291" y="81"/>
                      </a:lnTo>
                      <a:lnTo>
                        <a:pt x="311" y="69"/>
                      </a:lnTo>
                      <a:lnTo>
                        <a:pt x="327" y="53"/>
                      </a:lnTo>
                      <a:lnTo>
                        <a:pt x="333" y="27"/>
                      </a:lnTo>
                      <a:lnTo>
                        <a:pt x="337" y="0"/>
                      </a:lnTo>
                      <a:close/>
                    </a:path>
                  </a:pathLst>
                </a:custGeom>
                <a:grpFill/>
                <a:ln w="9525" cap="flat" cmpd="sng" algn="ctr">
                  <a:noFill/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/>
                <a:lstStyle/>
                <a:p>
                  <a:pPr defTabSz="914400">
                    <a:defRPr/>
                  </a:pPr>
                  <a:endParaRPr lang="ru-RU" sz="1050" b="1" u="sng" kern="0" dirty="0">
                    <a:solidFill>
                      <a:srgbClr val="002060"/>
                    </a:solidFill>
                    <a:cs typeface="Arial" panose="020B0604020202020204" pitchFamily="34" charset="0"/>
                  </a:endParaRPr>
                </a:p>
                <a:p>
                  <a:pPr defTabSz="914400">
                    <a:defRPr/>
                  </a:pPr>
                  <a:r>
                    <a:rPr lang="ru-RU" sz="1050" kern="0" dirty="0">
                      <a:solidFill>
                        <a:srgbClr val="002060"/>
                      </a:solidFill>
                      <a:cs typeface="Arial" panose="020B0604020202020204" pitchFamily="34" charset="0"/>
                    </a:rPr>
                    <a:t>  </a:t>
                  </a:r>
                </a:p>
              </p:txBody>
            </p:sp>
            <p:sp>
              <p:nvSpPr>
                <p:cNvPr id="66" name="Freeform 49"/>
                <p:cNvSpPr/>
                <p:nvPr/>
              </p:nvSpPr>
              <p:spPr bwMode="auto">
                <a:xfrm>
                  <a:off x="3371207" y="2266013"/>
                  <a:ext cx="763862" cy="543685"/>
                </a:xfrm>
                <a:custGeom>
                  <a:avLst/>
                  <a:gdLst/>
                  <a:ahLst/>
                  <a:cxnLst>
                    <a:cxn ang="0">
                      <a:pos x="119" y="47"/>
                    </a:cxn>
                    <a:cxn ang="0">
                      <a:pos x="200" y="9"/>
                    </a:cxn>
                    <a:cxn ang="0">
                      <a:pos x="277" y="35"/>
                    </a:cxn>
                    <a:cxn ang="0">
                      <a:pos x="336" y="19"/>
                    </a:cxn>
                    <a:cxn ang="0">
                      <a:pos x="415" y="17"/>
                    </a:cxn>
                    <a:cxn ang="0">
                      <a:pos x="494" y="39"/>
                    </a:cxn>
                    <a:cxn ang="0">
                      <a:pos x="524" y="75"/>
                    </a:cxn>
                    <a:cxn ang="0">
                      <a:pos x="558" y="140"/>
                    </a:cxn>
                    <a:cxn ang="0">
                      <a:pos x="645" y="227"/>
                    </a:cxn>
                    <a:cxn ang="0">
                      <a:pos x="698" y="290"/>
                    </a:cxn>
                    <a:cxn ang="0">
                      <a:pos x="771" y="308"/>
                    </a:cxn>
                    <a:cxn ang="0">
                      <a:pos x="807" y="316"/>
                    </a:cxn>
                    <a:cxn ang="0">
                      <a:pos x="807" y="356"/>
                    </a:cxn>
                    <a:cxn ang="0">
                      <a:pos x="874" y="417"/>
                    </a:cxn>
                    <a:cxn ang="0">
                      <a:pos x="983" y="451"/>
                    </a:cxn>
                    <a:cxn ang="0">
                      <a:pos x="1026" y="540"/>
                    </a:cxn>
                    <a:cxn ang="0">
                      <a:pos x="943" y="629"/>
                    </a:cxn>
                    <a:cxn ang="0">
                      <a:pos x="842" y="639"/>
                    </a:cxn>
                    <a:cxn ang="0">
                      <a:pos x="821" y="609"/>
                    </a:cxn>
                    <a:cxn ang="0">
                      <a:pos x="805" y="559"/>
                    </a:cxn>
                    <a:cxn ang="0">
                      <a:pos x="765" y="563"/>
                    </a:cxn>
                    <a:cxn ang="0">
                      <a:pos x="718" y="522"/>
                    </a:cxn>
                    <a:cxn ang="0">
                      <a:pos x="674" y="457"/>
                    </a:cxn>
                    <a:cxn ang="0">
                      <a:pos x="603" y="391"/>
                    </a:cxn>
                    <a:cxn ang="0">
                      <a:pos x="546" y="407"/>
                    </a:cxn>
                    <a:cxn ang="0">
                      <a:pos x="514" y="457"/>
                    </a:cxn>
                    <a:cxn ang="0">
                      <a:pos x="502" y="557"/>
                    </a:cxn>
                    <a:cxn ang="0">
                      <a:pos x="473" y="652"/>
                    </a:cxn>
                    <a:cxn ang="0">
                      <a:pos x="455" y="718"/>
                    </a:cxn>
                    <a:cxn ang="0">
                      <a:pos x="392" y="728"/>
                    </a:cxn>
                    <a:cxn ang="0">
                      <a:pos x="348" y="692"/>
                    </a:cxn>
                    <a:cxn ang="0">
                      <a:pos x="409" y="603"/>
                    </a:cxn>
                    <a:cxn ang="0">
                      <a:pos x="406" y="538"/>
                    </a:cxn>
                    <a:cxn ang="0">
                      <a:pos x="374" y="504"/>
                    </a:cxn>
                    <a:cxn ang="0">
                      <a:pos x="392" y="459"/>
                    </a:cxn>
                    <a:cxn ang="0">
                      <a:pos x="374" y="415"/>
                    </a:cxn>
                    <a:cxn ang="0">
                      <a:pos x="431" y="387"/>
                    </a:cxn>
                    <a:cxn ang="0">
                      <a:pos x="483" y="328"/>
                    </a:cxn>
                    <a:cxn ang="0">
                      <a:pos x="396" y="235"/>
                    </a:cxn>
                    <a:cxn ang="0">
                      <a:pos x="293" y="201"/>
                    </a:cxn>
                    <a:cxn ang="0">
                      <a:pos x="247" y="215"/>
                    </a:cxn>
                    <a:cxn ang="0">
                      <a:pos x="83" y="201"/>
                    </a:cxn>
                    <a:cxn ang="0">
                      <a:pos x="24" y="122"/>
                    </a:cxn>
                    <a:cxn ang="0">
                      <a:pos x="14" y="51"/>
                    </a:cxn>
                    <a:cxn ang="0">
                      <a:pos x="65" y="59"/>
                    </a:cxn>
                  </a:cxnLst>
                  <a:rect l="0" t="0" r="r" b="b"/>
                  <a:pathLst>
                    <a:path w="1026" h="730">
                      <a:moveTo>
                        <a:pt x="81" y="59"/>
                      </a:moveTo>
                      <a:lnTo>
                        <a:pt x="101" y="57"/>
                      </a:lnTo>
                      <a:lnTo>
                        <a:pt x="119" y="47"/>
                      </a:lnTo>
                      <a:lnTo>
                        <a:pt x="135" y="33"/>
                      </a:lnTo>
                      <a:lnTo>
                        <a:pt x="160" y="0"/>
                      </a:lnTo>
                      <a:lnTo>
                        <a:pt x="200" y="9"/>
                      </a:lnTo>
                      <a:lnTo>
                        <a:pt x="239" y="0"/>
                      </a:lnTo>
                      <a:lnTo>
                        <a:pt x="259" y="17"/>
                      </a:lnTo>
                      <a:lnTo>
                        <a:pt x="277" y="35"/>
                      </a:lnTo>
                      <a:lnTo>
                        <a:pt x="299" y="35"/>
                      </a:lnTo>
                      <a:lnTo>
                        <a:pt x="317" y="29"/>
                      </a:lnTo>
                      <a:lnTo>
                        <a:pt x="336" y="19"/>
                      </a:lnTo>
                      <a:lnTo>
                        <a:pt x="352" y="9"/>
                      </a:lnTo>
                      <a:lnTo>
                        <a:pt x="382" y="13"/>
                      </a:lnTo>
                      <a:lnTo>
                        <a:pt x="415" y="17"/>
                      </a:lnTo>
                      <a:lnTo>
                        <a:pt x="445" y="21"/>
                      </a:lnTo>
                      <a:lnTo>
                        <a:pt x="475" y="31"/>
                      </a:lnTo>
                      <a:lnTo>
                        <a:pt x="494" y="39"/>
                      </a:lnTo>
                      <a:lnTo>
                        <a:pt x="510" y="47"/>
                      </a:lnTo>
                      <a:lnTo>
                        <a:pt x="524" y="59"/>
                      </a:lnTo>
                      <a:lnTo>
                        <a:pt x="524" y="75"/>
                      </a:lnTo>
                      <a:lnTo>
                        <a:pt x="526" y="91"/>
                      </a:lnTo>
                      <a:lnTo>
                        <a:pt x="534" y="108"/>
                      </a:lnTo>
                      <a:lnTo>
                        <a:pt x="558" y="140"/>
                      </a:lnTo>
                      <a:lnTo>
                        <a:pt x="585" y="170"/>
                      </a:lnTo>
                      <a:lnTo>
                        <a:pt x="613" y="201"/>
                      </a:lnTo>
                      <a:lnTo>
                        <a:pt x="645" y="227"/>
                      </a:lnTo>
                      <a:lnTo>
                        <a:pt x="680" y="247"/>
                      </a:lnTo>
                      <a:lnTo>
                        <a:pt x="680" y="271"/>
                      </a:lnTo>
                      <a:lnTo>
                        <a:pt x="698" y="290"/>
                      </a:lnTo>
                      <a:lnTo>
                        <a:pt x="718" y="304"/>
                      </a:lnTo>
                      <a:lnTo>
                        <a:pt x="742" y="314"/>
                      </a:lnTo>
                      <a:lnTo>
                        <a:pt x="771" y="308"/>
                      </a:lnTo>
                      <a:lnTo>
                        <a:pt x="801" y="306"/>
                      </a:lnTo>
                      <a:lnTo>
                        <a:pt x="803" y="312"/>
                      </a:lnTo>
                      <a:lnTo>
                        <a:pt x="807" y="316"/>
                      </a:lnTo>
                      <a:lnTo>
                        <a:pt x="811" y="322"/>
                      </a:lnTo>
                      <a:lnTo>
                        <a:pt x="813" y="328"/>
                      </a:lnTo>
                      <a:lnTo>
                        <a:pt x="807" y="356"/>
                      </a:lnTo>
                      <a:lnTo>
                        <a:pt x="805" y="385"/>
                      </a:lnTo>
                      <a:lnTo>
                        <a:pt x="838" y="403"/>
                      </a:lnTo>
                      <a:lnTo>
                        <a:pt x="874" y="417"/>
                      </a:lnTo>
                      <a:lnTo>
                        <a:pt x="910" y="425"/>
                      </a:lnTo>
                      <a:lnTo>
                        <a:pt x="949" y="437"/>
                      </a:lnTo>
                      <a:lnTo>
                        <a:pt x="983" y="451"/>
                      </a:lnTo>
                      <a:lnTo>
                        <a:pt x="999" y="480"/>
                      </a:lnTo>
                      <a:lnTo>
                        <a:pt x="1012" y="510"/>
                      </a:lnTo>
                      <a:lnTo>
                        <a:pt x="1026" y="540"/>
                      </a:lnTo>
                      <a:lnTo>
                        <a:pt x="1016" y="557"/>
                      </a:lnTo>
                      <a:lnTo>
                        <a:pt x="1003" y="573"/>
                      </a:lnTo>
                      <a:lnTo>
                        <a:pt x="943" y="629"/>
                      </a:lnTo>
                      <a:lnTo>
                        <a:pt x="908" y="629"/>
                      </a:lnTo>
                      <a:lnTo>
                        <a:pt x="874" y="631"/>
                      </a:lnTo>
                      <a:lnTo>
                        <a:pt x="842" y="639"/>
                      </a:lnTo>
                      <a:lnTo>
                        <a:pt x="829" y="633"/>
                      </a:lnTo>
                      <a:lnTo>
                        <a:pt x="823" y="621"/>
                      </a:lnTo>
                      <a:lnTo>
                        <a:pt x="821" y="609"/>
                      </a:lnTo>
                      <a:lnTo>
                        <a:pt x="821" y="579"/>
                      </a:lnTo>
                      <a:lnTo>
                        <a:pt x="817" y="567"/>
                      </a:lnTo>
                      <a:lnTo>
                        <a:pt x="805" y="559"/>
                      </a:lnTo>
                      <a:lnTo>
                        <a:pt x="793" y="557"/>
                      </a:lnTo>
                      <a:lnTo>
                        <a:pt x="779" y="559"/>
                      </a:lnTo>
                      <a:lnTo>
                        <a:pt x="765" y="563"/>
                      </a:lnTo>
                      <a:lnTo>
                        <a:pt x="750" y="565"/>
                      </a:lnTo>
                      <a:lnTo>
                        <a:pt x="736" y="542"/>
                      </a:lnTo>
                      <a:lnTo>
                        <a:pt x="718" y="522"/>
                      </a:lnTo>
                      <a:lnTo>
                        <a:pt x="700" y="504"/>
                      </a:lnTo>
                      <a:lnTo>
                        <a:pt x="684" y="482"/>
                      </a:lnTo>
                      <a:lnTo>
                        <a:pt x="674" y="457"/>
                      </a:lnTo>
                      <a:lnTo>
                        <a:pt x="657" y="429"/>
                      </a:lnTo>
                      <a:lnTo>
                        <a:pt x="631" y="407"/>
                      </a:lnTo>
                      <a:lnTo>
                        <a:pt x="603" y="391"/>
                      </a:lnTo>
                      <a:lnTo>
                        <a:pt x="583" y="389"/>
                      </a:lnTo>
                      <a:lnTo>
                        <a:pt x="562" y="395"/>
                      </a:lnTo>
                      <a:lnTo>
                        <a:pt x="546" y="407"/>
                      </a:lnTo>
                      <a:lnTo>
                        <a:pt x="528" y="419"/>
                      </a:lnTo>
                      <a:lnTo>
                        <a:pt x="512" y="431"/>
                      </a:lnTo>
                      <a:lnTo>
                        <a:pt x="514" y="457"/>
                      </a:lnTo>
                      <a:lnTo>
                        <a:pt x="518" y="480"/>
                      </a:lnTo>
                      <a:lnTo>
                        <a:pt x="532" y="502"/>
                      </a:lnTo>
                      <a:lnTo>
                        <a:pt x="502" y="557"/>
                      </a:lnTo>
                      <a:lnTo>
                        <a:pt x="465" y="607"/>
                      </a:lnTo>
                      <a:lnTo>
                        <a:pt x="473" y="629"/>
                      </a:lnTo>
                      <a:lnTo>
                        <a:pt x="473" y="652"/>
                      </a:lnTo>
                      <a:lnTo>
                        <a:pt x="467" y="674"/>
                      </a:lnTo>
                      <a:lnTo>
                        <a:pt x="459" y="696"/>
                      </a:lnTo>
                      <a:lnTo>
                        <a:pt x="455" y="718"/>
                      </a:lnTo>
                      <a:lnTo>
                        <a:pt x="437" y="726"/>
                      </a:lnTo>
                      <a:lnTo>
                        <a:pt x="415" y="730"/>
                      </a:lnTo>
                      <a:lnTo>
                        <a:pt x="392" y="728"/>
                      </a:lnTo>
                      <a:lnTo>
                        <a:pt x="374" y="722"/>
                      </a:lnTo>
                      <a:lnTo>
                        <a:pt x="358" y="710"/>
                      </a:lnTo>
                      <a:lnTo>
                        <a:pt x="348" y="692"/>
                      </a:lnTo>
                      <a:lnTo>
                        <a:pt x="372" y="664"/>
                      </a:lnTo>
                      <a:lnTo>
                        <a:pt x="392" y="635"/>
                      </a:lnTo>
                      <a:lnTo>
                        <a:pt x="409" y="603"/>
                      </a:lnTo>
                      <a:lnTo>
                        <a:pt x="417" y="567"/>
                      </a:lnTo>
                      <a:lnTo>
                        <a:pt x="415" y="550"/>
                      </a:lnTo>
                      <a:lnTo>
                        <a:pt x="406" y="538"/>
                      </a:lnTo>
                      <a:lnTo>
                        <a:pt x="396" y="526"/>
                      </a:lnTo>
                      <a:lnTo>
                        <a:pt x="384" y="516"/>
                      </a:lnTo>
                      <a:lnTo>
                        <a:pt x="374" y="504"/>
                      </a:lnTo>
                      <a:lnTo>
                        <a:pt x="374" y="488"/>
                      </a:lnTo>
                      <a:lnTo>
                        <a:pt x="382" y="474"/>
                      </a:lnTo>
                      <a:lnTo>
                        <a:pt x="392" y="459"/>
                      </a:lnTo>
                      <a:lnTo>
                        <a:pt x="386" y="445"/>
                      </a:lnTo>
                      <a:lnTo>
                        <a:pt x="378" y="431"/>
                      </a:lnTo>
                      <a:lnTo>
                        <a:pt x="374" y="415"/>
                      </a:lnTo>
                      <a:lnTo>
                        <a:pt x="378" y="403"/>
                      </a:lnTo>
                      <a:lnTo>
                        <a:pt x="404" y="397"/>
                      </a:lnTo>
                      <a:lnTo>
                        <a:pt x="431" y="387"/>
                      </a:lnTo>
                      <a:lnTo>
                        <a:pt x="453" y="370"/>
                      </a:lnTo>
                      <a:lnTo>
                        <a:pt x="471" y="352"/>
                      </a:lnTo>
                      <a:lnTo>
                        <a:pt x="483" y="328"/>
                      </a:lnTo>
                      <a:lnTo>
                        <a:pt x="459" y="294"/>
                      </a:lnTo>
                      <a:lnTo>
                        <a:pt x="429" y="261"/>
                      </a:lnTo>
                      <a:lnTo>
                        <a:pt x="396" y="235"/>
                      </a:lnTo>
                      <a:lnTo>
                        <a:pt x="376" y="223"/>
                      </a:lnTo>
                      <a:lnTo>
                        <a:pt x="309" y="205"/>
                      </a:lnTo>
                      <a:lnTo>
                        <a:pt x="293" y="201"/>
                      </a:lnTo>
                      <a:lnTo>
                        <a:pt x="279" y="205"/>
                      </a:lnTo>
                      <a:lnTo>
                        <a:pt x="263" y="211"/>
                      </a:lnTo>
                      <a:lnTo>
                        <a:pt x="247" y="215"/>
                      </a:lnTo>
                      <a:lnTo>
                        <a:pt x="180" y="219"/>
                      </a:lnTo>
                      <a:lnTo>
                        <a:pt x="113" y="217"/>
                      </a:lnTo>
                      <a:lnTo>
                        <a:pt x="83" y="201"/>
                      </a:lnTo>
                      <a:lnTo>
                        <a:pt x="58" y="178"/>
                      </a:lnTo>
                      <a:lnTo>
                        <a:pt x="40" y="152"/>
                      </a:lnTo>
                      <a:lnTo>
                        <a:pt x="24" y="122"/>
                      </a:lnTo>
                      <a:lnTo>
                        <a:pt x="12" y="89"/>
                      </a:lnTo>
                      <a:lnTo>
                        <a:pt x="0" y="59"/>
                      </a:lnTo>
                      <a:lnTo>
                        <a:pt x="14" y="51"/>
                      </a:lnTo>
                      <a:lnTo>
                        <a:pt x="30" y="51"/>
                      </a:lnTo>
                      <a:lnTo>
                        <a:pt x="46" y="55"/>
                      </a:lnTo>
                      <a:lnTo>
                        <a:pt x="65" y="59"/>
                      </a:lnTo>
                      <a:lnTo>
                        <a:pt x="81" y="59"/>
                      </a:lnTo>
                      <a:close/>
                    </a:path>
                  </a:pathLst>
                </a:custGeom>
                <a:grpFill/>
                <a:ln w="9525" cap="flat" cmpd="sng" algn="ctr">
                  <a:noFill/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/>
                <a:lstStyle/>
                <a:p>
                  <a:pPr defTabSz="914400">
                    <a:defRPr/>
                  </a:pPr>
                  <a:r>
                    <a:rPr lang="ru-RU" sz="1050" kern="0" dirty="0">
                      <a:solidFill>
                        <a:srgbClr val="002060"/>
                      </a:solidFill>
                      <a:cs typeface="Arial" panose="020B0604020202020204" pitchFamily="34" charset="0"/>
                    </a:rPr>
                    <a:t>    </a:t>
                  </a:r>
                </a:p>
              </p:txBody>
            </p:sp>
            <p:sp>
              <p:nvSpPr>
                <p:cNvPr id="67" name="Freeform 50"/>
                <p:cNvSpPr/>
                <p:nvPr/>
              </p:nvSpPr>
              <p:spPr bwMode="auto">
                <a:xfrm>
                  <a:off x="900194" y="2302507"/>
                  <a:ext cx="606027" cy="477400"/>
                </a:xfrm>
                <a:custGeom>
                  <a:avLst/>
                  <a:gdLst/>
                  <a:ahLst/>
                  <a:cxnLst>
                    <a:cxn ang="0">
                      <a:pos x="504" y="10"/>
                    </a:cxn>
                    <a:cxn ang="0">
                      <a:pos x="550" y="0"/>
                    </a:cxn>
                    <a:cxn ang="0">
                      <a:pos x="585" y="6"/>
                    </a:cxn>
                    <a:cxn ang="0">
                      <a:pos x="646" y="49"/>
                    </a:cxn>
                    <a:cxn ang="0">
                      <a:pos x="700" y="97"/>
                    </a:cxn>
                    <a:cxn ang="0">
                      <a:pos x="737" y="166"/>
                    </a:cxn>
                    <a:cxn ang="0">
                      <a:pos x="787" y="192"/>
                    </a:cxn>
                    <a:cxn ang="0">
                      <a:pos x="812" y="233"/>
                    </a:cxn>
                    <a:cxn ang="0">
                      <a:pos x="803" y="271"/>
                    </a:cxn>
                    <a:cxn ang="0">
                      <a:pos x="783" y="305"/>
                    </a:cxn>
                    <a:cxn ang="0">
                      <a:pos x="771" y="344"/>
                    </a:cxn>
                    <a:cxn ang="0">
                      <a:pos x="777" y="390"/>
                    </a:cxn>
                    <a:cxn ang="0">
                      <a:pos x="801" y="433"/>
                    </a:cxn>
                    <a:cxn ang="0">
                      <a:pos x="805" y="461"/>
                    </a:cxn>
                    <a:cxn ang="0">
                      <a:pos x="765" y="501"/>
                    </a:cxn>
                    <a:cxn ang="0">
                      <a:pos x="727" y="536"/>
                    </a:cxn>
                    <a:cxn ang="0">
                      <a:pos x="710" y="538"/>
                    </a:cxn>
                    <a:cxn ang="0">
                      <a:pos x="686" y="503"/>
                    </a:cxn>
                    <a:cxn ang="0">
                      <a:pos x="666" y="487"/>
                    </a:cxn>
                    <a:cxn ang="0">
                      <a:pos x="640" y="495"/>
                    </a:cxn>
                    <a:cxn ang="0">
                      <a:pos x="619" y="536"/>
                    </a:cxn>
                    <a:cxn ang="0">
                      <a:pos x="595" y="550"/>
                    </a:cxn>
                    <a:cxn ang="0">
                      <a:pos x="567" y="534"/>
                    </a:cxn>
                    <a:cxn ang="0">
                      <a:pos x="522" y="493"/>
                    </a:cxn>
                    <a:cxn ang="0">
                      <a:pos x="478" y="481"/>
                    </a:cxn>
                    <a:cxn ang="0">
                      <a:pos x="429" y="493"/>
                    </a:cxn>
                    <a:cxn ang="0">
                      <a:pos x="387" y="520"/>
                    </a:cxn>
                    <a:cxn ang="0">
                      <a:pos x="350" y="598"/>
                    </a:cxn>
                    <a:cxn ang="0">
                      <a:pos x="283" y="641"/>
                    </a:cxn>
                    <a:cxn ang="0">
                      <a:pos x="251" y="601"/>
                    </a:cxn>
                    <a:cxn ang="0">
                      <a:pos x="229" y="552"/>
                    </a:cxn>
                    <a:cxn ang="0">
                      <a:pos x="233" y="516"/>
                    </a:cxn>
                    <a:cxn ang="0">
                      <a:pos x="158" y="451"/>
                    </a:cxn>
                    <a:cxn ang="0">
                      <a:pos x="87" y="384"/>
                    </a:cxn>
                    <a:cxn ang="0">
                      <a:pos x="77" y="360"/>
                    </a:cxn>
                    <a:cxn ang="0">
                      <a:pos x="69" y="334"/>
                    </a:cxn>
                    <a:cxn ang="0">
                      <a:pos x="41" y="315"/>
                    </a:cxn>
                    <a:cxn ang="0">
                      <a:pos x="2" y="305"/>
                    </a:cxn>
                    <a:cxn ang="0">
                      <a:pos x="0" y="275"/>
                    </a:cxn>
                    <a:cxn ang="0">
                      <a:pos x="16" y="251"/>
                    </a:cxn>
                    <a:cxn ang="0">
                      <a:pos x="75" y="251"/>
                    </a:cxn>
                    <a:cxn ang="0">
                      <a:pos x="132" y="245"/>
                    </a:cxn>
                    <a:cxn ang="0">
                      <a:pos x="164" y="224"/>
                    </a:cxn>
                    <a:cxn ang="0">
                      <a:pos x="182" y="208"/>
                    </a:cxn>
                    <a:cxn ang="0">
                      <a:pos x="180" y="184"/>
                    </a:cxn>
                    <a:cxn ang="0">
                      <a:pos x="200" y="170"/>
                    </a:cxn>
                    <a:cxn ang="0">
                      <a:pos x="318" y="176"/>
                    </a:cxn>
                    <a:cxn ang="0">
                      <a:pos x="338" y="178"/>
                    </a:cxn>
                    <a:cxn ang="0">
                      <a:pos x="356" y="172"/>
                    </a:cxn>
                    <a:cxn ang="0">
                      <a:pos x="358" y="148"/>
                    </a:cxn>
                    <a:cxn ang="0">
                      <a:pos x="356" y="117"/>
                    </a:cxn>
                    <a:cxn ang="0">
                      <a:pos x="383" y="101"/>
                    </a:cxn>
                    <a:cxn ang="0">
                      <a:pos x="409" y="89"/>
                    </a:cxn>
                  </a:cxnLst>
                  <a:rect l="0" t="0" r="r" b="b"/>
                  <a:pathLst>
                    <a:path w="814" h="641">
                      <a:moveTo>
                        <a:pt x="476" y="22"/>
                      </a:moveTo>
                      <a:lnTo>
                        <a:pt x="504" y="10"/>
                      </a:lnTo>
                      <a:lnTo>
                        <a:pt x="532" y="2"/>
                      </a:lnTo>
                      <a:lnTo>
                        <a:pt x="550" y="0"/>
                      </a:lnTo>
                      <a:lnTo>
                        <a:pt x="569" y="0"/>
                      </a:lnTo>
                      <a:lnTo>
                        <a:pt x="585" y="6"/>
                      </a:lnTo>
                      <a:lnTo>
                        <a:pt x="617" y="24"/>
                      </a:lnTo>
                      <a:lnTo>
                        <a:pt x="646" y="49"/>
                      </a:lnTo>
                      <a:lnTo>
                        <a:pt x="672" y="73"/>
                      </a:lnTo>
                      <a:lnTo>
                        <a:pt x="700" y="97"/>
                      </a:lnTo>
                      <a:lnTo>
                        <a:pt x="712" y="111"/>
                      </a:lnTo>
                      <a:lnTo>
                        <a:pt x="737" y="166"/>
                      </a:lnTo>
                      <a:lnTo>
                        <a:pt x="761" y="178"/>
                      </a:lnTo>
                      <a:lnTo>
                        <a:pt x="787" y="192"/>
                      </a:lnTo>
                      <a:lnTo>
                        <a:pt x="801" y="210"/>
                      </a:lnTo>
                      <a:lnTo>
                        <a:pt x="812" y="233"/>
                      </a:lnTo>
                      <a:lnTo>
                        <a:pt x="812" y="253"/>
                      </a:lnTo>
                      <a:lnTo>
                        <a:pt x="803" y="271"/>
                      </a:lnTo>
                      <a:lnTo>
                        <a:pt x="793" y="287"/>
                      </a:lnTo>
                      <a:lnTo>
                        <a:pt x="783" y="305"/>
                      </a:lnTo>
                      <a:lnTo>
                        <a:pt x="775" y="324"/>
                      </a:lnTo>
                      <a:lnTo>
                        <a:pt x="771" y="344"/>
                      </a:lnTo>
                      <a:lnTo>
                        <a:pt x="771" y="368"/>
                      </a:lnTo>
                      <a:lnTo>
                        <a:pt x="777" y="390"/>
                      </a:lnTo>
                      <a:lnTo>
                        <a:pt x="787" y="412"/>
                      </a:lnTo>
                      <a:lnTo>
                        <a:pt x="801" y="433"/>
                      </a:lnTo>
                      <a:lnTo>
                        <a:pt x="814" y="453"/>
                      </a:lnTo>
                      <a:lnTo>
                        <a:pt x="805" y="461"/>
                      </a:lnTo>
                      <a:lnTo>
                        <a:pt x="797" y="471"/>
                      </a:lnTo>
                      <a:lnTo>
                        <a:pt x="765" y="501"/>
                      </a:lnTo>
                      <a:lnTo>
                        <a:pt x="731" y="534"/>
                      </a:lnTo>
                      <a:lnTo>
                        <a:pt x="727" y="536"/>
                      </a:lnTo>
                      <a:lnTo>
                        <a:pt x="720" y="538"/>
                      </a:lnTo>
                      <a:lnTo>
                        <a:pt x="710" y="538"/>
                      </a:lnTo>
                      <a:lnTo>
                        <a:pt x="702" y="528"/>
                      </a:lnTo>
                      <a:lnTo>
                        <a:pt x="686" y="503"/>
                      </a:lnTo>
                      <a:lnTo>
                        <a:pt x="678" y="493"/>
                      </a:lnTo>
                      <a:lnTo>
                        <a:pt x="666" y="487"/>
                      </a:lnTo>
                      <a:lnTo>
                        <a:pt x="652" y="487"/>
                      </a:lnTo>
                      <a:lnTo>
                        <a:pt x="640" y="495"/>
                      </a:lnTo>
                      <a:lnTo>
                        <a:pt x="631" y="508"/>
                      </a:lnTo>
                      <a:lnTo>
                        <a:pt x="619" y="536"/>
                      </a:lnTo>
                      <a:lnTo>
                        <a:pt x="611" y="548"/>
                      </a:lnTo>
                      <a:lnTo>
                        <a:pt x="595" y="550"/>
                      </a:lnTo>
                      <a:lnTo>
                        <a:pt x="579" y="544"/>
                      </a:lnTo>
                      <a:lnTo>
                        <a:pt x="567" y="534"/>
                      </a:lnTo>
                      <a:lnTo>
                        <a:pt x="542" y="510"/>
                      </a:lnTo>
                      <a:lnTo>
                        <a:pt x="522" y="493"/>
                      </a:lnTo>
                      <a:lnTo>
                        <a:pt x="500" y="483"/>
                      </a:lnTo>
                      <a:lnTo>
                        <a:pt x="478" y="481"/>
                      </a:lnTo>
                      <a:lnTo>
                        <a:pt x="451" y="485"/>
                      </a:lnTo>
                      <a:lnTo>
                        <a:pt x="429" y="493"/>
                      </a:lnTo>
                      <a:lnTo>
                        <a:pt x="407" y="505"/>
                      </a:lnTo>
                      <a:lnTo>
                        <a:pt x="387" y="520"/>
                      </a:lnTo>
                      <a:lnTo>
                        <a:pt x="368" y="558"/>
                      </a:lnTo>
                      <a:lnTo>
                        <a:pt x="350" y="598"/>
                      </a:lnTo>
                      <a:lnTo>
                        <a:pt x="332" y="637"/>
                      </a:lnTo>
                      <a:lnTo>
                        <a:pt x="283" y="641"/>
                      </a:lnTo>
                      <a:lnTo>
                        <a:pt x="265" y="623"/>
                      </a:lnTo>
                      <a:lnTo>
                        <a:pt x="251" y="601"/>
                      </a:lnTo>
                      <a:lnTo>
                        <a:pt x="239" y="576"/>
                      </a:lnTo>
                      <a:lnTo>
                        <a:pt x="229" y="552"/>
                      </a:lnTo>
                      <a:lnTo>
                        <a:pt x="225" y="540"/>
                      </a:lnTo>
                      <a:lnTo>
                        <a:pt x="233" y="516"/>
                      </a:lnTo>
                      <a:lnTo>
                        <a:pt x="196" y="481"/>
                      </a:lnTo>
                      <a:lnTo>
                        <a:pt x="158" y="451"/>
                      </a:lnTo>
                      <a:lnTo>
                        <a:pt x="121" y="421"/>
                      </a:lnTo>
                      <a:lnTo>
                        <a:pt x="87" y="384"/>
                      </a:lnTo>
                      <a:lnTo>
                        <a:pt x="81" y="372"/>
                      </a:lnTo>
                      <a:lnTo>
                        <a:pt x="77" y="360"/>
                      </a:lnTo>
                      <a:lnTo>
                        <a:pt x="73" y="346"/>
                      </a:lnTo>
                      <a:lnTo>
                        <a:pt x="69" y="334"/>
                      </a:lnTo>
                      <a:lnTo>
                        <a:pt x="59" y="324"/>
                      </a:lnTo>
                      <a:lnTo>
                        <a:pt x="41" y="315"/>
                      </a:lnTo>
                      <a:lnTo>
                        <a:pt x="20" y="311"/>
                      </a:lnTo>
                      <a:lnTo>
                        <a:pt x="2" y="305"/>
                      </a:lnTo>
                      <a:lnTo>
                        <a:pt x="0" y="289"/>
                      </a:lnTo>
                      <a:lnTo>
                        <a:pt x="0" y="275"/>
                      </a:lnTo>
                      <a:lnTo>
                        <a:pt x="6" y="261"/>
                      </a:lnTo>
                      <a:lnTo>
                        <a:pt x="16" y="251"/>
                      </a:lnTo>
                      <a:lnTo>
                        <a:pt x="45" y="249"/>
                      </a:lnTo>
                      <a:lnTo>
                        <a:pt x="75" y="251"/>
                      </a:lnTo>
                      <a:lnTo>
                        <a:pt x="103" y="251"/>
                      </a:lnTo>
                      <a:lnTo>
                        <a:pt x="132" y="245"/>
                      </a:lnTo>
                      <a:lnTo>
                        <a:pt x="156" y="231"/>
                      </a:lnTo>
                      <a:lnTo>
                        <a:pt x="164" y="224"/>
                      </a:lnTo>
                      <a:lnTo>
                        <a:pt x="174" y="216"/>
                      </a:lnTo>
                      <a:lnTo>
                        <a:pt x="182" y="208"/>
                      </a:lnTo>
                      <a:lnTo>
                        <a:pt x="180" y="202"/>
                      </a:lnTo>
                      <a:lnTo>
                        <a:pt x="180" y="184"/>
                      </a:lnTo>
                      <a:lnTo>
                        <a:pt x="190" y="176"/>
                      </a:lnTo>
                      <a:lnTo>
                        <a:pt x="200" y="170"/>
                      </a:lnTo>
                      <a:lnTo>
                        <a:pt x="259" y="170"/>
                      </a:lnTo>
                      <a:lnTo>
                        <a:pt x="318" y="176"/>
                      </a:lnTo>
                      <a:lnTo>
                        <a:pt x="328" y="176"/>
                      </a:lnTo>
                      <a:lnTo>
                        <a:pt x="338" y="178"/>
                      </a:lnTo>
                      <a:lnTo>
                        <a:pt x="348" y="176"/>
                      </a:lnTo>
                      <a:lnTo>
                        <a:pt x="356" y="172"/>
                      </a:lnTo>
                      <a:lnTo>
                        <a:pt x="362" y="164"/>
                      </a:lnTo>
                      <a:lnTo>
                        <a:pt x="358" y="148"/>
                      </a:lnTo>
                      <a:lnTo>
                        <a:pt x="356" y="133"/>
                      </a:lnTo>
                      <a:lnTo>
                        <a:pt x="356" y="117"/>
                      </a:lnTo>
                      <a:lnTo>
                        <a:pt x="368" y="107"/>
                      </a:lnTo>
                      <a:lnTo>
                        <a:pt x="383" y="101"/>
                      </a:lnTo>
                      <a:lnTo>
                        <a:pt x="397" y="97"/>
                      </a:lnTo>
                      <a:lnTo>
                        <a:pt x="409" y="89"/>
                      </a:lnTo>
                      <a:lnTo>
                        <a:pt x="476" y="22"/>
                      </a:lnTo>
                      <a:close/>
                    </a:path>
                  </a:pathLst>
                </a:custGeom>
                <a:grpFill/>
                <a:ln w="9525" cap="flat" cmpd="sng" algn="ctr">
                  <a:noFill/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/>
                <a:lstStyle/>
                <a:p>
                  <a:pPr defTabSz="914400">
                    <a:defRPr/>
                  </a:pPr>
                  <a:r>
                    <a:rPr lang="ru-RU" sz="1050" kern="0" dirty="0">
                      <a:solidFill>
                        <a:srgbClr val="002060"/>
                      </a:solidFill>
                      <a:cs typeface="Arial" panose="020B0604020202020204" pitchFamily="34" charset="0"/>
                    </a:rPr>
                    <a:t>    </a:t>
                  </a:r>
                </a:p>
                <a:p>
                  <a:pPr defTabSz="914400">
                    <a:defRPr/>
                  </a:pPr>
                  <a:r>
                    <a:rPr lang="ru-RU" sz="1050" kern="0" dirty="0">
                      <a:solidFill>
                        <a:srgbClr val="002060"/>
                      </a:solidFill>
                      <a:cs typeface="Arial" panose="020B0604020202020204" pitchFamily="34" charset="0"/>
                    </a:rPr>
                    <a:t>     </a:t>
                  </a:r>
                </a:p>
              </p:txBody>
            </p:sp>
            <p:sp>
              <p:nvSpPr>
                <p:cNvPr id="68" name="Freeform 53"/>
                <p:cNvSpPr/>
                <p:nvPr/>
              </p:nvSpPr>
              <p:spPr bwMode="auto">
                <a:xfrm>
                  <a:off x="2607345" y="2597438"/>
                  <a:ext cx="635807" cy="639016"/>
                </a:xfrm>
                <a:custGeom>
                  <a:avLst/>
                  <a:gdLst/>
                  <a:ahLst/>
                  <a:cxnLst>
                    <a:cxn ang="0">
                      <a:pos x="702" y="25"/>
                    </a:cxn>
                    <a:cxn ang="0">
                      <a:pos x="722" y="2"/>
                    </a:cxn>
                    <a:cxn ang="0">
                      <a:pos x="744" y="8"/>
                    </a:cxn>
                    <a:cxn ang="0">
                      <a:pos x="744" y="29"/>
                    </a:cxn>
                    <a:cxn ang="0">
                      <a:pos x="738" y="51"/>
                    </a:cxn>
                    <a:cxn ang="0">
                      <a:pos x="765" y="91"/>
                    </a:cxn>
                    <a:cxn ang="0">
                      <a:pos x="773" y="144"/>
                    </a:cxn>
                    <a:cxn ang="0">
                      <a:pos x="789" y="188"/>
                    </a:cxn>
                    <a:cxn ang="0">
                      <a:pos x="854" y="223"/>
                    </a:cxn>
                    <a:cxn ang="0">
                      <a:pos x="840" y="251"/>
                    </a:cxn>
                    <a:cxn ang="0">
                      <a:pos x="813" y="267"/>
                    </a:cxn>
                    <a:cxn ang="0">
                      <a:pos x="755" y="330"/>
                    </a:cxn>
                    <a:cxn ang="0">
                      <a:pos x="736" y="413"/>
                    </a:cxn>
                    <a:cxn ang="0">
                      <a:pos x="692" y="465"/>
                    </a:cxn>
                    <a:cxn ang="0">
                      <a:pos x="690" y="506"/>
                    </a:cxn>
                    <a:cxn ang="0">
                      <a:pos x="702" y="536"/>
                    </a:cxn>
                    <a:cxn ang="0">
                      <a:pos x="694" y="564"/>
                    </a:cxn>
                    <a:cxn ang="0">
                      <a:pos x="666" y="573"/>
                    </a:cxn>
                    <a:cxn ang="0">
                      <a:pos x="655" y="542"/>
                    </a:cxn>
                    <a:cxn ang="0">
                      <a:pos x="641" y="514"/>
                    </a:cxn>
                    <a:cxn ang="0">
                      <a:pos x="619" y="477"/>
                    </a:cxn>
                    <a:cxn ang="0">
                      <a:pos x="601" y="441"/>
                    </a:cxn>
                    <a:cxn ang="0">
                      <a:pos x="574" y="419"/>
                    </a:cxn>
                    <a:cxn ang="0">
                      <a:pos x="546" y="415"/>
                    </a:cxn>
                    <a:cxn ang="0">
                      <a:pos x="506" y="439"/>
                    </a:cxn>
                    <a:cxn ang="0">
                      <a:pos x="473" y="484"/>
                    </a:cxn>
                    <a:cxn ang="0">
                      <a:pos x="425" y="518"/>
                    </a:cxn>
                    <a:cxn ang="0">
                      <a:pos x="398" y="558"/>
                    </a:cxn>
                    <a:cxn ang="0">
                      <a:pos x="368" y="587"/>
                    </a:cxn>
                    <a:cxn ang="0">
                      <a:pos x="342" y="615"/>
                    </a:cxn>
                    <a:cxn ang="0">
                      <a:pos x="332" y="651"/>
                    </a:cxn>
                    <a:cxn ang="0">
                      <a:pos x="317" y="706"/>
                    </a:cxn>
                    <a:cxn ang="0">
                      <a:pos x="267" y="773"/>
                    </a:cxn>
                    <a:cxn ang="0">
                      <a:pos x="235" y="817"/>
                    </a:cxn>
                    <a:cxn ang="0">
                      <a:pos x="188" y="847"/>
                    </a:cxn>
                    <a:cxn ang="0">
                      <a:pos x="145" y="823"/>
                    </a:cxn>
                    <a:cxn ang="0">
                      <a:pos x="91" y="773"/>
                    </a:cxn>
                    <a:cxn ang="0">
                      <a:pos x="16" y="754"/>
                    </a:cxn>
                    <a:cxn ang="0">
                      <a:pos x="0" y="736"/>
                    </a:cxn>
                    <a:cxn ang="0">
                      <a:pos x="48" y="655"/>
                    </a:cxn>
                    <a:cxn ang="0">
                      <a:pos x="135" y="570"/>
                    </a:cxn>
                    <a:cxn ang="0">
                      <a:pos x="107" y="510"/>
                    </a:cxn>
                    <a:cxn ang="0">
                      <a:pos x="152" y="463"/>
                    </a:cxn>
                    <a:cxn ang="0">
                      <a:pos x="135" y="395"/>
                    </a:cxn>
                    <a:cxn ang="0">
                      <a:pos x="152" y="348"/>
                    </a:cxn>
                    <a:cxn ang="0">
                      <a:pos x="176" y="316"/>
                    </a:cxn>
                    <a:cxn ang="0">
                      <a:pos x="158" y="261"/>
                    </a:cxn>
                    <a:cxn ang="0">
                      <a:pos x="166" y="247"/>
                    </a:cxn>
                    <a:cxn ang="0">
                      <a:pos x="204" y="213"/>
                    </a:cxn>
                    <a:cxn ang="0">
                      <a:pos x="237" y="209"/>
                    </a:cxn>
                    <a:cxn ang="0">
                      <a:pos x="267" y="233"/>
                    </a:cxn>
                    <a:cxn ang="0">
                      <a:pos x="297" y="259"/>
                    </a:cxn>
                    <a:cxn ang="0">
                      <a:pos x="336" y="269"/>
                    </a:cxn>
                    <a:cxn ang="0">
                      <a:pos x="366" y="257"/>
                    </a:cxn>
                    <a:cxn ang="0">
                      <a:pos x="405" y="229"/>
                    </a:cxn>
                    <a:cxn ang="0">
                      <a:pos x="435" y="223"/>
                    </a:cxn>
                    <a:cxn ang="0">
                      <a:pos x="506" y="186"/>
                    </a:cxn>
                    <a:cxn ang="0">
                      <a:pos x="568" y="154"/>
                    </a:cxn>
                    <a:cxn ang="0">
                      <a:pos x="621" y="103"/>
                    </a:cxn>
                    <a:cxn ang="0">
                      <a:pos x="631" y="61"/>
                    </a:cxn>
                    <a:cxn ang="0">
                      <a:pos x="692" y="35"/>
                    </a:cxn>
                  </a:cxnLst>
                  <a:rect l="0" t="0" r="r" b="b"/>
                  <a:pathLst>
                    <a:path w="854" h="858">
                      <a:moveTo>
                        <a:pt x="692" y="35"/>
                      </a:moveTo>
                      <a:lnTo>
                        <a:pt x="702" y="25"/>
                      </a:lnTo>
                      <a:lnTo>
                        <a:pt x="712" y="12"/>
                      </a:lnTo>
                      <a:lnTo>
                        <a:pt x="722" y="2"/>
                      </a:lnTo>
                      <a:lnTo>
                        <a:pt x="736" y="0"/>
                      </a:lnTo>
                      <a:lnTo>
                        <a:pt x="744" y="8"/>
                      </a:lnTo>
                      <a:lnTo>
                        <a:pt x="746" y="18"/>
                      </a:lnTo>
                      <a:lnTo>
                        <a:pt x="744" y="29"/>
                      </a:lnTo>
                      <a:lnTo>
                        <a:pt x="742" y="41"/>
                      </a:lnTo>
                      <a:lnTo>
                        <a:pt x="738" y="51"/>
                      </a:lnTo>
                      <a:lnTo>
                        <a:pt x="751" y="71"/>
                      </a:lnTo>
                      <a:lnTo>
                        <a:pt x="765" y="91"/>
                      </a:lnTo>
                      <a:lnTo>
                        <a:pt x="777" y="114"/>
                      </a:lnTo>
                      <a:lnTo>
                        <a:pt x="773" y="144"/>
                      </a:lnTo>
                      <a:lnTo>
                        <a:pt x="769" y="176"/>
                      </a:lnTo>
                      <a:lnTo>
                        <a:pt x="789" y="188"/>
                      </a:lnTo>
                      <a:lnTo>
                        <a:pt x="834" y="209"/>
                      </a:lnTo>
                      <a:lnTo>
                        <a:pt x="854" y="223"/>
                      </a:lnTo>
                      <a:lnTo>
                        <a:pt x="850" y="239"/>
                      </a:lnTo>
                      <a:lnTo>
                        <a:pt x="840" y="251"/>
                      </a:lnTo>
                      <a:lnTo>
                        <a:pt x="827" y="259"/>
                      </a:lnTo>
                      <a:lnTo>
                        <a:pt x="813" y="267"/>
                      </a:lnTo>
                      <a:lnTo>
                        <a:pt x="781" y="293"/>
                      </a:lnTo>
                      <a:lnTo>
                        <a:pt x="755" y="330"/>
                      </a:lnTo>
                      <a:lnTo>
                        <a:pt x="738" y="370"/>
                      </a:lnTo>
                      <a:lnTo>
                        <a:pt x="736" y="413"/>
                      </a:lnTo>
                      <a:lnTo>
                        <a:pt x="704" y="445"/>
                      </a:lnTo>
                      <a:lnTo>
                        <a:pt x="692" y="465"/>
                      </a:lnTo>
                      <a:lnTo>
                        <a:pt x="688" y="488"/>
                      </a:lnTo>
                      <a:lnTo>
                        <a:pt x="690" y="506"/>
                      </a:lnTo>
                      <a:lnTo>
                        <a:pt x="696" y="520"/>
                      </a:lnTo>
                      <a:lnTo>
                        <a:pt x="702" y="536"/>
                      </a:lnTo>
                      <a:lnTo>
                        <a:pt x="704" y="554"/>
                      </a:lnTo>
                      <a:lnTo>
                        <a:pt x="694" y="564"/>
                      </a:lnTo>
                      <a:lnTo>
                        <a:pt x="680" y="570"/>
                      </a:lnTo>
                      <a:lnTo>
                        <a:pt x="666" y="573"/>
                      </a:lnTo>
                      <a:lnTo>
                        <a:pt x="659" y="558"/>
                      </a:lnTo>
                      <a:lnTo>
                        <a:pt x="655" y="542"/>
                      </a:lnTo>
                      <a:lnTo>
                        <a:pt x="651" y="528"/>
                      </a:lnTo>
                      <a:lnTo>
                        <a:pt x="641" y="514"/>
                      </a:lnTo>
                      <a:lnTo>
                        <a:pt x="629" y="496"/>
                      </a:lnTo>
                      <a:lnTo>
                        <a:pt x="619" y="477"/>
                      </a:lnTo>
                      <a:lnTo>
                        <a:pt x="611" y="459"/>
                      </a:lnTo>
                      <a:lnTo>
                        <a:pt x="601" y="441"/>
                      </a:lnTo>
                      <a:lnTo>
                        <a:pt x="587" y="427"/>
                      </a:lnTo>
                      <a:lnTo>
                        <a:pt x="574" y="419"/>
                      </a:lnTo>
                      <a:lnTo>
                        <a:pt x="560" y="415"/>
                      </a:lnTo>
                      <a:lnTo>
                        <a:pt x="546" y="415"/>
                      </a:lnTo>
                      <a:lnTo>
                        <a:pt x="532" y="413"/>
                      </a:lnTo>
                      <a:lnTo>
                        <a:pt x="506" y="439"/>
                      </a:lnTo>
                      <a:lnTo>
                        <a:pt x="485" y="469"/>
                      </a:lnTo>
                      <a:lnTo>
                        <a:pt x="473" y="484"/>
                      </a:lnTo>
                      <a:lnTo>
                        <a:pt x="457" y="494"/>
                      </a:lnTo>
                      <a:lnTo>
                        <a:pt x="425" y="518"/>
                      </a:lnTo>
                      <a:lnTo>
                        <a:pt x="413" y="538"/>
                      </a:lnTo>
                      <a:lnTo>
                        <a:pt x="398" y="558"/>
                      </a:lnTo>
                      <a:lnTo>
                        <a:pt x="382" y="575"/>
                      </a:lnTo>
                      <a:lnTo>
                        <a:pt x="368" y="587"/>
                      </a:lnTo>
                      <a:lnTo>
                        <a:pt x="354" y="601"/>
                      </a:lnTo>
                      <a:lnTo>
                        <a:pt x="342" y="615"/>
                      </a:lnTo>
                      <a:lnTo>
                        <a:pt x="334" y="631"/>
                      </a:lnTo>
                      <a:lnTo>
                        <a:pt x="332" y="651"/>
                      </a:lnTo>
                      <a:lnTo>
                        <a:pt x="328" y="680"/>
                      </a:lnTo>
                      <a:lnTo>
                        <a:pt x="317" y="706"/>
                      </a:lnTo>
                      <a:lnTo>
                        <a:pt x="303" y="728"/>
                      </a:lnTo>
                      <a:lnTo>
                        <a:pt x="267" y="773"/>
                      </a:lnTo>
                      <a:lnTo>
                        <a:pt x="253" y="797"/>
                      </a:lnTo>
                      <a:lnTo>
                        <a:pt x="235" y="817"/>
                      </a:lnTo>
                      <a:lnTo>
                        <a:pt x="212" y="833"/>
                      </a:lnTo>
                      <a:lnTo>
                        <a:pt x="188" y="847"/>
                      </a:lnTo>
                      <a:lnTo>
                        <a:pt x="162" y="858"/>
                      </a:lnTo>
                      <a:lnTo>
                        <a:pt x="145" y="823"/>
                      </a:lnTo>
                      <a:lnTo>
                        <a:pt x="121" y="795"/>
                      </a:lnTo>
                      <a:lnTo>
                        <a:pt x="91" y="773"/>
                      </a:lnTo>
                      <a:lnTo>
                        <a:pt x="54" y="759"/>
                      </a:lnTo>
                      <a:lnTo>
                        <a:pt x="16" y="754"/>
                      </a:lnTo>
                      <a:lnTo>
                        <a:pt x="8" y="744"/>
                      </a:lnTo>
                      <a:lnTo>
                        <a:pt x="0" y="736"/>
                      </a:lnTo>
                      <a:lnTo>
                        <a:pt x="28" y="680"/>
                      </a:lnTo>
                      <a:lnTo>
                        <a:pt x="48" y="655"/>
                      </a:lnTo>
                      <a:lnTo>
                        <a:pt x="93" y="613"/>
                      </a:lnTo>
                      <a:lnTo>
                        <a:pt x="135" y="570"/>
                      </a:lnTo>
                      <a:lnTo>
                        <a:pt x="107" y="530"/>
                      </a:lnTo>
                      <a:lnTo>
                        <a:pt x="107" y="510"/>
                      </a:lnTo>
                      <a:lnTo>
                        <a:pt x="129" y="486"/>
                      </a:lnTo>
                      <a:lnTo>
                        <a:pt x="152" y="463"/>
                      </a:lnTo>
                      <a:lnTo>
                        <a:pt x="145" y="429"/>
                      </a:lnTo>
                      <a:lnTo>
                        <a:pt x="135" y="395"/>
                      </a:lnTo>
                      <a:lnTo>
                        <a:pt x="133" y="360"/>
                      </a:lnTo>
                      <a:lnTo>
                        <a:pt x="152" y="348"/>
                      </a:lnTo>
                      <a:lnTo>
                        <a:pt x="166" y="332"/>
                      </a:lnTo>
                      <a:lnTo>
                        <a:pt x="176" y="316"/>
                      </a:lnTo>
                      <a:lnTo>
                        <a:pt x="160" y="279"/>
                      </a:lnTo>
                      <a:lnTo>
                        <a:pt x="158" y="261"/>
                      </a:lnTo>
                      <a:lnTo>
                        <a:pt x="162" y="253"/>
                      </a:lnTo>
                      <a:lnTo>
                        <a:pt x="166" y="247"/>
                      </a:lnTo>
                      <a:lnTo>
                        <a:pt x="190" y="223"/>
                      </a:lnTo>
                      <a:lnTo>
                        <a:pt x="204" y="213"/>
                      </a:lnTo>
                      <a:lnTo>
                        <a:pt x="220" y="207"/>
                      </a:lnTo>
                      <a:lnTo>
                        <a:pt x="237" y="209"/>
                      </a:lnTo>
                      <a:lnTo>
                        <a:pt x="253" y="219"/>
                      </a:lnTo>
                      <a:lnTo>
                        <a:pt x="267" y="233"/>
                      </a:lnTo>
                      <a:lnTo>
                        <a:pt x="283" y="247"/>
                      </a:lnTo>
                      <a:lnTo>
                        <a:pt x="297" y="259"/>
                      </a:lnTo>
                      <a:lnTo>
                        <a:pt x="315" y="267"/>
                      </a:lnTo>
                      <a:lnTo>
                        <a:pt x="336" y="269"/>
                      </a:lnTo>
                      <a:lnTo>
                        <a:pt x="352" y="267"/>
                      </a:lnTo>
                      <a:lnTo>
                        <a:pt x="366" y="257"/>
                      </a:lnTo>
                      <a:lnTo>
                        <a:pt x="390" y="237"/>
                      </a:lnTo>
                      <a:lnTo>
                        <a:pt x="405" y="229"/>
                      </a:lnTo>
                      <a:lnTo>
                        <a:pt x="419" y="225"/>
                      </a:lnTo>
                      <a:lnTo>
                        <a:pt x="435" y="223"/>
                      </a:lnTo>
                      <a:lnTo>
                        <a:pt x="449" y="219"/>
                      </a:lnTo>
                      <a:lnTo>
                        <a:pt x="506" y="186"/>
                      </a:lnTo>
                      <a:lnTo>
                        <a:pt x="536" y="172"/>
                      </a:lnTo>
                      <a:lnTo>
                        <a:pt x="568" y="154"/>
                      </a:lnTo>
                      <a:lnTo>
                        <a:pt x="597" y="130"/>
                      </a:lnTo>
                      <a:lnTo>
                        <a:pt x="621" y="103"/>
                      </a:lnTo>
                      <a:lnTo>
                        <a:pt x="627" y="89"/>
                      </a:lnTo>
                      <a:lnTo>
                        <a:pt x="631" y="61"/>
                      </a:lnTo>
                      <a:lnTo>
                        <a:pt x="655" y="37"/>
                      </a:lnTo>
                      <a:lnTo>
                        <a:pt x="692" y="35"/>
                      </a:lnTo>
                      <a:close/>
                    </a:path>
                  </a:pathLst>
                </a:custGeom>
                <a:grpFill/>
                <a:ln w="9525" cap="flat" cmpd="sng" algn="ctr">
                  <a:noFill/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/>
                <a:lstStyle/>
                <a:p>
                  <a:pPr defTabSz="914400">
                    <a:defRPr/>
                  </a:pPr>
                  <a:endParaRPr lang="ru-RU" sz="1050" kern="0" dirty="0">
                    <a:solidFill>
                      <a:srgbClr val="002060"/>
                    </a:solidFill>
                    <a:cs typeface="Arial" panose="020B0604020202020204" pitchFamily="34" charset="0"/>
                  </a:endParaRPr>
                </a:p>
                <a:p>
                  <a:pPr defTabSz="914400">
                    <a:defRPr/>
                  </a:pPr>
                  <a:r>
                    <a:rPr lang="ru-RU" sz="1050" kern="0" dirty="0">
                      <a:solidFill>
                        <a:srgbClr val="002060"/>
                      </a:solidFill>
                      <a:cs typeface="Arial" panose="020B0604020202020204" pitchFamily="34" charset="0"/>
                    </a:rPr>
                    <a:t>      </a:t>
                  </a:r>
                </a:p>
              </p:txBody>
            </p:sp>
            <p:sp>
              <p:nvSpPr>
                <p:cNvPr id="69" name="Freeform 54"/>
                <p:cNvSpPr/>
                <p:nvPr/>
              </p:nvSpPr>
              <p:spPr bwMode="auto">
                <a:xfrm>
                  <a:off x="990279" y="3339978"/>
                  <a:ext cx="316415" cy="604012"/>
                </a:xfrm>
                <a:custGeom>
                  <a:avLst/>
                  <a:gdLst/>
                  <a:ahLst/>
                  <a:cxnLst>
                    <a:cxn ang="0">
                      <a:pos x="140" y="18"/>
                    </a:cxn>
                    <a:cxn ang="0">
                      <a:pos x="211" y="22"/>
                    </a:cxn>
                    <a:cxn ang="0">
                      <a:pos x="262" y="63"/>
                    </a:cxn>
                    <a:cxn ang="0">
                      <a:pos x="292" y="107"/>
                    </a:cxn>
                    <a:cxn ang="0">
                      <a:pos x="316" y="146"/>
                    </a:cxn>
                    <a:cxn ang="0">
                      <a:pos x="351" y="166"/>
                    </a:cxn>
                    <a:cxn ang="0">
                      <a:pos x="377" y="194"/>
                    </a:cxn>
                    <a:cxn ang="0">
                      <a:pos x="359" y="225"/>
                    </a:cxn>
                    <a:cxn ang="0">
                      <a:pos x="349" y="257"/>
                    </a:cxn>
                    <a:cxn ang="0">
                      <a:pos x="349" y="358"/>
                    </a:cxn>
                    <a:cxn ang="0">
                      <a:pos x="359" y="417"/>
                    </a:cxn>
                    <a:cxn ang="0">
                      <a:pos x="349" y="477"/>
                    </a:cxn>
                    <a:cxn ang="0">
                      <a:pos x="379" y="524"/>
                    </a:cxn>
                    <a:cxn ang="0">
                      <a:pos x="425" y="576"/>
                    </a:cxn>
                    <a:cxn ang="0">
                      <a:pos x="415" y="615"/>
                    </a:cxn>
                    <a:cxn ang="0">
                      <a:pos x="389" y="647"/>
                    </a:cxn>
                    <a:cxn ang="0">
                      <a:pos x="365" y="675"/>
                    </a:cxn>
                    <a:cxn ang="0">
                      <a:pos x="342" y="728"/>
                    </a:cxn>
                    <a:cxn ang="0">
                      <a:pos x="284" y="718"/>
                    </a:cxn>
                    <a:cxn ang="0">
                      <a:pos x="243" y="754"/>
                    </a:cxn>
                    <a:cxn ang="0">
                      <a:pos x="245" y="795"/>
                    </a:cxn>
                    <a:cxn ang="0">
                      <a:pos x="239" y="805"/>
                    </a:cxn>
                    <a:cxn ang="0">
                      <a:pos x="213" y="801"/>
                    </a:cxn>
                    <a:cxn ang="0">
                      <a:pos x="172" y="772"/>
                    </a:cxn>
                    <a:cxn ang="0">
                      <a:pos x="152" y="730"/>
                    </a:cxn>
                    <a:cxn ang="0">
                      <a:pos x="138" y="679"/>
                    </a:cxn>
                    <a:cxn ang="0">
                      <a:pos x="126" y="627"/>
                    </a:cxn>
                    <a:cxn ang="0">
                      <a:pos x="118" y="570"/>
                    </a:cxn>
                    <a:cxn ang="0">
                      <a:pos x="112" y="516"/>
                    </a:cxn>
                    <a:cxn ang="0">
                      <a:pos x="96" y="471"/>
                    </a:cxn>
                    <a:cxn ang="0">
                      <a:pos x="61" y="437"/>
                    </a:cxn>
                    <a:cxn ang="0">
                      <a:pos x="51" y="338"/>
                    </a:cxn>
                    <a:cxn ang="0">
                      <a:pos x="19" y="192"/>
                    </a:cxn>
                    <a:cxn ang="0">
                      <a:pos x="3" y="103"/>
                    </a:cxn>
                    <a:cxn ang="0">
                      <a:pos x="7" y="45"/>
                    </a:cxn>
                    <a:cxn ang="0">
                      <a:pos x="92" y="30"/>
                    </a:cxn>
                  </a:cxnLst>
                  <a:rect l="0" t="0" r="r" b="b"/>
                  <a:pathLst>
                    <a:path w="425" h="811">
                      <a:moveTo>
                        <a:pt x="92" y="30"/>
                      </a:moveTo>
                      <a:lnTo>
                        <a:pt x="140" y="18"/>
                      </a:lnTo>
                      <a:lnTo>
                        <a:pt x="189" y="0"/>
                      </a:lnTo>
                      <a:lnTo>
                        <a:pt x="211" y="22"/>
                      </a:lnTo>
                      <a:lnTo>
                        <a:pt x="235" y="43"/>
                      </a:lnTo>
                      <a:lnTo>
                        <a:pt x="262" y="63"/>
                      </a:lnTo>
                      <a:lnTo>
                        <a:pt x="284" y="85"/>
                      </a:lnTo>
                      <a:lnTo>
                        <a:pt x="292" y="107"/>
                      </a:lnTo>
                      <a:lnTo>
                        <a:pt x="302" y="132"/>
                      </a:lnTo>
                      <a:lnTo>
                        <a:pt x="316" y="146"/>
                      </a:lnTo>
                      <a:lnTo>
                        <a:pt x="332" y="156"/>
                      </a:lnTo>
                      <a:lnTo>
                        <a:pt x="351" y="166"/>
                      </a:lnTo>
                      <a:lnTo>
                        <a:pt x="365" y="178"/>
                      </a:lnTo>
                      <a:lnTo>
                        <a:pt x="377" y="194"/>
                      </a:lnTo>
                      <a:lnTo>
                        <a:pt x="369" y="210"/>
                      </a:lnTo>
                      <a:lnTo>
                        <a:pt x="359" y="225"/>
                      </a:lnTo>
                      <a:lnTo>
                        <a:pt x="351" y="241"/>
                      </a:lnTo>
                      <a:lnTo>
                        <a:pt x="349" y="257"/>
                      </a:lnTo>
                      <a:lnTo>
                        <a:pt x="369" y="309"/>
                      </a:lnTo>
                      <a:lnTo>
                        <a:pt x="349" y="358"/>
                      </a:lnTo>
                      <a:lnTo>
                        <a:pt x="355" y="386"/>
                      </a:lnTo>
                      <a:lnTo>
                        <a:pt x="359" y="417"/>
                      </a:lnTo>
                      <a:lnTo>
                        <a:pt x="351" y="457"/>
                      </a:lnTo>
                      <a:lnTo>
                        <a:pt x="349" y="477"/>
                      </a:lnTo>
                      <a:lnTo>
                        <a:pt x="357" y="495"/>
                      </a:lnTo>
                      <a:lnTo>
                        <a:pt x="379" y="524"/>
                      </a:lnTo>
                      <a:lnTo>
                        <a:pt x="403" y="548"/>
                      </a:lnTo>
                      <a:lnTo>
                        <a:pt x="425" y="576"/>
                      </a:lnTo>
                      <a:lnTo>
                        <a:pt x="423" y="597"/>
                      </a:lnTo>
                      <a:lnTo>
                        <a:pt x="415" y="615"/>
                      </a:lnTo>
                      <a:lnTo>
                        <a:pt x="403" y="631"/>
                      </a:lnTo>
                      <a:lnTo>
                        <a:pt x="389" y="647"/>
                      </a:lnTo>
                      <a:lnTo>
                        <a:pt x="375" y="661"/>
                      </a:lnTo>
                      <a:lnTo>
                        <a:pt x="365" y="675"/>
                      </a:lnTo>
                      <a:lnTo>
                        <a:pt x="353" y="712"/>
                      </a:lnTo>
                      <a:lnTo>
                        <a:pt x="342" y="728"/>
                      </a:lnTo>
                      <a:lnTo>
                        <a:pt x="312" y="724"/>
                      </a:lnTo>
                      <a:lnTo>
                        <a:pt x="284" y="718"/>
                      </a:lnTo>
                      <a:lnTo>
                        <a:pt x="260" y="732"/>
                      </a:lnTo>
                      <a:lnTo>
                        <a:pt x="243" y="754"/>
                      </a:lnTo>
                      <a:lnTo>
                        <a:pt x="243" y="774"/>
                      </a:lnTo>
                      <a:lnTo>
                        <a:pt x="245" y="795"/>
                      </a:lnTo>
                      <a:lnTo>
                        <a:pt x="241" y="801"/>
                      </a:lnTo>
                      <a:lnTo>
                        <a:pt x="239" y="805"/>
                      </a:lnTo>
                      <a:lnTo>
                        <a:pt x="235" y="811"/>
                      </a:lnTo>
                      <a:lnTo>
                        <a:pt x="213" y="801"/>
                      </a:lnTo>
                      <a:lnTo>
                        <a:pt x="193" y="789"/>
                      </a:lnTo>
                      <a:lnTo>
                        <a:pt x="172" y="772"/>
                      </a:lnTo>
                      <a:lnTo>
                        <a:pt x="158" y="754"/>
                      </a:lnTo>
                      <a:lnTo>
                        <a:pt x="152" y="730"/>
                      </a:lnTo>
                      <a:lnTo>
                        <a:pt x="146" y="704"/>
                      </a:lnTo>
                      <a:lnTo>
                        <a:pt x="138" y="679"/>
                      </a:lnTo>
                      <a:lnTo>
                        <a:pt x="128" y="655"/>
                      </a:lnTo>
                      <a:lnTo>
                        <a:pt x="126" y="627"/>
                      </a:lnTo>
                      <a:lnTo>
                        <a:pt x="126" y="599"/>
                      </a:lnTo>
                      <a:lnTo>
                        <a:pt x="118" y="570"/>
                      </a:lnTo>
                      <a:lnTo>
                        <a:pt x="112" y="544"/>
                      </a:lnTo>
                      <a:lnTo>
                        <a:pt x="112" y="516"/>
                      </a:lnTo>
                      <a:lnTo>
                        <a:pt x="110" y="489"/>
                      </a:lnTo>
                      <a:lnTo>
                        <a:pt x="96" y="471"/>
                      </a:lnTo>
                      <a:lnTo>
                        <a:pt x="77" y="455"/>
                      </a:lnTo>
                      <a:lnTo>
                        <a:pt x="61" y="437"/>
                      </a:lnTo>
                      <a:lnTo>
                        <a:pt x="61" y="386"/>
                      </a:lnTo>
                      <a:lnTo>
                        <a:pt x="51" y="338"/>
                      </a:lnTo>
                      <a:lnTo>
                        <a:pt x="27" y="241"/>
                      </a:lnTo>
                      <a:lnTo>
                        <a:pt x="19" y="192"/>
                      </a:lnTo>
                      <a:lnTo>
                        <a:pt x="15" y="164"/>
                      </a:lnTo>
                      <a:lnTo>
                        <a:pt x="3" y="103"/>
                      </a:lnTo>
                      <a:lnTo>
                        <a:pt x="0" y="73"/>
                      </a:lnTo>
                      <a:lnTo>
                        <a:pt x="7" y="45"/>
                      </a:lnTo>
                      <a:lnTo>
                        <a:pt x="23" y="18"/>
                      </a:lnTo>
                      <a:lnTo>
                        <a:pt x="92" y="30"/>
                      </a:lnTo>
                      <a:close/>
                    </a:path>
                  </a:pathLst>
                </a:custGeom>
                <a:grpFill/>
                <a:ln w="9525" cap="flat" cmpd="sng" algn="ctr">
                  <a:noFill/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/>
                <a:lstStyle/>
                <a:p>
                  <a:pPr defTabSz="914400">
                    <a:defRPr/>
                  </a:pPr>
                  <a:endParaRPr lang="ru-RU" sz="1000" kern="0" dirty="0">
                    <a:solidFill>
                      <a:srgbClr val="002060"/>
                    </a:solidFill>
                    <a:cs typeface="Arial" panose="020B0604020202020204" pitchFamily="34" charset="0"/>
                  </a:endParaRPr>
                </a:p>
                <a:p>
                  <a:pPr defTabSz="914400">
                    <a:defRPr/>
                  </a:pPr>
                  <a:endParaRPr lang="ru-RU" sz="900" kern="0" dirty="0">
                    <a:solidFill>
                      <a:srgbClr val="002060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0" name="Freeform 57"/>
                <p:cNvSpPr/>
                <p:nvPr/>
              </p:nvSpPr>
              <p:spPr bwMode="auto">
                <a:xfrm>
                  <a:off x="1496543" y="2747882"/>
                  <a:ext cx="273233" cy="584648"/>
                </a:xfrm>
                <a:custGeom>
                  <a:avLst/>
                  <a:gdLst/>
                  <a:ahLst/>
                  <a:cxnLst>
                    <a:cxn ang="0">
                      <a:pos x="280" y="13"/>
                    </a:cxn>
                    <a:cxn ang="0">
                      <a:pos x="316" y="0"/>
                    </a:cxn>
                    <a:cxn ang="0">
                      <a:pos x="340" y="23"/>
                    </a:cxn>
                    <a:cxn ang="0">
                      <a:pos x="342" y="39"/>
                    </a:cxn>
                    <a:cxn ang="0">
                      <a:pos x="336" y="53"/>
                    </a:cxn>
                    <a:cxn ang="0">
                      <a:pos x="326" y="67"/>
                    </a:cxn>
                    <a:cxn ang="0">
                      <a:pos x="306" y="122"/>
                    </a:cxn>
                    <a:cxn ang="0">
                      <a:pos x="263" y="146"/>
                    </a:cxn>
                    <a:cxn ang="0">
                      <a:pos x="231" y="182"/>
                    </a:cxn>
                    <a:cxn ang="0">
                      <a:pos x="257" y="239"/>
                    </a:cxn>
                    <a:cxn ang="0">
                      <a:pos x="223" y="277"/>
                    </a:cxn>
                    <a:cxn ang="0">
                      <a:pos x="213" y="318"/>
                    </a:cxn>
                    <a:cxn ang="0">
                      <a:pos x="229" y="352"/>
                    </a:cxn>
                    <a:cxn ang="0">
                      <a:pos x="261" y="443"/>
                    </a:cxn>
                    <a:cxn ang="0">
                      <a:pos x="292" y="516"/>
                    </a:cxn>
                    <a:cxn ang="0">
                      <a:pos x="330" y="550"/>
                    </a:cxn>
                    <a:cxn ang="0">
                      <a:pos x="357" y="593"/>
                    </a:cxn>
                    <a:cxn ang="0">
                      <a:pos x="367" y="643"/>
                    </a:cxn>
                    <a:cxn ang="0">
                      <a:pos x="348" y="656"/>
                    </a:cxn>
                    <a:cxn ang="0">
                      <a:pos x="316" y="656"/>
                    </a:cxn>
                    <a:cxn ang="0">
                      <a:pos x="268" y="678"/>
                    </a:cxn>
                    <a:cxn ang="0">
                      <a:pos x="227" y="730"/>
                    </a:cxn>
                    <a:cxn ang="0">
                      <a:pos x="183" y="765"/>
                    </a:cxn>
                    <a:cxn ang="0">
                      <a:pos x="110" y="783"/>
                    </a:cxn>
                    <a:cxn ang="0">
                      <a:pos x="73" y="765"/>
                    </a:cxn>
                    <a:cxn ang="0">
                      <a:pos x="41" y="704"/>
                    </a:cxn>
                    <a:cxn ang="0">
                      <a:pos x="31" y="645"/>
                    </a:cxn>
                    <a:cxn ang="0">
                      <a:pos x="41" y="585"/>
                    </a:cxn>
                    <a:cxn ang="0">
                      <a:pos x="67" y="500"/>
                    </a:cxn>
                    <a:cxn ang="0">
                      <a:pos x="59" y="459"/>
                    </a:cxn>
                    <a:cxn ang="0">
                      <a:pos x="57" y="449"/>
                    </a:cxn>
                    <a:cxn ang="0">
                      <a:pos x="67" y="405"/>
                    </a:cxn>
                    <a:cxn ang="0">
                      <a:pos x="37" y="377"/>
                    </a:cxn>
                    <a:cxn ang="0">
                      <a:pos x="13" y="322"/>
                    </a:cxn>
                    <a:cxn ang="0">
                      <a:pos x="15" y="261"/>
                    </a:cxn>
                    <a:cxn ang="0">
                      <a:pos x="51" y="219"/>
                    </a:cxn>
                    <a:cxn ang="0">
                      <a:pos x="55" y="213"/>
                    </a:cxn>
                    <a:cxn ang="0">
                      <a:pos x="61" y="207"/>
                    </a:cxn>
                    <a:cxn ang="0">
                      <a:pos x="73" y="93"/>
                    </a:cxn>
                    <a:cxn ang="0">
                      <a:pos x="100" y="57"/>
                    </a:cxn>
                    <a:cxn ang="0">
                      <a:pos x="223" y="77"/>
                    </a:cxn>
                    <a:cxn ang="0">
                      <a:pos x="265" y="27"/>
                    </a:cxn>
                  </a:cxnLst>
                  <a:rect l="0" t="0" r="r" b="b"/>
                  <a:pathLst>
                    <a:path w="367" h="785">
                      <a:moveTo>
                        <a:pt x="265" y="27"/>
                      </a:moveTo>
                      <a:lnTo>
                        <a:pt x="280" y="13"/>
                      </a:lnTo>
                      <a:lnTo>
                        <a:pt x="298" y="3"/>
                      </a:lnTo>
                      <a:lnTo>
                        <a:pt x="316" y="0"/>
                      </a:lnTo>
                      <a:lnTo>
                        <a:pt x="328" y="11"/>
                      </a:lnTo>
                      <a:lnTo>
                        <a:pt x="340" y="23"/>
                      </a:lnTo>
                      <a:lnTo>
                        <a:pt x="340" y="33"/>
                      </a:lnTo>
                      <a:lnTo>
                        <a:pt x="342" y="39"/>
                      </a:lnTo>
                      <a:lnTo>
                        <a:pt x="342" y="45"/>
                      </a:lnTo>
                      <a:lnTo>
                        <a:pt x="336" y="53"/>
                      </a:lnTo>
                      <a:lnTo>
                        <a:pt x="332" y="59"/>
                      </a:lnTo>
                      <a:lnTo>
                        <a:pt x="326" y="67"/>
                      </a:lnTo>
                      <a:lnTo>
                        <a:pt x="316" y="93"/>
                      </a:lnTo>
                      <a:lnTo>
                        <a:pt x="306" y="122"/>
                      </a:lnTo>
                      <a:lnTo>
                        <a:pt x="284" y="134"/>
                      </a:lnTo>
                      <a:lnTo>
                        <a:pt x="263" y="146"/>
                      </a:lnTo>
                      <a:lnTo>
                        <a:pt x="245" y="162"/>
                      </a:lnTo>
                      <a:lnTo>
                        <a:pt x="231" y="182"/>
                      </a:lnTo>
                      <a:lnTo>
                        <a:pt x="247" y="211"/>
                      </a:lnTo>
                      <a:lnTo>
                        <a:pt x="257" y="239"/>
                      </a:lnTo>
                      <a:lnTo>
                        <a:pt x="239" y="259"/>
                      </a:lnTo>
                      <a:lnTo>
                        <a:pt x="223" y="277"/>
                      </a:lnTo>
                      <a:lnTo>
                        <a:pt x="211" y="300"/>
                      </a:lnTo>
                      <a:lnTo>
                        <a:pt x="213" y="318"/>
                      </a:lnTo>
                      <a:lnTo>
                        <a:pt x="221" y="334"/>
                      </a:lnTo>
                      <a:lnTo>
                        <a:pt x="229" y="352"/>
                      </a:lnTo>
                      <a:lnTo>
                        <a:pt x="247" y="397"/>
                      </a:lnTo>
                      <a:lnTo>
                        <a:pt x="261" y="443"/>
                      </a:lnTo>
                      <a:lnTo>
                        <a:pt x="300" y="455"/>
                      </a:lnTo>
                      <a:lnTo>
                        <a:pt x="292" y="516"/>
                      </a:lnTo>
                      <a:lnTo>
                        <a:pt x="310" y="534"/>
                      </a:lnTo>
                      <a:lnTo>
                        <a:pt x="330" y="550"/>
                      </a:lnTo>
                      <a:lnTo>
                        <a:pt x="348" y="569"/>
                      </a:lnTo>
                      <a:lnTo>
                        <a:pt x="357" y="593"/>
                      </a:lnTo>
                      <a:lnTo>
                        <a:pt x="361" y="619"/>
                      </a:lnTo>
                      <a:lnTo>
                        <a:pt x="367" y="643"/>
                      </a:lnTo>
                      <a:lnTo>
                        <a:pt x="359" y="650"/>
                      </a:lnTo>
                      <a:lnTo>
                        <a:pt x="348" y="656"/>
                      </a:lnTo>
                      <a:lnTo>
                        <a:pt x="340" y="660"/>
                      </a:lnTo>
                      <a:lnTo>
                        <a:pt x="316" y="656"/>
                      </a:lnTo>
                      <a:lnTo>
                        <a:pt x="294" y="652"/>
                      </a:lnTo>
                      <a:lnTo>
                        <a:pt x="268" y="678"/>
                      </a:lnTo>
                      <a:lnTo>
                        <a:pt x="241" y="706"/>
                      </a:lnTo>
                      <a:lnTo>
                        <a:pt x="227" y="730"/>
                      </a:lnTo>
                      <a:lnTo>
                        <a:pt x="207" y="749"/>
                      </a:lnTo>
                      <a:lnTo>
                        <a:pt x="183" y="765"/>
                      </a:lnTo>
                      <a:lnTo>
                        <a:pt x="130" y="785"/>
                      </a:lnTo>
                      <a:lnTo>
                        <a:pt x="110" y="783"/>
                      </a:lnTo>
                      <a:lnTo>
                        <a:pt x="91" y="777"/>
                      </a:lnTo>
                      <a:lnTo>
                        <a:pt x="73" y="765"/>
                      </a:lnTo>
                      <a:lnTo>
                        <a:pt x="43" y="734"/>
                      </a:lnTo>
                      <a:lnTo>
                        <a:pt x="41" y="704"/>
                      </a:lnTo>
                      <a:lnTo>
                        <a:pt x="37" y="674"/>
                      </a:lnTo>
                      <a:lnTo>
                        <a:pt x="31" y="645"/>
                      </a:lnTo>
                      <a:lnTo>
                        <a:pt x="37" y="615"/>
                      </a:lnTo>
                      <a:lnTo>
                        <a:pt x="41" y="585"/>
                      </a:lnTo>
                      <a:lnTo>
                        <a:pt x="37" y="557"/>
                      </a:lnTo>
                      <a:lnTo>
                        <a:pt x="67" y="500"/>
                      </a:lnTo>
                      <a:lnTo>
                        <a:pt x="59" y="464"/>
                      </a:lnTo>
                      <a:lnTo>
                        <a:pt x="59" y="459"/>
                      </a:lnTo>
                      <a:lnTo>
                        <a:pt x="57" y="453"/>
                      </a:lnTo>
                      <a:lnTo>
                        <a:pt x="57" y="449"/>
                      </a:lnTo>
                      <a:lnTo>
                        <a:pt x="63" y="427"/>
                      </a:lnTo>
                      <a:lnTo>
                        <a:pt x="67" y="405"/>
                      </a:lnTo>
                      <a:lnTo>
                        <a:pt x="53" y="391"/>
                      </a:lnTo>
                      <a:lnTo>
                        <a:pt x="37" y="377"/>
                      </a:lnTo>
                      <a:lnTo>
                        <a:pt x="23" y="360"/>
                      </a:lnTo>
                      <a:lnTo>
                        <a:pt x="13" y="322"/>
                      </a:lnTo>
                      <a:lnTo>
                        <a:pt x="0" y="284"/>
                      </a:lnTo>
                      <a:lnTo>
                        <a:pt x="15" y="261"/>
                      </a:lnTo>
                      <a:lnTo>
                        <a:pt x="33" y="239"/>
                      </a:lnTo>
                      <a:lnTo>
                        <a:pt x="51" y="219"/>
                      </a:lnTo>
                      <a:lnTo>
                        <a:pt x="53" y="217"/>
                      </a:lnTo>
                      <a:lnTo>
                        <a:pt x="55" y="213"/>
                      </a:lnTo>
                      <a:lnTo>
                        <a:pt x="59" y="211"/>
                      </a:lnTo>
                      <a:lnTo>
                        <a:pt x="61" y="207"/>
                      </a:lnTo>
                      <a:lnTo>
                        <a:pt x="57" y="138"/>
                      </a:lnTo>
                      <a:lnTo>
                        <a:pt x="73" y="93"/>
                      </a:lnTo>
                      <a:lnTo>
                        <a:pt x="85" y="73"/>
                      </a:lnTo>
                      <a:lnTo>
                        <a:pt x="100" y="57"/>
                      </a:lnTo>
                      <a:lnTo>
                        <a:pt x="191" y="57"/>
                      </a:lnTo>
                      <a:lnTo>
                        <a:pt x="223" y="77"/>
                      </a:lnTo>
                      <a:lnTo>
                        <a:pt x="245" y="51"/>
                      </a:lnTo>
                      <a:lnTo>
                        <a:pt x="265" y="27"/>
                      </a:lnTo>
                      <a:close/>
                    </a:path>
                  </a:pathLst>
                </a:custGeom>
                <a:grpFill/>
                <a:ln w="9525" cap="flat" cmpd="sng" algn="ctr">
                  <a:noFill/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/>
                <a:lstStyle/>
                <a:p>
                  <a:pPr defTabSz="914400">
                    <a:defRPr/>
                  </a:pPr>
                  <a:endParaRPr lang="ru-RU" sz="1050" kern="0" dirty="0">
                    <a:solidFill>
                      <a:srgbClr val="002060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1" name="Freeform 59"/>
                <p:cNvSpPr/>
                <p:nvPr/>
              </p:nvSpPr>
              <p:spPr bwMode="auto">
                <a:xfrm>
                  <a:off x="2182232" y="2765012"/>
                  <a:ext cx="501797" cy="465484"/>
                </a:xfrm>
                <a:custGeom>
                  <a:avLst/>
                  <a:gdLst/>
                  <a:ahLst/>
                  <a:cxnLst>
                    <a:cxn ang="0">
                      <a:pos x="362" y="6"/>
                    </a:cxn>
                    <a:cxn ang="0">
                      <a:pos x="417" y="30"/>
                    </a:cxn>
                    <a:cxn ang="0">
                      <a:pos x="445" y="64"/>
                    </a:cxn>
                    <a:cxn ang="0">
                      <a:pos x="502" y="101"/>
                    </a:cxn>
                    <a:cxn ang="0">
                      <a:pos x="589" y="133"/>
                    </a:cxn>
                    <a:cxn ang="0">
                      <a:pos x="660" y="194"/>
                    </a:cxn>
                    <a:cxn ang="0">
                      <a:pos x="672" y="218"/>
                    </a:cxn>
                    <a:cxn ang="0">
                      <a:pos x="656" y="250"/>
                    </a:cxn>
                    <a:cxn ang="0">
                      <a:pos x="621" y="289"/>
                    </a:cxn>
                    <a:cxn ang="0">
                      <a:pos x="627" y="323"/>
                    </a:cxn>
                    <a:cxn ang="0">
                      <a:pos x="629" y="358"/>
                    </a:cxn>
                    <a:cxn ang="0">
                      <a:pos x="579" y="416"/>
                    </a:cxn>
                    <a:cxn ang="0">
                      <a:pos x="526" y="463"/>
                    </a:cxn>
                    <a:cxn ang="0">
                      <a:pos x="498" y="457"/>
                    </a:cxn>
                    <a:cxn ang="0">
                      <a:pos x="474" y="473"/>
                    </a:cxn>
                    <a:cxn ang="0">
                      <a:pos x="464" y="501"/>
                    </a:cxn>
                    <a:cxn ang="0">
                      <a:pos x="435" y="538"/>
                    </a:cxn>
                    <a:cxn ang="0">
                      <a:pos x="375" y="625"/>
                    </a:cxn>
                    <a:cxn ang="0">
                      <a:pos x="332" y="618"/>
                    </a:cxn>
                    <a:cxn ang="0">
                      <a:pos x="300" y="568"/>
                    </a:cxn>
                    <a:cxn ang="0">
                      <a:pos x="275" y="554"/>
                    </a:cxn>
                    <a:cxn ang="0">
                      <a:pos x="249" y="562"/>
                    </a:cxn>
                    <a:cxn ang="0">
                      <a:pos x="231" y="572"/>
                    </a:cxn>
                    <a:cxn ang="0">
                      <a:pos x="217" y="582"/>
                    </a:cxn>
                    <a:cxn ang="0">
                      <a:pos x="198" y="566"/>
                    </a:cxn>
                    <a:cxn ang="0">
                      <a:pos x="215" y="519"/>
                    </a:cxn>
                    <a:cxn ang="0">
                      <a:pos x="184" y="461"/>
                    </a:cxn>
                    <a:cxn ang="0">
                      <a:pos x="188" y="416"/>
                    </a:cxn>
                    <a:cxn ang="0">
                      <a:pos x="166" y="392"/>
                    </a:cxn>
                    <a:cxn ang="0">
                      <a:pos x="144" y="370"/>
                    </a:cxn>
                    <a:cxn ang="0">
                      <a:pos x="136" y="337"/>
                    </a:cxn>
                    <a:cxn ang="0">
                      <a:pos x="152" y="307"/>
                    </a:cxn>
                    <a:cxn ang="0">
                      <a:pos x="79" y="295"/>
                    </a:cxn>
                    <a:cxn ang="0">
                      <a:pos x="24" y="299"/>
                    </a:cxn>
                    <a:cxn ang="0">
                      <a:pos x="28" y="240"/>
                    </a:cxn>
                    <a:cxn ang="0">
                      <a:pos x="67" y="186"/>
                    </a:cxn>
                    <a:cxn ang="0">
                      <a:pos x="97" y="164"/>
                    </a:cxn>
                    <a:cxn ang="0">
                      <a:pos x="122" y="131"/>
                    </a:cxn>
                    <a:cxn ang="0">
                      <a:pos x="120" y="64"/>
                    </a:cxn>
                    <a:cxn ang="0">
                      <a:pos x="144" y="38"/>
                    </a:cxn>
                    <a:cxn ang="0">
                      <a:pos x="188" y="38"/>
                    </a:cxn>
                    <a:cxn ang="0">
                      <a:pos x="227" y="70"/>
                    </a:cxn>
                    <a:cxn ang="0">
                      <a:pos x="255" y="87"/>
                    </a:cxn>
                    <a:cxn ang="0">
                      <a:pos x="290" y="77"/>
                    </a:cxn>
                    <a:cxn ang="0">
                      <a:pos x="308" y="48"/>
                    </a:cxn>
                  </a:cxnLst>
                  <a:rect l="0" t="0" r="r" b="b"/>
                  <a:pathLst>
                    <a:path w="674" h="625">
                      <a:moveTo>
                        <a:pt x="326" y="0"/>
                      </a:moveTo>
                      <a:lnTo>
                        <a:pt x="362" y="6"/>
                      </a:lnTo>
                      <a:lnTo>
                        <a:pt x="401" y="16"/>
                      </a:lnTo>
                      <a:lnTo>
                        <a:pt x="417" y="30"/>
                      </a:lnTo>
                      <a:lnTo>
                        <a:pt x="431" y="48"/>
                      </a:lnTo>
                      <a:lnTo>
                        <a:pt x="445" y="64"/>
                      </a:lnTo>
                      <a:lnTo>
                        <a:pt x="462" y="77"/>
                      </a:lnTo>
                      <a:lnTo>
                        <a:pt x="502" y="101"/>
                      </a:lnTo>
                      <a:lnTo>
                        <a:pt x="544" y="119"/>
                      </a:lnTo>
                      <a:lnTo>
                        <a:pt x="589" y="133"/>
                      </a:lnTo>
                      <a:lnTo>
                        <a:pt x="625" y="164"/>
                      </a:lnTo>
                      <a:lnTo>
                        <a:pt x="660" y="194"/>
                      </a:lnTo>
                      <a:lnTo>
                        <a:pt x="668" y="204"/>
                      </a:lnTo>
                      <a:lnTo>
                        <a:pt x="672" y="218"/>
                      </a:lnTo>
                      <a:lnTo>
                        <a:pt x="674" y="232"/>
                      </a:lnTo>
                      <a:lnTo>
                        <a:pt x="656" y="250"/>
                      </a:lnTo>
                      <a:lnTo>
                        <a:pt x="636" y="269"/>
                      </a:lnTo>
                      <a:lnTo>
                        <a:pt x="621" y="289"/>
                      </a:lnTo>
                      <a:lnTo>
                        <a:pt x="621" y="307"/>
                      </a:lnTo>
                      <a:lnTo>
                        <a:pt x="627" y="323"/>
                      </a:lnTo>
                      <a:lnTo>
                        <a:pt x="631" y="341"/>
                      </a:lnTo>
                      <a:lnTo>
                        <a:pt x="629" y="358"/>
                      </a:lnTo>
                      <a:lnTo>
                        <a:pt x="621" y="372"/>
                      </a:lnTo>
                      <a:lnTo>
                        <a:pt x="579" y="416"/>
                      </a:lnTo>
                      <a:lnTo>
                        <a:pt x="540" y="465"/>
                      </a:lnTo>
                      <a:lnTo>
                        <a:pt x="526" y="463"/>
                      </a:lnTo>
                      <a:lnTo>
                        <a:pt x="512" y="459"/>
                      </a:lnTo>
                      <a:lnTo>
                        <a:pt x="498" y="457"/>
                      </a:lnTo>
                      <a:lnTo>
                        <a:pt x="486" y="463"/>
                      </a:lnTo>
                      <a:lnTo>
                        <a:pt x="474" y="473"/>
                      </a:lnTo>
                      <a:lnTo>
                        <a:pt x="468" y="487"/>
                      </a:lnTo>
                      <a:lnTo>
                        <a:pt x="464" y="501"/>
                      </a:lnTo>
                      <a:lnTo>
                        <a:pt x="462" y="517"/>
                      </a:lnTo>
                      <a:lnTo>
                        <a:pt x="435" y="538"/>
                      </a:lnTo>
                      <a:lnTo>
                        <a:pt x="411" y="560"/>
                      </a:lnTo>
                      <a:lnTo>
                        <a:pt x="375" y="625"/>
                      </a:lnTo>
                      <a:lnTo>
                        <a:pt x="354" y="622"/>
                      </a:lnTo>
                      <a:lnTo>
                        <a:pt x="332" y="618"/>
                      </a:lnTo>
                      <a:lnTo>
                        <a:pt x="312" y="610"/>
                      </a:lnTo>
                      <a:lnTo>
                        <a:pt x="300" y="568"/>
                      </a:lnTo>
                      <a:lnTo>
                        <a:pt x="290" y="558"/>
                      </a:lnTo>
                      <a:lnTo>
                        <a:pt x="275" y="554"/>
                      </a:lnTo>
                      <a:lnTo>
                        <a:pt x="263" y="556"/>
                      </a:lnTo>
                      <a:lnTo>
                        <a:pt x="249" y="562"/>
                      </a:lnTo>
                      <a:lnTo>
                        <a:pt x="237" y="568"/>
                      </a:lnTo>
                      <a:lnTo>
                        <a:pt x="231" y="572"/>
                      </a:lnTo>
                      <a:lnTo>
                        <a:pt x="223" y="578"/>
                      </a:lnTo>
                      <a:lnTo>
                        <a:pt x="217" y="582"/>
                      </a:lnTo>
                      <a:lnTo>
                        <a:pt x="207" y="574"/>
                      </a:lnTo>
                      <a:lnTo>
                        <a:pt x="198" y="566"/>
                      </a:lnTo>
                      <a:lnTo>
                        <a:pt x="211" y="534"/>
                      </a:lnTo>
                      <a:lnTo>
                        <a:pt x="215" y="519"/>
                      </a:lnTo>
                      <a:lnTo>
                        <a:pt x="211" y="503"/>
                      </a:lnTo>
                      <a:lnTo>
                        <a:pt x="184" y="461"/>
                      </a:lnTo>
                      <a:lnTo>
                        <a:pt x="188" y="438"/>
                      </a:lnTo>
                      <a:lnTo>
                        <a:pt x="188" y="416"/>
                      </a:lnTo>
                      <a:lnTo>
                        <a:pt x="178" y="404"/>
                      </a:lnTo>
                      <a:lnTo>
                        <a:pt x="166" y="392"/>
                      </a:lnTo>
                      <a:lnTo>
                        <a:pt x="154" y="382"/>
                      </a:lnTo>
                      <a:lnTo>
                        <a:pt x="144" y="370"/>
                      </a:lnTo>
                      <a:lnTo>
                        <a:pt x="136" y="356"/>
                      </a:lnTo>
                      <a:lnTo>
                        <a:pt x="136" y="337"/>
                      </a:lnTo>
                      <a:lnTo>
                        <a:pt x="144" y="321"/>
                      </a:lnTo>
                      <a:lnTo>
                        <a:pt x="152" y="307"/>
                      </a:lnTo>
                      <a:lnTo>
                        <a:pt x="122" y="283"/>
                      </a:lnTo>
                      <a:lnTo>
                        <a:pt x="79" y="295"/>
                      </a:lnTo>
                      <a:lnTo>
                        <a:pt x="39" y="307"/>
                      </a:lnTo>
                      <a:lnTo>
                        <a:pt x="24" y="299"/>
                      </a:lnTo>
                      <a:lnTo>
                        <a:pt x="0" y="279"/>
                      </a:lnTo>
                      <a:lnTo>
                        <a:pt x="28" y="240"/>
                      </a:lnTo>
                      <a:lnTo>
                        <a:pt x="55" y="202"/>
                      </a:lnTo>
                      <a:lnTo>
                        <a:pt x="67" y="186"/>
                      </a:lnTo>
                      <a:lnTo>
                        <a:pt x="81" y="176"/>
                      </a:lnTo>
                      <a:lnTo>
                        <a:pt x="97" y="164"/>
                      </a:lnTo>
                      <a:lnTo>
                        <a:pt x="111" y="151"/>
                      </a:lnTo>
                      <a:lnTo>
                        <a:pt x="122" y="131"/>
                      </a:lnTo>
                      <a:lnTo>
                        <a:pt x="124" y="109"/>
                      </a:lnTo>
                      <a:lnTo>
                        <a:pt x="120" y="64"/>
                      </a:lnTo>
                      <a:lnTo>
                        <a:pt x="115" y="42"/>
                      </a:lnTo>
                      <a:lnTo>
                        <a:pt x="144" y="38"/>
                      </a:lnTo>
                      <a:lnTo>
                        <a:pt x="172" y="36"/>
                      </a:lnTo>
                      <a:lnTo>
                        <a:pt x="188" y="38"/>
                      </a:lnTo>
                      <a:lnTo>
                        <a:pt x="202" y="46"/>
                      </a:lnTo>
                      <a:lnTo>
                        <a:pt x="227" y="70"/>
                      </a:lnTo>
                      <a:lnTo>
                        <a:pt x="241" y="81"/>
                      </a:lnTo>
                      <a:lnTo>
                        <a:pt x="255" y="87"/>
                      </a:lnTo>
                      <a:lnTo>
                        <a:pt x="273" y="85"/>
                      </a:lnTo>
                      <a:lnTo>
                        <a:pt x="290" y="77"/>
                      </a:lnTo>
                      <a:lnTo>
                        <a:pt x="300" y="64"/>
                      </a:lnTo>
                      <a:lnTo>
                        <a:pt x="308" y="48"/>
                      </a:lnTo>
                      <a:lnTo>
                        <a:pt x="326" y="0"/>
                      </a:lnTo>
                      <a:close/>
                    </a:path>
                  </a:pathLst>
                </a:custGeom>
                <a:solidFill>
                  <a:srgbClr val="E7E6E6"/>
                </a:solidFill>
                <a:ln w="9525" cap="flat" cmpd="sng" algn="ctr">
                  <a:noFill/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/>
                <a:lstStyle/>
                <a:p>
                  <a:pPr defTabSz="914400">
                    <a:defRPr/>
                  </a:pPr>
                  <a:endParaRPr lang="ru-RU" sz="1100" kern="0" dirty="0">
                    <a:solidFill>
                      <a:srgbClr val="002060"/>
                    </a:solidFill>
                    <a:cs typeface="Arial" panose="020B0604020202020204" pitchFamily="34" charset="0"/>
                  </a:endParaRPr>
                </a:p>
                <a:p>
                  <a:pPr defTabSz="914400">
                    <a:defRPr/>
                  </a:pPr>
                  <a:r>
                    <a:rPr lang="ru-RU" sz="1100" kern="0" dirty="0">
                      <a:solidFill>
                        <a:srgbClr val="002060"/>
                      </a:solidFill>
                      <a:cs typeface="Arial" panose="020B0604020202020204" pitchFamily="34" charset="0"/>
                    </a:rPr>
                    <a:t> </a:t>
                  </a:r>
                </a:p>
              </p:txBody>
            </p:sp>
            <p:sp>
              <p:nvSpPr>
                <p:cNvPr id="72" name="Freeform 60"/>
                <p:cNvSpPr/>
                <p:nvPr/>
              </p:nvSpPr>
              <p:spPr bwMode="auto">
                <a:xfrm>
                  <a:off x="992513" y="2880452"/>
                  <a:ext cx="522643" cy="490061"/>
                </a:xfrm>
                <a:custGeom>
                  <a:avLst/>
                  <a:gdLst/>
                  <a:ahLst/>
                  <a:cxnLst>
                    <a:cxn ang="0">
                      <a:pos x="242" y="2"/>
                    </a:cxn>
                    <a:cxn ang="0">
                      <a:pos x="271" y="19"/>
                    </a:cxn>
                    <a:cxn ang="0">
                      <a:pos x="279" y="47"/>
                    </a:cxn>
                    <a:cxn ang="0">
                      <a:pos x="291" y="73"/>
                    </a:cxn>
                    <a:cxn ang="0">
                      <a:pos x="323" y="83"/>
                    </a:cxn>
                    <a:cxn ang="0">
                      <a:pos x="364" y="69"/>
                    </a:cxn>
                    <a:cxn ang="0">
                      <a:pos x="402" y="114"/>
                    </a:cxn>
                    <a:cxn ang="0">
                      <a:pos x="505" y="138"/>
                    </a:cxn>
                    <a:cxn ang="0">
                      <a:pos x="568" y="160"/>
                    </a:cxn>
                    <a:cxn ang="0">
                      <a:pos x="598" y="150"/>
                    </a:cxn>
                    <a:cxn ang="0">
                      <a:pos x="623" y="128"/>
                    </a:cxn>
                    <a:cxn ang="0">
                      <a:pos x="653" y="190"/>
                    </a:cxn>
                    <a:cxn ang="0">
                      <a:pos x="683" y="225"/>
                    </a:cxn>
                    <a:cxn ang="0">
                      <a:pos x="700" y="269"/>
                    </a:cxn>
                    <a:cxn ang="0">
                      <a:pos x="702" y="318"/>
                    </a:cxn>
                    <a:cxn ang="0">
                      <a:pos x="671" y="364"/>
                    </a:cxn>
                    <a:cxn ang="0">
                      <a:pos x="679" y="395"/>
                    </a:cxn>
                    <a:cxn ang="0">
                      <a:pos x="673" y="433"/>
                    </a:cxn>
                    <a:cxn ang="0">
                      <a:pos x="673" y="484"/>
                    </a:cxn>
                    <a:cxn ang="0">
                      <a:pos x="667" y="542"/>
                    </a:cxn>
                    <a:cxn ang="0">
                      <a:pos x="635" y="597"/>
                    </a:cxn>
                    <a:cxn ang="0">
                      <a:pos x="592" y="637"/>
                    </a:cxn>
                    <a:cxn ang="0">
                      <a:pos x="558" y="658"/>
                    </a:cxn>
                    <a:cxn ang="0">
                      <a:pos x="532" y="645"/>
                    </a:cxn>
                    <a:cxn ang="0">
                      <a:pos x="507" y="615"/>
                    </a:cxn>
                    <a:cxn ang="0">
                      <a:pos x="475" y="597"/>
                    </a:cxn>
                    <a:cxn ang="0">
                      <a:pos x="378" y="623"/>
                    </a:cxn>
                    <a:cxn ang="0">
                      <a:pos x="273" y="629"/>
                    </a:cxn>
                    <a:cxn ang="0">
                      <a:pos x="232" y="617"/>
                    </a:cxn>
                    <a:cxn ang="0">
                      <a:pos x="198" y="583"/>
                    </a:cxn>
                    <a:cxn ang="0">
                      <a:pos x="155" y="585"/>
                    </a:cxn>
                    <a:cxn ang="0">
                      <a:pos x="105" y="597"/>
                    </a:cxn>
                    <a:cxn ang="0">
                      <a:pos x="46" y="603"/>
                    </a:cxn>
                    <a:cxn ang="0">
                      <a:pos x="4" y="581"/>
                    </a:cxn>
                    <a:cxn ang="0">
                      <a:pos x="4" y="520"/>
                    </a:cxn>
                    <a:cxn ang="0">
                      <a:pos x="14" y="459"/>
                    </a:cxn>
                    <a:cxn ang="0">
                      <a:pos x="22" y="411"/>
                    </a:cxn>
                    <a:cxn ang="0">
                      <a:pos x="42" y="379"/>
                    </a:cxn>
                    <a:cxn ang="0">
                      <a:pos x="46" y="342"/>
                    </a:cxn>
                    <a:cxn ang="0">
                      <a:pos x="48" y="306"/>
                    </a:cxn>
                    <a:cxn ang="0">
                      <a:pos x="93" y="227"/>
                    </a:cxn>
                    <a:cxn ang="0">
                      <a:pos x="117" y="205"/>
                    </a:cxn>
                    <a:cxn ang="0">
                      <a:pos x="145" y="184"/>
                    </a:cxn>
                    <a:cxn ang="0">
                      <a:pos x="151" y="144"/>
                    </a:cxn>
                    <a:cxn ang="0">
                      <a:pos x="196" y="99"/>
                    </a:cxn>
                    <a:cxn ang="0">
                      <a:pos x="206" y="61"/>
                    </a:cxn>
                    <a:cxn ang="0">
                      <a:pos x="214" y="9"/>
                    </a:cxn>
                  </a:cxnLst>
                  <a:rect l="0" t="0" r="r" b="b"/>
                  <a:pathLst>
                    <a:path w="702" h="658">
                      <a:moveTo>
                        <a:pt x="222" y="0"/>
                      </a:moveTo>
                      <a:lnTo>
                        <a:pt x="242" y="2"/>
                      </a:lnTo>
                      <a:lnTo>
                        <a:pt x="261" y="6"/>
                      </a:lnTo>
                      <a:lnTo>
                        <a:pt x="271" y="19"/>
                      </a:lnTo>
                      <a:lnTo>
                        <a:pt x="277" y="33"/>
                      </a:lnTo>
                      <a:lnTo>
                        <a:pt x="279" y="47"/>
                      </a:lnTo>
                      <a:lnTo>
                        <a:pt x="283" y="61"/>
                      </a:lnTo>
                      <a:lnTo>
                        <a:pt x="291" y="73"/>
                      </a:lnTo>
                      <a:lnTo>
                        <a:pt x="303" y="83"/>
                      </a:lnTo>
                      <a:lnTo>
                        <a:pt x="323" y="83"/>
                      </a:lnTo>
                      <a:lnTo>
                        <a:pt x="344" y="77"/>
                      </a:lnTo>
                      <a:lnTo>
                        <a:pt x="364" y="69"/>
                      </a:lnTo>
                      <a:lnTo>
                        <a:pt x="382" y="91"/>
                      </a:lnTo>
                      <a:lnTo>
                        <a:pt x="402" y="114"/>
                      </a:lnTo>
                      <a:lnTo>
                        <a:pt x="453" y="126"/>
                      </a:lnTo>
                      <a:lnTo>
                        <a:pt x="505" y="138"/>
                      </a:lnTo>
                      <a:lnTo>
                        <a:pt x="536" y="150"/>
                      </a:lnTo>
                      <a:lnTo>
                        <a:pt x="568" y="160"/>
                      </a:lnTo>
                      <a:lnTo>
                        <a:pt x="584" y="156"/>
                      </a:lnTo>
                      <a:lnTo>
                        <a:pt x="598" y="150"/>
                      </a:lnTo>
                      <a:lnTo>
                        <a:pt x="611" y="138"/>
                      </a:lnTo>
                      <a:lnTo>
                        <a:pt x="623" y="128"/>
                      </a:lnTo>
                      <a:lnTo>
                        <a:pt x="655" y="136"/>
                      </a:lnTo>
                      <a:lnTo>
                        <a:pt x="653" y="190"/>
                      </a:lnTo>
                      <a:lnTo>
                        <a:pt x="669" y="207"/>
                      </a:lnTo>
                      <a:lnTo>
                        <a:pt x="683" y="225"/>
                      </a:lnTo>
                      <a:lnTo>
                        <a:pt x="694" y="247"/>
                      </a:lnTo>
                      <a:lnTo>
                        <a:pt x="700" y="269"/>
                      </a:lnTo>
                      <a:lnTo>
                        <a:pt x="702" y="294"/>
                      </a:lnTo>
                      <a:lnTo>
                        <a:pt x="702" y="318"/>
                      </a:lnTo>
                      <a:lnTo>
                        <a:pt x="686" y="340"/>
                      </a:lnTo>
                      <a:lnTo>
                        <a:pt x="671" y="364"/>
                      </a:lnTo>
                      <a:lnTo>
                        <a:pt x="673" y="381"/>
                      </a:lnTo>
                      <a:lnTo>
                        <a:pt x="679" y="395"/>
                      </a:lnTo>
                      <a:lnTo>
                        <a:pt x="683" y="411"/>
                      </a:lnTo>
                      <a:lnTo>
                        <a:pt x="673" y="433"/>
                      </a:lnTo>
                      <a:lnTo>
                        <a:pt x="661" y="455"/>
                      </a:lnTo>
                      <a:lnTo>
                        <a:pt x="673" y="484"/>
                      </a:lnTo>
                      <a:lnTo>
                        <a:pt x="688" y="514"/>
                      </a:lnTo>
                      <a:lnTo>
                        <a:pt x="667" y="542"/>
                      </a:lnTo>
                      <a:lnTo>
                        <a:pt x="649" y="573"/>
                      </a:lnTo>
                      <a:lnTo>
                        <a:pt x="635" y="597"/>
                      </a:lnTo>
                      <a:lnTo>
                        <a:pt x="615" y="619"/>
                      </a:lnTo>
                      <a:lnTo>
                        <a:pt x="592" y="637"/>
                      </a:lnTo>
                      <a:lnTo>
                        <a:pt x="582" y="645"/>
                      </a:lnTo>
                      <a:lnTo>
                        <a:pt x="558" y="658"/>
                      </a:lnTo>
                      <a:lnTo>
                        <a:pt x="546" y="658"/>
                      </a:lnTo>
                      <a:lnTo>
                        <a:pt x="532" y="645"/>
                      </a:lnTo>
                      <a:lnTo>
                        <a:pt x="520" y="629"/>
                      </a:lnTo>
                      <a:lnTo>
                        <a:pt x="507" y="615"/>
                      </a:lnTo>
                      <a:lnTo>
                        <a:pt x="493" y="603"/>
                      </a:lnTo>
                      <a:lnTo>
                        <a:pt x="475" y="597"/>
                      </a:lnTo>
                      <a:lnTo>
                        <a:pt x="426" y="613"/>
                      </a:lnTo>
                      <a:lnTo>
                        <a:pt x="378" y="623"/>
                      </a:lnTo>
                      <a:lnTo>
                        <a:pt x="299" y="623"/>
                      </a:lnTo>
                      <a:lnTo>
                        <a:pt x="273" y="629"/>
                      </a:lnTo>
                      <a:lnTo>
                        <a:pt x="248" y="635"/>
                      </a:lnTo>
                      <a:lnTo>
                        <a:pt x="232" y="617"/>
                      </a:lnTo>
                      <a:lnTo>
                        <a:pt x="216" y="597"/>
                      </a:lnTo>
                      <a:lnTo>
                        <a:pt x="198" y="583"/>
                      </a:lnTo>
                      <a:lnTo>
                        <a:pt x="178" y="581"/>
                      </a:lnTo>
                      <a:lnTo>
                        <a:pt x="155" y="585"/>
                      </a:lnTo>
                      <a:lnTo>
                        <a:pt x="135" y="591"/>
                      </a:lnTo>
                      <a:lnTo>
                        <a:pt x="105" y="597"/>
                      </a:lnTo>
                      <a:lnTo>
                        <a:pt x="74" y="599"/>
                      </a:lnTo>
                      <a:lnTo>
                        <a:pt x="46" y="603"/>
                      </a:lnTo>
                      <a:lnTo>
                        <a:pt x="16" y="609"/>
                      </a:lnTo>
                      <a:lnTo>
                        <a:pt x="4" y="581"/>
                      </a:lnTo>
                      <a:lnTo>
                        <a:pt x="0" y="550"/>
                      </a:lnTo>
                      <a:lnTo>
                        <a:pt x="4" y="520"/>
                      </a:lnTo>
                      <a:lnTo>
                        <a:pt x="10" y="490"/>
                      </a:lnTo>
                      <a:lnTo>
                        <a:pt x="14" y="459"/>
                      </a:lnTo>
                      <a:lnTo>
                        <a:pt x="16" y="429"/>
                      </a:lnTo>
                      <a:lnTo>
                        <a:pt x="22" y="411"/>
                      </a:lnTo>
                      <a:lnTo>
                        <a:pt x="34" y="395"/>
                      </a:lnTo>
                      <a:lnTo>
                        <a:pt x="42" y="379"/>
                      </a:lnTo>
                      <a:lnTo>
                        <a:pt x="46" y="360"/>
                      </a:lnTo>
                      <a:lnTo>
                        <a:pt x="46" y="342"/>
                      </a:lnTo>
                      <a:lnTo>
                        <a:pt x="44" y="324"/>
                      </a:lnTo>
                      <a:lnTo>
                        <a:pt x="48" y="306"/>
                      </a:lnTo>
                      <a:lnTo>
                        <a:pt x="68" y="265"/>
                      </a:lnTo>
                      <a:lnTo>
                        <a:pt x="93" y="227"/>
                      </a:lnTo>
                      <a:lnTo>
                        <a:pt x="103" y="215"/>
                      </a:lnTo>
                      <a:lnTo>
                        <a:pt x="117" y="205"/>
                      </a:lnTo>
                      <a:lnTo>
                        <a:pt x="131" y="197"/>
                      </a:lnTo>
                      <a:lnTo>
                        <a:pt x="145" y="184"/>
                      </a:lnTo>
                      <a:lnTo>
                        <a:pt x="149" y="164"/>
                      </a:lnTo>
                      <a:lnTo>
                        <a:pt x="151" y="144"/>
                      </a:lnTo>
                      <a:lnTo>
                        <a:pt x="163" y="128"/>
                      </a:lnTo>
                      <a:lnTo>
                        <a:pt x="196" y="99"/>
                      </a:lnTo>
                      <a:lnTo>
                        <a:pt x="204" y="81"/>
                      </a:lnTo>
                      <a:lnTo>
                        <a:pt x="206" y="61"/>
                      </a:lnTo>
                      <a:lnTo>
                        <a:pt x="206" y="19"/>
                      </a:lnTo>
                      <a:lnTo>
                        <a:pt x="214" y="9"/>
                      </a:lnTo>
                      <a:lnTo>
                        <a:pt x="222" y="0"/>
                      </a:lnTo>
                      <a:close/>
                    </a:path>
                  </a:pathLst>
                </a:custGeom>
                <a:grpFill/>
                <a:ln w="9525" cap="flat" cmpd="sng" algn="ctr">
                  <a:noFill/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/>
                <a:lstStyle/>
                <a:p>
                  <a:pPr defTabSz="914400">
                    <a:defRPr/>
                  </a:pPr>
                  <a:r>
                    <a:rPr lang="ru-RU" sz="1100" kern="0" dirty="0">
                      <a:solidFill>
                        <a:srgbClr val="002060"/>
                      </a:solidFill>
                      <a:cs typeface="Arial" panose="020B0604020202020204" pitchFamily="34" charset="0"/>
                    </a:rPr>
                    <a:t>                     </a:t>
                  </a:r>
                </a:p>
                <a:p>
                  <a:pPr defTabSz="914400">
                    <a:defRPr/>
                  </a:pPr>
                  <a:r>
                    <a:rPr lang="ru-RU" sz="1100" kern="0" dirty="0">
                      <a:solidFill>
                        <a:srgbClr val="002060"/>
                      </a:solidFill>
                      <a:cs typeface="Arial" panose="020B0604020202020204" pitchFamily="34" charset="0"/>
                    </a:rPr>
                    <a:t>    </a:t>
                  </a:r>
                </a:p>
              </p:txBody>
            </p:sp>
            <p:sp>
              <p:nvSpPr>
                <p:cNvPr id="73" name="Freeform 62"/>
                <p:cNvSpPr/>
                <p:nvPr/>
              </p:nvSpPr>
              <p:spPr bwMode="auto">
                <a:xfrm>
                  <a:off x="1952180" y="2936310"/>
                  <a:ext cx="430324" cy="462505"/>
                </a:xfrm>
                <a:custGeom>
                  <a:avLst/>
                  <a:gdLst/>
                  <a:ahLst/>
                  <a:cxnLst>
                    <a:cxn ang="0">
                      <a:pos x="240" y="2"/>
                    </a:cxn>
                    <a:cxn ang="0">
                      <a:pos x="250" y="4"/>
                    </a:cxn>
                    <a:cxn ang="0">
                      <a:pos x="275" y="29"/>
                    </a:cxn>
                    <a:cxn ang="0">
                      <a:pos x="293" y="79"/>
                    </a:cxn>
                    <a:cxn ang="0">
                      <a:pos x="337" y="109"/>
                    </a:cxn>
                    <a:cxn ang="0">
                      <a:pos x="406" y="99"/>
                    </a:cxn>
                    <a:cxn ang="0">
                      <a:pos x="422" y="154"/>
                    </a:cxn>
                    <a:cxn ang="0">
                      <a:pos x="453" y="192"/>
                    </a:cxn>
                    <a:cxn ang="0">
                      <a:pos x="459" y="229"/>
                    </a:cxn>
                    <a:cxn ang="0">
                      <a:pos x="477" y="267"/>
                    </a:cxn>
                    <a:cxn ang="0">
                      <a:pos x="481" y="312"/>
                    </a:cxn>
                    <a:cxn ang="0">
                      <a:pos x="481" y="358"/>
                    </a:cxn>
                    <a:cxn ang="0">
                      <a:pos x="514" y="390"/>
                    </a:cxn>
                    <a:cxn ang="0">
                      <a:pos x="564" y="372"/>
                    </a:cxn>
                    <a:cxn ang="0">
                      <a:pos x="578" y="421"/>
                    </a:cxn>
                    <a:cxn ang="0">
                      <a:pos x="516" y="473"/>
                    </a:cxn>
                    <a:cxn ang="0">
                      <a:pos x="439" y="540"/>
                    </a:cxn>
                    <a:cxn ang="0">
                      <a:pos x="402" y="570"/>
                    </a:cxn>
                    <a:cxn ang="0">
                      <a:pos x="366" y="583"/>
                    </a:cxn>
                    <a:cxn ang="0">
                      <a:pos x="333" y="599"/>
                    </a:cxn>
                    <a:cxn ang="0">
                      <a:pos x="321" y="601"/>
                    </a:cxn>
                    <a:cxn ang="0">
                      <a:pos x="287" y="611"/>
                    </a:cxn>
                    <a:cxn ang="0">
                      <a:pos x="255" y="621"/>
                    </a:cxn>
                    <a:cxn ang="0">
                      <a:pos x="194" y="605"/>
                    </a:cxn>
                    <a:cxn ang="0">
                      <a:pos x="161" y="562"/>
                    </a:cxn>
                    <a:cxn ang="0">
                      <a:pos x="125" y="526"/>
                    </a:cxn>
                    <a:cxn ang="0">
                      <a:pos x="34" y="498"/>
                    </a:cxn>
                    <a:cxn ang="0">
                      <a:pos x="8" y="463"/>
                    </a:cxn>
                    <a:cxn ang="0">
                      <a:pos x="16" y="435"/>
                    </a:cxn>
                    <a:cxn ang="0">
                      <a:pos x="50" y="437"/>
                    </a:cxn>
                    <a:cxn ang="0">
                      <a:pos x="85" y="441"/>
                    </a:cxn>
                    <a:cxn ang="0">
                      <a:pos x="123" y="392"/>
                    </a:cxn>
                    <a:cxn ang="0">
                      <a:pos x="137" y="338"/>
                    </a:cxn>
                    <a:cxn ang="0">
                      <a:pos x="123" y="285"/>
                    </a:cxn>
                    <a:cxn ang="0">
                      <a:pos x="127" y="231"/>
                    </a:cxn>
                    <a:cxn ang="0">
                      <a:pos x="167" y="178"/>
                    </a:cxn>
                    <a:cxn ang="0">
                      <a:pos x="190" y="124"/>
                    </a:cxn>
                    <a:cxn ang="0">
                      <a:pos x="198" y="65"/>
                    </a:cxn>
                    <a:cxn ang="0">
                      <a:pos x="236" y="0"/>
                    </a:cxn>
                  </a:cxnLst>
                  <a:rect l="0" t="0" r="r" b="b"/>
                  <a:pathLst>
                    <a:path w="578" h="621">
                      <a:moveTo>
                        <a:pt x="236" y="0"/>
                      </a:moveTo>
                      <a:lnTo>
                        <a:pt x="240" y="2"/>
                      </a:lnTo>
                      <a:lnTo>
                        <a:pt x="246" y="2"/>
                      </a:lnTo>
                      <a:lnTo>
                        <a:pt x="250" y="4"/>
                      </a:lnTo>
                      <a:lnTo>
                        <a:pt x="257" y="4"/>
                      </a:lnTo>
                      <a:lnTo>
                        <a:pt x="275" y="29"/>
                      </a:lnTo>
                      <a:lnTo>
                        <a:pt x="279" y="55"/>
                      </a:lnTo>
                      <a:lnTo>
                        <a:pt x="293" y="79"/>
                      </a:lnTo>
                      <a:lnTo>
                        <a:pt x="313" y="97"/>
                      </a:lnTo>
                      <a:lnTo>
                        <a:pt x="337" y="109"/>
                      </a:lnTo>
                      <a:lnTo>
                        <a:pt x="372" y="105"/>
                      </a:lnTo>
                      <a:lnTo>
                        <a:pt x="406" y="99"/>
                      </a:lnTo>
                      <a:lnTo>
                        <a:pt x="410" y="132"/>
                      </a:lnTo>
                      <a:lnTo>
                        <a:pt x="422" y="154"/>
                      </a:lnTo>
                      <a:lnTo>
                        <a:pt x="439" y="172"/>
                      </a:lnTo>
                      <a:lnTo>
                        <a:pt x="453" y="192"/>
                      </a:lnTo>
                      <a:lnTo>
                        <a:pt x="457" y="211"/>
                      </a:lnTo>
                      <a:lnTo>
                        <a:pt x="459" y="229"/>
                      </a:lnTo>
                      <a:lnTo>
                        <a:pt x="463" y="249"/>
                      </a:lnTo>
                      <a:lnTo>
                        <a:pt x="477" y="267"/>
                      </a:lnTo>
                      <a:lnTo>
                        <a:pt x="491" y="287"/>
                      </a:lnTo>
                      <a:lnTo>
                        <a:pt x="481" y="312"/>
                      </a:lnTo>
                      <a:lnTo>
                        <a:pt x="473" y="338"/>
                      </a:lnTo>
                      <a:lnTo>
                        <a:pt x="481" y="358"/>
                      </a:lnTo>
                      <a:lnTo>
                        <a:pt x="495" y="376"/>
                      </a:lnTo>
                      <a:lnTo>
                        <a:pt x="514" y="390"/>
                      </a:lnTo>
                      <a:lnTo>
                        <a:pt x="532" y="388"/>
                      </a:lnTo>
                      <a:lnTo>
                        <a:pt x="564" y="372"/>
                      </a:lnTo>
                      <a:lnTo>
                        <a:pt x="574" y="397"/>
                      </a:lnTo>
                      <a:lnTo>
                        <a:pt x="578" y="421"/>
                      </a:lnTo>
                      <a:lnTo>
                        <a:pt x="574" y="445"/>
                      </a:lnTo>
                      <a:lnTo>
                        <a:pt x="516" y="473"/>
                      </a:lnTo>
                      <a:lnTo>
                        <a:pt x="459" y="508"/>
                      </a:lnTo>
                      <a:lnTo>
                        <a:pt x="439" y="540"/>
                      </a:lnTo>
                      <a:lnTo>
                        <a:pt x="420" y="576"/>
                      </a:lnTo>
                      <a:lnTo>
                        <a:pt x="402" y="570"/>
                      </a:lnTo>
                      <a:lnTo>
                        <a:pt x="386" y="566"/>
                      </a:lnTo>
                      <a:lnTo>
                        <a:pt x="366" y="583"/>
                      </a:lnTo>
                      <a:lnTo>
                        <a:pt x="348" y="599"/>
                      </a:lnTo>
                      <a:lnTo>
                        <a:pt x="333" y="599"/>
                      </a:lnTo>
                      <a:lnTo>
                        <a:pt x="327" y="601"/>
                      </a:lnTo>
                      <a:lnTo>
                        <a:pt x="321" y="601"/>
                      </a:lnTo>
                      <a:lnTo>
                        <a:pt x="303" y="603"/>
                      </a:lnTo>
                      <a:lnTo>
                        <a:pt x="287" y="611"/>
                      </a:lnTo>
                      <a:lnTo>
                        <a:pt x="273" y="619"/>
                      </a:lnTo>
                      <a:lnTo>
                        <a:pt x="255" y="621"/>
                      </a:lnTo>
                      <a:lnTo>
                        <a:pt x="214" y="613"/>
                      </a:lnTo>
                      <a:lnTo>
                        <a:pt x="194" y="605"/>
                      </a:lnTo>
                      <a:lnTo>
                        <a:pt x="178" y="585"/>
                      </a:lnTo>
                      <a:lnTo>
                        <a:pt x="161" y="562"/>
                      </a:lnTo>
                      <a:lnTo>
                        <a:pt x="145" y="542"/>
                      </a:lnTo>
                      <a:lnTo>
                        <a:pt x="125" y="526"/>
                      </a:lnTo>
                      <a:lnTo>
                        <a:pt x="58" y="520"/>
                      </a:lnTo>
                      <a:lnTo>
                        <a:pt x="34" y="498"/>
                      </a:lnTo>
                      <a:lnTo>
                        <a:pt x="14" y="471"/>
                      </a:lnTo>
                      <a:lnTo>
                        <a:pt x="8" y="463"/>
                      </a:lnTo>
                      <a:lnTo>
                        <a:pt x="0" y="443"/>
                      </a:lnTo>
                      <a:lnTo>
                        <a:pt x="16" y="435"/>
                      </a:lnTo>
                      <a:lnTo>
                        <a:pt x="32" y="435"/>
                      </a:lnTo>
                      <a:lnTo>
                        <a:pt x="50" y="437"/>
                      </a:lnTo>
                      <a:lnTo>
                        <a:pt x="68" y="441"/>
                      </a:lnTo>
                      <a:lnTo>
                        <a:pt x="85" y="441"/>
                      </a:lnTo>
                      <a:lnTo>
                        <a:pt x="107" y="419"/>
                      </a:lnTo>
                      <a:lnTo>
                        <a:pt x="123" y="392"/>
                      </a:lnTo>
                      <a:lnTo>
                        <a:pt x="135" y="364"/>
                      </a:lnTo>
                      <a:lnTo>
                        <a:pt x="137" y="338"/>
                      </a:lnTo>
                      <a:lnTo>
                        <a:pt x="131" y="312"/>
                      </a:lnTo>
                      <a:lnTo>
                        <a:pt x="123" y="285"/>
                      </a:lnTo>
                      <a:lnTo>
                        <a:pt x="113" y="261"/>
                      </a:lnTo>
                      <a:lnTo>
                        <a:pt x="127" y="231"/>
                      </a:lnTo>
                      <a:lnTo>
                        <a:pt x="145" y="204"/>
                      </a:lnTo>
                      <a:lnTo>
                        <a:pt x="167" y="178"/>
                      </a:lnTo>
                      <a:lnTo>
                        <a:pt x="186" y="152"/>
                      </a:lnTo>
                      <a:lnTo>
                        <a:pt x="190" y="124"/>
                      </a:lnTo>
                      <a:lnTo>
                        <a:pt x="192" y="93"/>
                      </a:lnTo>
                      <a:lnTo>
                        <a:pt x="198" y="65"/>
                      </a:lnTo>
                      <a:lnTo>
                        <a:pt x="216" y="33"/>
                      </a:lnTo>
                      <a:lnTo>
                        <a:pt x="236" y="0"/>
                      </a:lnTo>
                      <a:close/>
                    </a:path>
                  </a:pathLst>
                </a:custGeom>
                <a:grpFill/>
                <a:ln w="9525" cap="flat" cmpd="sng" algn="ctr">
                  <a:noFill/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/>
                <a:lstStyle/>
                <a:p>
                  <a:pPr defTabSz="914400">
                    <a:defRPr/>
                  </a:pPr>
                  <a:endParaRPr lang="ru-RU" sz="1100" kern="0" dirty="0">
                    <a:solidFill>
                      <a:srgbClr val="002060"/>
                    </a:solidFill>
                    <a:cs typeface="Arial" panose="020B0604020202020204" pitchFamily="34" charset="0"/>
                  </a:endParaRPr>
                </a:p>
                <a:p>
                  <a:pPr defTabSz="914400">
                    <a:defRPr/>
                  </a:pPr>
                  <a:r>
                    <a:rPr lang="ru-RU" sz="1100" kern="0" dirty="0">
                      <a:solidFill>
                        <a:srgbClr val="002060"/>
                      </a:solidFill>
                      <a:cs typeface="Arial" panose="020B0604020202020204" pitchFamily="34" charset="0"/>
                    </a:rPr>
                    <a:t> </a:t>
                  </a:r>
                </a:p>
              </p:txBody>
            </p:sp>
            <p:sp>
              <p:nvSpPr>
                <p:cNvPr id="74" name="Freeform 63"/>
                <p:cNvSpPr/>
                <p:nvPr/>
              </p:nvSpPr>
              <p:spPr bwMode="auto">
                <a:xfrm>
                  <a:off x="2786770" y="2949716"/>
                  <a:ext cx="537533" cy="556346"/>
                </a:xfrm>
                <a:custGeom>
                  <a:avLst/>
                  <a:gdLst/>
                  <a:ahLst/>
                  <a:cxnLst>
                    <a:cxn ang="0">
                      <a:pos x="319" y="0"/>
                    </a:cxn>
                    <a:cxn ang="0">
                      <a:pos x="348" y="49"/>
                    </a:cxn>
                    <a:cxn ang="0">
                      <a:pos x="364" y="126"/>
                    </a:cxn>
                    <a:cxn ang="0">
                      <a:pos x="394" y="148"/>
                    </a:cxn>
                    <a:cxn ang="0">
                      <a:pos x="431" y="150"/>
                    </a:cxn>
                    <a:cxn ang="0">
                      <a:pos x="491" y="128"/>
                    </a:cxn>
                    <a:cxn ang="0">
                      <a:pos x="522" y="100"/>
                    </a:cxn>
                    <a:cxn ang="0">
                      <a:pos x="518" y="59"/>
                    </a:cxn>
                    <a:cxn ang="0">
                      <a:pos x="499" y="25"/>
                    </a:cxn>
                    <a:cxn ang="0">
                      <a:pos x="516" y="11"/>
                    </a:cxn>
                    <a:cxn ang="0">
                      <a:pos x="550" y="19"/>
                    </a:cxn>
                    <a:cxn ang="0">
                      <a:pos x="609" y="4"/>
                    </a:cxn>
                    <a:cxn ang="0">
                      <a:pos x="722" y="85"/>
                    </a:cxn>
                    <a:cxn ang="0">
                      <a:pos x="720" y="100"/>
                    </a:cxn>
                    <a:cxn ang="0">
                      <a:pos x="686" y="144"/>
                    </a:cxn>
                    <a:cxn ang="0">
                      <a:pos x="617" y="203"/>
                    </a:cxn>
                    <a:cxn ang="0">
                      <a:pos x="588" y="253"/>
                    </a:cxn>
                    <a:cxn ang="0">
                      <a:pos x="580" y="308"/>
                    </a:cxn>
                    <a:cxn ang="0">
                      <a:pos x="590" y="377"/>
                    </a:cxn>
                    <a:cxn ang="0">
                      <a:pos x="582" y="461"/>
                    </a:cxn>
                    <a:cxn ang="0">
                      <a:pos x="566" y="526"/>
                    </a:cxn>
                    <a:cxn ang="0">
                      <a:pos x="538" y="567"/>
                    </a:cxn>
                    <a:cxn ang="0">
                      <a:pos x="514" y="609"/>
                    </a:cxn>
                    <a:cxn ang="0">
                      <a:pos x="532" y="660"/>
                    </a:cxn>
                    <a:cxn ang="0">
                      <a:pos x="544" y="698"/>
                    </a:cxn>
                    <a:cxn ang="0">
                      <a:pos x="528" y="720"/>
                    </a:cxn>
                    <a:cxn ang="0">
                      <a:pos x="437" y="718"/>
                    </a:cxn>
                    <a:cxn ang="0">
                      <a:pos x="374" y="747"/>
                    </a:cxn>
                    <a:cxn ang="0">
                      <a:pos x="323" y="730"/>
                    </a:cxn>
                    <a:cxn ang="0">
                      <a:pos x="273" y="694"/>
                    </a:cxn>
                    <a:cxn ang="0">
                      <a:pos x="222" y="684"/>
                    </a:cxn>
                    <a:cxn ang="0">
                      <a:pos x="161" y="704"/>
                    </a:cxn>
                    <a:cxn ang="0">
                      <a:pos x="127" y="698"/>
                    </a:cxn>
                    <a:cxn ang="0">
                      <a:pos x="101" y="678"/>
                    </a:cxn>
                    <a:cxn ang="0">
                      <a:pos x="91" y="639"/>
                    </a:cxn>
                    <a:cxn ang="0">
                      <a:pos x="79" y="603"/>
                    </a:cxn>
                    <a:cxn ang="0">
                      <a:pos x="40" y="571"/>
                    </a:cxn>
                    <a:cxn ang="0">
                      <a:pos x="0" y="538"/>
                    </a:cxn>
                    <a:cxn ang="0">
                      <a:pos x="14" y="467"/>
                    </a:cxn>
                    <a:cxn ang="0">
                      <a:pos x="46" y="403"/>
                    </a:cxn>
                    <a:cxn ang="0">
                      <a:pos x="62" y="352"/>
                    </a:cxn>
                    <a:cxn ang="0">
                      <a:pos x="119" y="253"/>
                    </a:cxn>
                    <a:cxn ang="0">
                      <a:pos x="131" y="217"/>
                    </a:cxn>
                    <a:cxn ang="0">
                      <a:pos x="149" y="162"/>
                    </a:cxn>
                    <a:cxn ang="0">
                      <a:pos x="180" y="154"/>
                    </a:cxn>
                    <a:cxn ang="0">
                      <a:pos x="204" y="156"/>
                    </a:cxn>
                    <a:cxn ang="0">
                      <a:pos x="222" y="140"/>
                    </a:cxn>
                    <a:cxn ang="0">
                      <a:pos x="224" y="95"/>
                    </a:cxn>
                    <a:cxn ang="0">
                      <a:pos x="244" y="83"/>
                    </a:cxn>
                    <a:cxn ang="0">
                      <a:pos x="281" y="71"/>
                    </a:cxn>
                    <a:cxn ang="0">
                      <a:pos x="293" y="19"/>
                    </a:cxn>
                  </a:cxnLst>
                  <a:rect l="0" t="0" r="r" b="b"/>
                  <a:pathLst>
                    <a:path w="722" h="747">
                      <a:moveTo>
                        <a:pt x="299" y="0"/>
                      </a:moveTo>
                      <a:lnTo>
                        <a:pt x="319" y="0"/>
                      </a:lnTo>
                      <a:lnTo>
                        <a:pt x="331" y="25"/>
                      </a:lnTo>
                      <a:lnTo>
                        <a:pt x="348" y="49"/>
                      </a:lnTo>
                      <a:lnTo>
                        <a:pt x="362" y="71"/>
                      </a:lnTo>
                      <a:lnTo>
                        <a:pt x="364" y="126"/>
                      </a:lnTo>
                      <a:lnTo>
                        <a:pt x="378" y="138"/>
                      </a:lnTo>
                      <a:lnTo>
                        <a:pt x="394" y="148"/>
                      </a:lnTo>
                      <a:lnTo>
                        <a:pt x="412" y="152"/>
                      </a:lnTo>
                      <a:lnTo>
                        <a:pt x="431" y="150"/>
                      </a:lnTo>
                      <a:lnTo>
                        <a:pt x="471" y="138"/>
                      </a:lnTo>
                      <a:lnTo>
                        <a:pt x="491" y="128"/>
                      </a:lnTo>
                      <a:lnTo>
                        <a:pt x="508" y="116"/>
                      </a:lnTo>
                      <a:lnTo>
                        <a:pt x="522" y="100"/>
                      </a:lnTo>
                      <a:lnTo>
                        <a:pt x="522" y="79"/>
                      </a:lnTo>
                      <a:lnTo>
                        <a:pt x="518" y="59"/>
                      </a:lnTo>
                      <a:lnTo>
                        <a:pt x="510" y="41"/>
                      </a:lnTo>
                      <a:lnTo>
                        <a:pt x="499" y="25"/>
                      </a:lnTo>
                      <a:lnTo>
                        <a:pt x="508" y="19"/>
                      </a:lnTo>
                      <a:lnTo>
                        <a:pt x="516" y="11"/>
                      </a:lnTo>
                      <a:lnTo>
                        <a:pt x="534" y="17"/>
                      </a:lnTo>
                      <a:lnTo>
                        <a:pt x="550" y="19"/>
                      </a:lnTo>
                      <a:lnTo>
                        <a:pt x="593" y="0"/>
                      </a:lnTo>
                      <a:lnTo>
                        <a:pt x="609" y="4"/>
                      </a:lnTo>
                      <a:lnTo>
                        <a:pt x="649" y="29"/>
                      </a:lnTo>
                      <a:lnTo>
                        <a:pt x="722" y="85"/>
                      </a:lnTo>
                      <a:lnTo>
                        <a:pt x="722" y="91"/>
                      </a:lnTo>
                      <a:lnTo>
                        <a:pt x="720" y="100"/>
                      </a:lnTo>
                      <a:lnTo>
                        <a:pt x="716" y="112"/>
                      </a:lnTo>
                      <a:lnTo>
                        <a:pt x="686" y="144"/>
                      </a:lnTo>
                      <a:lnTo>
                        <a:pt x="651" y="174"/>
                      </a:lnTo>
                      <a:lnTo>
                        <a:pt x="617" y="203"/>
                      </a:lnTo>
                      <a:lnTo>
                        <a:pt x="601" y="227"/>
                      </a:lnTo>
                      <a:lnTo>
                        <a:pt x="588" y="253"/>
                      </a:lnTo>
                      <a:lnTo>
                        <a:pt x="580" y="279"/>
                      </a:lnTo>
                      <a:lnTo>
                        <a:pt x="580" y="308"/>
                      </a:lnTo>
                      <a:lnTo>
                        <a:pt x="586" y="336"/>
                      </a:lnTo>
                      <a:lnTo>
                        <a:pt x="590" y="377"/>
                      </a:lnTo>
                      <a:lnTo>
                        <a:pt x="588" y="419"/>
                      </a:lnTo>
                      <a:lnTo>
                        <a:pt x="582" y="461"/>
                      </a:lnTo>
                      <a:lnTo>
                        <a:pt x="574" y="502"/>
                      </a:lnTo>
                      <a:lnTo>
                        <a:pt x="566" y="526"/>
                      </a:lnTo>
                      <a:lnTo>
                        <a:pt x="554" y="546"/>
                      </a:lnTo>
                      <a:lnTo>
                        <a:pt x="538" y="567"/>
                      </a:lnTo>
                      <a:lnTo>
                        <a:pt x="524" y="587"/>
                      </a:lnTo>
                      <a:lnTo>
                        <a:pt x="514" y="609"/>
                      </a:lnTo>
                      <a:lnTo>
                        <a:pt x="512" y="635"/>
                      </a:lnTo>
                      <a:lnTo>
                        <a:pt x="532" y="660"/>
                      </a:lnTo>
                      <a:lnTo>
                        <a:pt x="550" y="686"/>
                      </a:lnTo>
                      <a:lnTo>
                        <a:pt x="544" y="698"/>
                      </a:lnTo>
                      <a:lnTo>
                        <a:pt x="538" y="712"/>
                      </a:lnTo>
                      <a:lnTo>
                        <a:pt x="528" y="720"/>
                      </a:lnTo>
                      <a:lnTo>
                        <a:pt x="459" y="712"/>
                      </a:lnTo>
                      <a:lnTo>
                        <a:pt x="437" y="718"/>
                      </a:lnTo>
                      <a:lnTo>
                        <a:pt x="396" y="738"/>
                      </a:lnTo>
                      <a:lnTo>
                        <a:pt x="374" y="747"/>
                      </a:lnTo>
                      <a:lnTo>
                        <a:pt x="352" y="744"/>
                      </a:lnTo>
                      <a:lnTo>
                        <a:pt x="323" y="730"/>
                      </a:lnTo>
                      <a:lnTo>
                        <a:pt x="299" y="712"/>
                      </a:lnTo>
                      <a:lnTo>
                        <a:pt x="273" y="694"/>
                      </a:lnTo>
                      <a:lnTo>
                        <a:pt x="244" y="680"/>
                      </a:lnTo>
                      <a:lnTo>
                        <a:pt x="222" y="684"/>
                      </a:lnTo>
                      <a:lnTo>
                        <a:pt x="182" y="700"/>
                      </a:lnTo>
                      <a:lnTo>
                        <a:pt x="161" y="704"/>
                      </a:lnTo>
                      <a:lnTo>
                        <a:pt x="145" y="702"/>
                      </a:lnTo>
                      <a:lnTo>
                        <a:pt x="127" y="698"/>
                      </a:lnTo>
                      <a:lnTo>
                        <a:pt x="113" y="690"/>
                      </a:lnTo>
                      <a:lnTo>
                        <a:pt x="101" y="678"/>
                      </a:lnTo>
                      <a:lnTo>
                        <a:pt x="95" y="660"/>
                      </a:lnTo>
                      <a:lnTo>
                        <a:pt x="91" y="639"/>
                      </a:lnTo>
                      <a:lnTo>
                        <a:pt x="89" y="619"/>
                      </a:lnTo>
                      <a:lnTo>
                        <a:pt x="79" y="603"/>
                      </a:lnTo>
                      <a:lnTo>
                        <a:pt x="60" y="585"/>
                      </a:lnTo>
                      <a:lnTo>
                        <a:pt x="40" y="571"/>
                      </a:lnTo>
                      <a:lnTo>
                        <a:pt x="18" y="556"/>
                      </a:lnTo>
                      <a:lnTo>
                        <a:pt x="0" y="538"/>
                      </a:lnTo>
                      <a:lnTo>
                        <a:pt x="2" y="502"/>
                      </a:lnTo>
                      <a:lnTo>
                        <a:pt x="14" y="467"/>
                      </a:lnTo>
                      <a:lnTo>
                        <a:pt x="28" y="435"/>
                      </a:lnTo>
                      <a:lnTo>
                        <a:pt x="46" y="403"/>
                      </a:lnTo>
                      <a:lnTo>
                        <a:pt x="56" y="379"/>
                      </a:lnTo>
                      <a:lnTo>
                        <a:pt x="62" y="352"/>
                      </a:lnTo>
                      <a:lnTo>
                        <a:pt x="70" y="326"/>
                      </a:lnTo>
                      <a:lnTo>
                        <a:pt x="119" y="253"/>
                      </a:lnTo>
                      <a:lnTo>
                        <a:pt x="127" y="235"/>
                      </a:lnTo>
                      <a:lnTo>
                        <a:pt x="131" y="217"/>
                      </a:lnTo>
                      <a:lnTo>
                        <a:pt x="135" y="180"/>
                      </a:lnTo>
                      <a:lnTo>
                        <a:pt x="149" y="162"/>
                      </a:lnTo>
                      <a:lnTo>
                        <a:pt x="168" y="150"/>
                      </a:lnTo>
                      <a:lnTo>
                        <a:pt x="180" y="154"/>
                      </a:lnTo>
                      <a:lnTo>
                        <a:pt x="192" y="156"/>
                      </a:lnTo>
                      <a:lnTo>
                        <a:pt x="204" y="156"/>
                      </a:lnTo>
                      <a:lnTo>
                        <a:pt x="214" y="148"/>
                      </a:lnTo>
                      <a:lnTo>
                        <a:pt x="222" y="140"/>
                      </a:lnTo>
                      <a:lnTo>
                        <a:pt x="224" y="130"/>
                      </a:lnTo>
                      <a:lnTo>
                        <a:pt x="224" y="95"/>
                      </a:lnTo>
                      <a:lnTo>
                        <a:pt x="232" y="87"/>
                      </a:lnTo>
                      <a:lnTo>
                        <a:pt x="244" y="83"/>
                      </a:lnTo>
                      <a:lnTo>
                        <a:pt x="269" y="83"/>
                      </a:lnTo>
                      <a:lnTo>
                        <a:pt x="281" y="71"/>
                      </a:lnTo>
                      <a:lnTo>
                        <a:pt x="289" y="55"/>
                      </a:lnTo>
                      <a:lnTo>
                        <a:pt x="293" y="19"/>
                      </a:lnTo>
                      <a:lnTo>
                        <a:pt x="299" y="0"/>
                      </a:lnTo>
                      <a:close/>
                    </a:path>
                  </a:pathLst>
                </a:custGeom>
                <a:grpFill/>
                <a:ln w="9525" cap="flat" cmpd="sng" algn="ctr">
                  <a:noFill/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/>
                <a:lstStyle/>
                <a:p>
                  <a:pPr defTabSz="914400">
                    <a:defRPr/>
                  </a:pPr>
                  <a:r>
                    <a:rPr lang="ru-RU" sz="1100" kern="0" dirty="0">
                      <a:solidFill>
                        <a:srgbClr val="002060"/>
                      </a:solidFill>
                      <a:cs typeface="Arial" panose="020B0604020202020204" pitchFamily="34" charset="0"/>
                    </a:rPr>
                    <a:t>    </a:t>
                  </a:r>
                </a:p>
              </p:txBody>
            </p:sp>
            <p:sp>
              <p:nvSpPr>
                <p:cNvPr id="75" name="Freeform 64"/>
                <p:cNvSpPr/>
                <p:nvPr/>
              </p:nvSpPr>
              <p:spPr bwMode="auto">
                <a:xfrm>
                  <a:off x="2133839" y="3849403"/>
                  <a:ext cx="457126" cy="501233"/>
                </a:xfrm>
                <a:custGeom>
                  <a:avLst/>
                  <a:gdLst/>
                  <a:ahLst/>
                  <a:cxnLst>
                    <a:cxn ang="0">
                      <a:pos x="614" y="12"/>
                    </a:cxn>
                    <a:cxn ang="0">
                      <a:pos x="597" y="54"/>
                    </a:cxn>
                    <a:cxn ang="0">
                      <a:pos x="569" y="119"/>
                    </a:cxn>
                    <a:cxn ang="0">
                      <a:pos x="571" y="165"/>
                    </a:cxn>
                    <a:cxn ang="0">
                      <a:pos x="549" y="210"/>
                    </a:cxn>
                    <a:cxn ang="0">
                      <a:pos x="500" y="260"/>
                    </a:cxn>
                    <a:cxn ang="0">
                      <a:pos x="476" y="287"/>
                    </a:cxn>
                    <a:cxn ang="0">
                      <a:pos x="458" y="315"/>
                    </a:cxn>
                    <a:cxn ang="0">
                      <a:pos x="464" y="370"/>
                    </a:cxn>
                    <a:cxn ang="0">
                      <a:pos x="454" y="424"/>
                    </a:cxn>
                    <a:cxn ang="0">
                      <a:pos x="435" y="450"/>
                    </a:cxn>
                    <a:cxn ang="0">
                      <a:pos x="423" y="477"/>
                    </a:cxn>
                    <a:cxn ang="0">
                      <a:pos x="427" y="515"/>
                    </a:cxn>
                    <a:cxn ang="0">
                      <a:pos x="421" y="570"/>
                    </a:cxn>
                    <a:cxn ang="0">
                      <a:pos x="425" y="632"/>
                    </a:cxn>
                    <a:cxn ang="0">
                      <a:pos x="429" y="665"/>
                    </a:cxn>
                    <a:cxn ang="0">
                      <a:pos x="417" y="671"/>
                    </a:cxn>
                    <a:cxn ang="0">
                      <a:pos x="375" y="638"/>
                    </a:cxn>
                    <a:cxn ang="0">
                      <a:pos x="340" y="616"/>
                    </a:cxn>
                    <a:cxn ang="0">
                      <a:pos x="282" y="622"/>
                    </a:cxn>
                    <a:cxn ang="0">
                      <a:pos x="243" y="586"/>
                    </a:cxn>
                    <a:cxn ang="0">
                      <a:pos x="191" y="574"/>
                    </a:cxn>
                    <a:cxn ang="0">
                      <a:pos x="166" y="517"/>
                    </a:cxn>
                    <a:cxn ang="0">
                      <a:pos x="185" y="481"/>
                    </a:cxn>
                    <a:cxn ang="0">
                      <a:pos x="180" y="438"/>
                    </a:cxn>
                    <a:cxn ang="0">
                      <a:pos x="148" y="402"/>
                    </a:cxn>
                    <a:cxn ang="0">
                      <a:pos x="98" y="386"/>
                    </a:cxn>
                    <a:cxn ang="0">
                      <a:pos x="39" y="392"/>
                    </a:cxn>
                    <a:cxn ang="0">
                      <a:pos x="47" y="325"/>
                    </a:cxn>
                    <a:cxn ang="0">
                      <a:pos x="39" y="274"/>
                    </a:cxn>
                    <a:cxn ang="0">
                      <a:pos x="25" y="262"/>
                    </a:cxn>
                    <a:cxn ang="0">
                      <a:pos x="11" y="248"/>
                    </a:cxn>
                    <a:cxn ang="0">
                      <a:pos x="0" y="228"/>
                    </a:cxn>
                    <a:cxn ang="0">
                      <a:pos x="4" y="204"/>
                    </a:cxn>
                    <a:cxn ang="0">
                      <a:pos x="13" y="165"/>
                    </a:cxn>
                    <a:cxn ang="0">
                      <a:pos x="21" y="115"/>
                    </a:cxn>
                    <a:cxn ang="0">
                      <a:pos x="45" y="90"/>
                    </a:cxn>
                    <a:cxn ang="0">
                      <a:pos x="73" y="103"/>
                    </a:cxn>
                    <a:cxn ang="0">
                      <a:pos x="120" y="127"/>
                    </a:cxn>
                    <a:cxn ang="0">
                      <a:pos x="195" y="133"/>
                    </a:cxn>
                    <a:cxn ang="0">
                      <a:pos x="237" y="109"/>
                    </a:cxn>
                    <a:cxn ang="0">
                      <a:pos x="272" y="121"/>
                    </a:cxn>
                    <a:cxn ang="0">
                      <a:pos x="308" y="125"/>
                    </a:cxn>
                    <a:cxn ang="0">
                      <a:pos x="346" y="95"/>
                    </a:cxn>
                    <a:cxn ang="0">
                      <a:pos x="381" y="62"/>
                    </a:cxn>
                    <a:cxn ang="0">
                      <a:pos x="440" y="36"/>
                    </a:cxn>
                    <a:cxn ang="0">
                      <a:pos x="512" y="10"/>
                    </a:cxn>
                  </a:cxnLst>
                  <a:rect l="0" t="0" r="r" b="b"/>
                  <a:pathLst>
                    <a:path w="614" h="673">
                      <a:moveTo>
                        <a:pt x="545" y="0"/>
                      </a:moveTo>
                      <a:lnTo>
                        <a:pt x="614" y="12"/>
                      </a:lnTo>
                      <a:lnTo>
                        <a:pt x="607" y="34"/>
                      </a:lnTo>
                      <a:lnTo>
                        <a:pt x="597" y="54"/>
                      </a:lnTo>
                      <a:lnTo>
                        <a:pt x="573" y="95"/>
                      </a:lnTo>
                      <a:lnTo>
                        <a:pt x="569" y="119"/>
                      </a:lnTo>
                      <a:lnTo>
                        <a:pt x="569" y="141"/>
                      </a:lnTo>
                      <a:lnTo>
                        <a:pt x="571" y="165"/>
                      </a:lnTo>
                      <a:lnTo>
                        <a:pt x="577" y="190"/>
                      </a:lnTo>
                      <a:lnTo>
                        <a:pt x="549" y="210"/>
                      </a:lnTo>
                      <a:lnTo>
                        <a:pt x="522" y="232"/>
                      </a:lnTo>
                      <a:lnTo>
                        <a:pt x="500" y="260"/>
                      </a:lnTo>
                      <a:lnTo>
                        <a:pt x="488" y="272"/>
                      </a:lnTo>
                      <a:lnTo>
                        <a:pt x="476" y="287"/>
                      </a:lnTo>
                      <a:lnTo>
                        <a:pt x="466" y="299"/>
                      </a:lnTo>
                      <a:lnTo>
                        <a:pt x="458" y="315"/>
                      </a:lnTo>
                      <a:lnTo>
                        <a:pt x="462" y="343"/>
                      </a:lnTo>
                      <a:lnTo>
                        <a:pt x="464" y="370"/>
                      </a:lnTo>
                      <a:lnTo>
                        <a:pt x="462" y="398"/>
                      </a:lnTo>
                      <a:lnTo>
                        <a:pt x="454" y="424"/>
                      </a:lnTo>
                      <a:lnTo>
                        <a:pt x="446" y="436"/>
                      </a:lnTo>
                      <a:lnTo>
                        <a:pt x="435" y="450"/>
                      </a:lnTo>
                      <a:lnTo>
                        <a:pt x="427" y="463"/>
                      </a:lnTo>
                      <a:lnTo>
                        <a:pt x="423" y="477"/>
                      </a:lnTo>
                      <a:lnTo>
                        <a:pt x="425" y="493"/>
                      </a:lnTo>
                      <a:lnTo>
                        <a:pt x="427" y="515"/>
                      </a:lnTo>
                      <a:lnTo>
                        <a:pt x="427" y="539"/>
                      </a:lnTo>
                      <a:lnTo>
                        <a:pt x="421" y="570"/>
                      </a:lnTo>
                      <a:lnTo>
                        <a:pt x="421" y="602"/>
                      </a:lnTo>
                      <a:lnTo>
                        <a:pt x="425" y="632"/>
                      </a:lnTo>
                      <a:lnTo>
                        <a:pt x="433" y="663"/>
                      </a:lnTo>
                      <a:lnTo>
                        <a:pt x="429" y="665"/>
                      </a:lnTo>
                      <a:lnTo>
                        <a:pt x="423" y="667"/>
                      </a:lnTo>
                      <a:lnTo>
                        <a:pt x="417" y="671"/>
                      </a:lnTo>
                      <a:lnTo>
                        <a:pt x="411" y="673"/>
                      </a:lnTo>
                      <a:lnTo>
                        <a:pt x="375" y="638"/>
                      </a:lnTo>
                      <a:lnTo>
                        <a:pt x="359" y="626"/>
                      </a:lnTo>
                      <a:lnTo>
                        <a:pt x="340" y="616"/>
                      </a:lnTo>
                      <a:lnTo>
                        <a:pt x="312" y="618"/>
                      </a:lnTo>
                      <a:lnTo>
                        <a:pt x="282" y="622"/>
                      </a:lnTo>
                      <a:lnTo>
                        <a:pt x="247" y="588"/>
                      </a:lnTo>
                      <a:lnTo>
                        <a:pt x="243" y="586"/>
                      </a:lnTo>
                      <a:lnTo>
                        <a:pt x="217" y="578"/>
                      </a:lnTo>
                      <a:lnTo>
                        <a:pt x="191" y="574"/>
                      </a:lnTo>
                      <a:lnTo>
                        <a:pt x="164" y="572"/>
                      </a:lnTo>
                      <a:lnTo>
                        <a:pt x="166" y="517"/>
                      </a:lnTo>
                      <a:lnTo>
                        <a:pt x="174" y="499"/>
                      </a:lnTo>
                      <a:lnTo>
                        <a:pt x="185" y="481"/>
                      </a:lnTo>
                      <a:lnTo>
                        <a:pt x="189" y="461"/>
                      </a:lnTo>
                      <a:lnTo>
                        <a:pt x="180" y="438"/>
                      </a:lnTo>
                      <a:lnTo>
                        <a:pt x="166" y="418"/>
                      </a:lnTo>
                      <a:lnTo>
                        <a:pt x="148" y="402"/>
                      </a:lnTo>
                      <a:lnTo>
                        <a:pt x="128" y="390"/>
                      </a:lnTo>
                      <a:lnTo>
                        <a:pt x="98" y="386"/>
                      </a:lnTo>
                      <a:lnTo>
                        <a:pt x="67" y="388"/>
                      </a:lnTo>
                      <a:lnTo>
                        <a:pt x="39" y="392"/>
                      </a:lnTo>
                      <a:lnTo>
                        <a:pt x="43" y="349"/>
                      </a:lnTo>
                      <a:lnTo>
                        <a:pt x="47" y="325"/>
                      </a:lnTo>
                      <a:lnTo>
                        <a:pt x="47" y="299"/>
                      </a:lnTo>
                      <a:lnTo>
                        <a:pt x="39" y="274"/>
                      </a:lnTo>
                      <a:lnTo>
                        <a:pt x="33" y="268"/>
                      </a:lnTo>
                      <a:lnTo>
                        <a:pt x="25" y="262"/>
                      </a:lnTo>
                      <a:lnTo>
                        <a:pt x="19" y="254"/>
                      </a:lnTo>
                      <a:lnTo>
                        <a:pt x="11" y="248"/>
                      </a:lnTo>
                      <a:lnTo>
                        <a:pt x="2" y="238"/>
                      </a:lnTo>
                      <a:lnTo>
                        <a:pt x="0" y="228"/>
                      </a:lnTo>
                      <a:lnTo>
                        <a:pt x="0" y="216"/>
                      </a:lnTo>
                      <a:lnTo>
                        <a:pt x="4" y="204"/>
                      </a:lnTo>
                      <a:lnTo>
                        <a:pt x="6" y="192"/>
                      </a:lnTo>
                      <a:lnTo>
                        <a:pt x="13" y="165"/>
                      </a:lnTo>
                      <a:lnTo>
                        <a:pt x="15" y="139"/>
                      </a:lnTo>
                      <a:lnTo>
                        <a:pt x="21" y="115"/>
                      </a:lnTo>
                      <a:lnTo>
                        <a:pt x="31" y="93"/>
                      </a:lnTo>
                      <a:lnTo>
                        <a:pt x="45" y="90"/>
                      </a:lnTo>
                      <a:lnTo>
                        <a:pt x="59" y="90"/>
                      </a:lnTo>
                      <a:lnTo>
                        <a:pt x="73" y="103"/>
                      </a:lnTo>
                      <a:lnTo>
                        <a:pt x="102" y="123"/>
                      </a:lnTo>
                      <a:lnTo>
                        <a:pt x="120" y="127"/>
                      </a:lnTo>
                      <a:lnTo>
                        <a:pt x="156" y="129"/>
                      </a:lnTo>
                      <a:lnTo>
                        <a:pt x="195" y="133"/>
                      </a:lnTo>
                      <a:lnTo>
                        <a:pt x="215" y="121"/>
                      </a:lnTo>
                      <a:lnTo>
                        <a:pt x="237" y="109"/>
                      </a:lnTo>
                      <a:lnTo>
                        <a:pt x="255" y="113"/>
                      </a:lnTo>
                      <a:lnTo>
                        <a:pt x="272" y="121"/>
                      </a:lnTo>
                      <a:lnTo>
                        <a:pt x="290" y="125"/>
                      </a:lnTo>
                      <a:lnTo>
                        <a:pt x="308" y="125"/>
                      </a:lnTo>
                      <a:lnTo>
                        <a:pt x="328" y="111"/>
                      </a:lnTo>
                      <a:lnTo>
                        <a:pt x="346" y="95"/>
                      </a:lnTo>
                      <a:lnTo>
                        <a:pt x="363" y="76"/>
                      </a:lnTo>
                      <a:lnTo>
                        <a:pt x="381" y="62"/>
                      </a:lnTo>
                      <a:lnTo>
                        <a:pt x="403" y="52"/>
                      </a:lnTo>
                      <a:lnTo>
                        <a:pt x="440" y="36"/>
                      </a:lnTo>
                      <a:lnTo>
                        <a:pt x="478" y="18"/>
                      </a:lnTo>
                      <a:lnTo>
                        <a:pt x="512" y="10"/>
                      </a:lnTo>
                      <a:lnTo>
                        <a:pt x="545" y="0"/>
                      </a:lnTo>
                      <a:close/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 w="9525" cap="flat" cmpd="sng" algn="ctr">
                  <a:noFill/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/>
                <a:lstStyle/>
                <a:p>
                  <a:pPr defTabSz="914400">
                    <a:defRPr/>
                  </a:pPr>
                  <a:endParaRPr lang="ru-RU" sz="1050" kern="0" dirty="0">
                    <a:solidFill>
                      <a:srgbClr val="002060"/>
                    </a:solidFill>
                    <a:cs typeface="Arial" panose="020B0604020202020204" pitchFamily="34" charset="0"/>
                  </a:endParaRPr>
                </a:p>
                <a:p>
                  <a:pPr defTabSz="914400">
                    <a:defRPr/>
                  </a:pPr>
                  <a:r>
                    <a:rPr lang="ru-RU" sz="1050" kern="0" dirty="0">
                      <a:solidFill>
                        <a:srgbClr val="002060"/>
                      </a:solidFill>
                      <a:cs typeface="Arial" panose="020B0604020202020204" pitchFamily="34" charset="0"/>
                    </a:rPr>
                    <a:t>  </a:t>
                  </a:r>
                </a:p>
              </p:txBody>
            </p:sp>
            <p:sp>
              <p:nvSpPr>
                <p:cNvPr id="76" name="Freeform 65"/>
                <p:cNvSpPr/>
                <p:nvPr/>
              </p:nvSpPr>
              <p:spPr bwMode="auto">
                <a:xfrm>
                  <a:off x="3024267" y="3030152"/>
                  <a:ext cx="1211310" cy="1327933"/>
                </a:xfrm>
                <a:custGeom>
                  <a:avLst/>
                  <a:gdLst/>
                  <a:ahLst/>
                  <a:cxnLst>
                    <a:cxn ang="0">
                      <a:pos x="508" y="8"/>
                    </a:cxn>
                    <a:cxn ang="0">
                      <a:pos x="597" y="119"/>
                    </a:cxn>
                    <a:cxn ang="0">
                      <a:pos x="692" y="175"/>
                    </a:cxn>
                    <a:cxn ang="0">
                      <a:pos x="696" y="256"/>
                    </a:cxn>
                    <a:cxn ang="0">
                      <a:pos x="747" y="343"/>
                    </a:cxn>
                    <a:cxn ang="0">
                      <a:pos x="860" y="390"/>
                    </a:cxn>
                    <a:cxn ang="0">
                      <a:pos x="982" y="315"/>
                    </a:cxn>
                    <a:cxn ang="0">
                      <a:pos x="1097" y="238"/>
                    </a:cxn>
                    <a:cxn ang="0">
                      <a:pos x="1172" y="175"/>
                    </a:cxn>
                    <a:cxn ang="0">
                      <a:pos x="1196" y="184"/>
                    </a:cxn>
                    <a:cxn ang="0">
                      <a:pos x="1344" y="285"/>
                    </a:cxn>
                    <a:cxn ang="0">
                      <a:pos x="1417" y="232"/>
                    </a:cxn>
                    <a:cxn ang="0">
                      <a:pos x="1506" y="149"/>
                    </a:cxn>
                    <a:cxn ang="0">
                      <a:pos x="1611" y="125"/>
                    </a:cxn>
                    <a:cxn ang="0">
                      <a:pos x="1611" y="206"/>
                    </a:cxn>
                    <a:cxn ang="0">
                      <a:pos x="1573" y="402"/>
                    </a:cxn>
                    <a:cxn ang="0">
                      <a:pos x="1585" y="493"/>
                    </a:cxn>
                    <a:cxn ang="0">
                      <a:pos x="1567" y="600"/>
                    </a:cxn>
                    <a:cxn ang="0">
                      <a:pos x="1534" y="606"/>
                    </a:cxn>
                    <a:cxn ang="0">
                      <a:pos x="1445" y="685"/>
                    </a:cxn>
                    <a:cxn ang="0">
                      <a:pos x="1433" y="758"/>
                    </a:cxn>
                    <a:cxn ang="0">
                      <a:pos x="1364" y="873"/>
                    </a:cxn>
                    <a:cxn ang="0">
                      <a:pos x="1316" y="1007"/>
                    </a:cxn>
                    <a:cxn ang="0">
                      <a:pos x="1358" y="1045"/>
                    </a:cxn>
                    <a:cxn ang="0">
                      <a:pos x="1423" y="1089"/>
                    </a:cxn>
                    <a:cxn ang="0">
                      <a:pos x="1425" y="1154"/>
                    </a:cxn>
                    <a:cxn ang="0">
                      <a:pos x="1350" y="1207"/>
                    </a:cxn>
                    <a:cxn ang="0">
                      <a:pos x="1334" y="1286"/>
                    </a:cxn>
                    <a:cxn ang="0">
                      <a:pos x="1304" y="1372"/>
                    </a:cxn>
                    <a:cxn ang="0">
                      <a:pos x="1243" y="1439"/>
                    </a:cxn>
                    <a:cxn ang="0">
                      <a:pos x="1146" y="1478"/>
                    </a:cxn>
                    <a:cxn ang="0">
                      <a:pos x="998" y="1439"/>
                    </a:cxn>
                    <a:cxn ang="0">
                      <a:pos x="887" y="1453"/>
                    </a:cxn>
                    <a:cxn ang="0">
                      <a:pos x="802" y="1589"/>
                    </a:cxn>
                    <a:cxn ang="0">
                      <a:pos x="698" y="1629"/>
                    </a:cxn>
                    <a:cxn ang="0">
                      <a:pos x="674" y="1732"/>
                    </a:cxn>
                    <a:cxn ang="0">
                      <a:pos x="605" y="1688"/>
                    </a:cxn>
                    <a:cxn ang="0">
                      <a:pos x="541" y="1714"/>
                    </a:cxn>
                    <a:cxn ang="0">
                      <a:pos x="466" y="1773"/>
                    </a:cxn>
                    <a:cxn ang="0">
                      <a:pos x="391" y="1757"/>
                    </a:cxn>
                    <a:cxn ang="0">
                      <a:pos x="371" y="1573"/>
                    </a:cxn>
                    <a:cxn ang="0">
                      <a:pos x="288" y="1524"/>
                    </a:cxn>
                    <a:cxn ang="0">
                      <a:pos x="211" y="1463"/>
                    </a:cxn>
                    <a:cxn ang="0">
                      <a:pos x="203" y="1322"/>
                    </a:cxn>
                    <a:cxn ang="0">
                      <a:pos x="23" y="1288"/>
                    </a:cxn>
                    <a:cxn ang="0">
                      <a:pos x="2" y="1267"/>
                    </a:cxn>
                    <a:cxn ang="0">
                      <a:pos x="91" y="1170"/>
                    </a:cxn>
                    <a:cxn ang="0">
                      <a:pos x="207" y="1126"/>
                    </a:cxn>
                    <a:cxn ang="0">
                      <a:pos x="189" y="1043"/>
                    </a:cxn>
                    <a:cxn ang="0">
                      <a:pos x="201" y="944"/>
                    </a:cxn>
                    <a:cxn ang="0">
                      <a:pos x="184" y="796"/>
                    </a:cxn>
                    <a:cxn ang="0">
                      <a:pos x="205" y="681"/>
                    </a:cxn>
                    <a:cxn ang="0">
                      <a:pos x="269" y="606"/>
                    </a:cxn>
                    <a:cxn ang="0">
                      <a:pos x="255" y="533"/>
                    </a:cxn>
                    <a:cxn ang="0">
                      <a:pos x="282" y="448"/>
                    </a:cxn>
                    <a:cxn ang="0">
                      <a:pos x="312" y="321"/>
                    </a:cxn>
                    <a:cxn ang="0">
                      <a:pos x="306" y="202"/>
                    </a:cxn>
                    <a:cxn ang="0">
                      <a:pos x="397" y="62"/>
                    </a:cxn>
                  </a:cxnLst>
                  <a:rect l="0" t="0" r="r" b="b"/>
                  <a:pathLst>
                    <a:path w="1627" h="1783">
                      <a:moveTo>
                        <a:pt x="460" y="10"/>
                      </a:moveTo>
                      <a:lnTo>
                        <a:pt x="476" y="2"/>
                      </a:lnTo>
                      <a:lnTo>
                        <a:pt x="492" y="0"/>
                      </a:lnTo>
                      <a:lnTo>
                        <a:pt x="508" y="8"/>
                      </a:lnTo>
                      <a:lnTo>
                        <a:pt x="533" y="34"/>
                      </a:lnTo>
                      <a:lnTo>
                        <a:pt x="555" y="62"/>
                      </a:lnTo>
                      <a:lnTo>
                        <a:pt x="575" y="91"/>
                      </a:lnTo>
                      <a:lnTo>
                        <a:pt x="597" y="119"/>
                      </a:lnTo>
                      <a:lnTo>
                        <a:pt x="618" y="131"/>
                      </a:lnTo>
                      <a:lnTo>
                        <a:pt x="658" y="147"/>
                      </a:lnTo>
                      <a:lnTo>
                        <a:pt x="676" y="159"/>
                      </a:lnTo>
                      <a:lnTo>
                        <a:pt x="692" y="175"/>
                      </a:lnTo>
                      <a:lnTo>
                        <a:pt x="686" y="198"/>
                      </a:lnTo>
                      <a:lnTo>
                        <a:pt x="680" y="218"/>
                      </a:lnTo>
                      <a:lnTo>
                        <a:pt x="682" y="240"/>
                      </a:lnTo>
                      <a:lnTo>
                        <a:pt x="696" y="256"/>
                      </a:lnTo>
                      <a:lnTo>
                        <a:pt x="725" y="285"/>
                      </a:lnTo>
                      <a:lnTo>
                        <a:pt x="737" y="301"/>
                      </a:lnTo>
                      <a:lnTo>
                        <a:pt x="743" y="321"/>
                      </a:lnTo>
                      <a:lnTo>
                        <a:pt x="747" y="343"/>
                      </a:lnTo>
                      <a:lnTo>
                        <a:pt x="751" y="364"/>
                      </a:lnTo>
                      <a:lnTo>
                        <a:pt x="767" y="378"/>
                      </a:lnTo>
                      <a:lnTo>
                        <a:pt x="783" y="390"/>
                      </a:lnTo>
                      <a:lnTo>
                        <a:pt x="860" y="390"/>
                      </a:lnTo>
                      <a:lnTo>
                        <a:pt x="885" y="378"/>
                      </a:lnTo>
                      <a:lnTo>
                        <a:pt x="929" y="345"/>
                      </a:lnTo>
                      <a:lnTo>
                        <a:pt x="951" y="331"/>
                      </a:lnTo>
                      <a:lnTo>
                        <a:pt x="982" y="315"/>
                      </a:lnTo>
                      <a:lnTo>
                        <a:pt x="1006" y="295"/>
                      </a:lnTo>
                      <a:lnTo>
                        <a:pt x="1055" y="250"/>
                      </a:lnTo>
                      <a:lnTo>
                        <a:pt x="1077" y="248"/>
                      </a:lnTo>
                      <a:lnTo>
                        <a:pt x="1097" y="238"/>
                      </a:lnTo>
                      <a:lnTo>
                        <a:pt x="1115" y="224"/>
                      </a:lnTo>
                      <a:lnTo>
                        <a:pt x="1148" y="192"/>
                      </a:lnTo>
                      <a:lnTo>
                        <a:pt x="1166" y="178"/>
                      </a:lnTo>
                      <a:lnTo>
                        <a:pt x="1172" y="175"/>
                      </a:lnTo>
                      <a:lnTo>
                        <a:pt x="1182" y="175"/>
                      </a:lnTo>
                      <a:lnTo>
                        <a:pt x="1186" y="178"/>
                      </a:lnTo>
                      <a:lnTo>
                        <a:pt x="1192" y="182"/>
                      </a:lnTo>
                      <a:lnTo>
                        <a:pt x="1196" y="184"/>
                      </a:lnTo>
                      <a:lnTo>
                        <a:pt x="1227" y="208"/>
                      </a:lnTo>
                      <a:lnTo>
                        <a:pt x="1287" y="260"/>
                      </a:lnTo>
                      <a:lnTo>
                        <a:pt x="1320" y="283"/>
                      </a:lnTo>
                      <a:lnTo>
                        <a:pt x="1344" y="285"/>
                      </a:lnTo>
                      <a:lnTo>
                        <a:pt x="1368" y="281"/>
                      </a:lnTo>
                      <a:lnTo>
                        <a:pt x="1389" y="266"/>
                      </a:lnTo>
                      <a:lnTo>
                        <a:pt x="1405" y="252"/>
                      </a:lnTo>
                      <a:lnTo>
                        <a:pt x="1417" y="232"/>
                      </a:lnTo>
                      <a:lnTo>
                        <a:pt x="1427" y="214"/>
                      </a:lnTo>
                      <a:lnTo>
                        <a:pt x="1439" y="194"/>
                      </a:lnTo>
                      <a:lnTo>
                        <a:pt x="1469" y="169"/>
                      </a:lnTo>
                      <a:lnTo>
                        <a:pt x="1506" y="149"/>
                      </a:lnTo>
                      <a:lnTo>
                        <a:pt x="1542" y="135"/>
                      </a:lnTo>
                      <a:lnTo>
                        <a:pt x="1581" y="125"/>
                      </a:lnTo>
                      <a:lnTo>
                        <a:pt x="1605" y="119"/>
                      </a:lnTo>
                      <a:lnTo>
                        <a:pt x="1611" y="125"/>
                      </a:lnTo>
                      <a:lnTo>
                        <a:pt x="1617" y="133"/>
                      </a:lnTo>
                      <a:lnTo>
                        <a:pt x="1621" y="155"/>
                      </a:lnTo>
                      <a:lnTo>
                        <a:pt x="1627" y="178"/>
                      </a:lnTo>
                      <a:lnTo>
                        <a:pt x="1611" y="206"/>
                      </a:lnTo>
                      <a:lnTo>
                        <a:pt x="1603" y="238"/>
                      </a:lnTo>
                      <a:lnTo>
                        <a:pt x="1585" y="335"/>
                      </a:lnTo>
                      <a:lnTo>
                        <a:pt x="1577" y="368"/>
                      </a:lnTo>
                      <a:lnTo>
                        <a:pt x="1573" y="402"/>
                      </a:lnTo>
                      <a:lnTo>
                        <a:pt x="1579" y="422"/>
                      </a:lnTo>
                      <a:lnTo>
                        <a:pt x="1589" y="440"/>
                      </a:lnTo>
                      <a:lnTo>
                        <a:pt x="1597" y="461"/>
                      </a:lnTo>
                      <a:lnTo>
                        <a:pt x="1585" y="493"/>
                      </a:lnTo>
                      <a:lnTo>
                        <a:pt x="1575" y="525"/>
                      </a:lnTo>
                      <a:lnTo>
                        <a:pt x="1575" y="558"/>
                      </a:lnTo>
                      <a:lnTo>
                        <a:pt x="1579" y="588"/>
                      </a:lnTo>
                      <a:lnTo>
                        <a:pt x="1567" y="600"/>
                      </a:lnTo>
                      <a:lnTo>
                        <a:pt x="1556" y="612"/>
                      </a:lnTo>
                      <a:lnTo>
                        <a:pt x="1548" y="610"/>
                      </a:lnTo>
                      <a:lnTo>
                        <a:pt x="1542" y="608"/>
                      </a:lnTo>
                      <a:lnTo>
                        <a:pt x="1534" y="606"/>
                      </a:lnTo>
                      <a:lnTo>
                        <a:pt x="1510" y="630"/>
                      </a:lnTo>
                      <a:lnTo>
                        <a:pt x="1482" y="651"/>
                      </a:lnTo>
                      <a:lnTo>
                        <a:pt x="1453" y="673"/>
                      </a:lnTo>
                      <a:lnTo>
                        <a:pt x="1445" y="685"/>
                      </a:lnTo>
                      <a:lnTo>
                        <a:pt x="1443" y="699"/>
                      </a:lnTo>
                      <a:lnTo>
                        <a:pt x="1445" y="715"/>
                      </a:lnTo>
                      <a:lnTo>
                        <a:pt x="1445" y="730"/>
                      </a:lnTo>
                      <a:lnTo>
                        <a:pt x="1433" y="758"/>
                      </a:lnTo>
                      <a:lnTo>
                        <a:pt x="1423" y="788"/>
                      </a:lnTo>
                      <a:lnTo>
                        <a:pt x="1409" y="816"/>
                      </a:lnTo>
                      <a:lnTo>
                        <a:pt x="1391" y="841"/>
                      </a:lnTo>
                      <a:lnTo>
                        <a:pt x="1364" y="873"/>
                      </a:lnTo>
                      <a:lnTo>
                        <a:pt x="1346" y="909"/>
                      </a:lnTo>
                      <a:lnTo>
                        <a:pt x="1330" y="950"/>
                      </a:lnTo>
                      <a:lnTo>
                        <a:pt x="1318" y="990"/>
                      </a:lnTo>
                      <a:lnTo>
                        <a:pt x="1316" y="1007"/>
                      </a:lnTo>
                      <a:lnTo>
                        <a:pt x="1322" y="1019"/>
                      </a:lnTo>
                      <a:lnTo>
                        <a:pt x="1332" y="1029"/>
                      </a:lnTo>
                      <a:lnTo>
                        <a:pt x="1344" y="1039"/>
                      </a:lnTo>
                      <a:lnTo>
                        <a:pt x="1358" y="1045"/>
                      </a:lnTo>
                      <a:lnTo>
                        <a:pt x="1370" y="1053"/>
                      </a:lnTo>
                      <a:lnTo>
                        <a:pt x="1389" y="1063"/>
                      </a:lnTo>
                      <a:lnTo>
                        <a:pt x="1407" y="1075"/>
                      </a:lnTo>
                      <a:lnTo>
                        <a:pt x="1423" y="1089"/>
                      </a:lnTo>
                      <a:lnTo>
                        <a:pt x="1435" y="1104"/>
                      </a:lnTo>
                      <a:lnTo>
                        <a:pt x="1445" y="1122"/>
                      </a:lnTo>
                      <a:lnTo>
                        <a:pt x="1447" y="1144"/>
                      </a:lnTo>
                      <a:lnTo>
                        <a:pt x="1425" y="1154"/>
                      </a:lnTo>
                      <a:lnTo>
                        <a:pt x="1405" y="1164"/>
                      </a:lnTo>
                      <a:lnTo>
                        <a:pt x="1382" y="1174"/>
                      </a:lnTo>
                      <a:lnTo>
                        <a:pt x="1364" y="1188"/>
                      </a:lnTo>
                      <a:lnTo>
                        <a:pt x="1350" y="1207"/>
                      </a:lnTo>
                      <a:lnTo>
                        <a:pt x="1346" y="1227"/>
                      </a:lnTo>
                      <a:lnTo>
                        <a:pt x="1346" y="1249"/>
                      </a:lnTo>
                      <a:lnTo>
                        <a:pt x="1344" y="1269"/>
                      </a:lnTo>
                      <a:lnTo>
                        <a:pt x="1334" y="1286"/>
                      </a:lnTo>
                      <a:lnTo>
                        <a:pt x="1320" y="1304"/>
                      </a:lnTo>
                      <a:lnTo>
                        <a:pt x="1308" y="1320"/>
                      </a:lnTo>
                      <a:lnTo>
                        <a:pt x="1304" y="1336"/>
                      </a:lnTo>
                      <a:lnTo>
                        <a:pt x="1304" y="1372"/>
                      </a:lnTo>
                      <a:lnTo>
                        <a:pt x="1301" y="1391"/>
                      </a:lnTo>
                      <a:lnTo>
                        <a:pt x="1293" y="1405"/>
                      </a:lnTo>
                      <a:lnTo>
                        <a:pt x="1269" y="1425"/>
                      </a:lnTo>
                      <a:lnTo>
                        <a:pt x="1243" y="1439"/>
                      </a:lnTo>
                      <a:lnTo>
                        <a:pt x="1212" y="1449"/>
                      </a:lnTo>
                      <a:lnTo>
                        <a:pt x="1184" y="1459"/>
                      </a:lnTo>
                      <a:lnTo>
                        <a:pt x="1166" y="1467"/>
                      </a:lnTo>
                      <a:lnTo>
                        <a:pt x="1146" y="1478"/>
                      </a:lnTo>
                      <a:lnTo>
                        <a:pt x="1125" y="1482"/>
                      </a:lnTo>
                      <a:lnTo>
                        <a:pt x="1105" y="1480"/>
                      </a:lnTo>
                      <a:lnTo>
                        <a:pt x="1053" y="1459"/>
                      </a:lnTo>
                      <a:lnTo>
                        <a:pt x="998" y="1439"/>
                      </a:lnTo>
                      <a:lnTo>
                        <a:pt x="943" y="1425"/>
                      </a:lnTo>
                      <a:lnTo>
                        <a:pt x="921" y="1425"/>
                      </a:lnTo>
                      <a:lnTo>
                        <a:pt x="901" y="1437"/>
                      </a:lnTo>
                      <a:lnTo>
                        <a:pt x="887" y="1453"/>
                      </a:lnTo>
                      <a:lnTo>
                        <a:pt x="870" y="1486"/>
                      </a:lnTo>
                      <a:lnTo>
                        <a:pt x="842" y="1550"/>
                      </a:lnTo>
                      <a:lnTo>
                        <a:pt x="824" y="1581"/>
                      </a:lnTo>
                      <a:lnTo>
                        <a:pt x="802" y="1589"/>
                      </a:lnTo>
                      <a:lnTo>
                        <a:pt x="779" y="1595"/>
                      </a:lnTo>
                      <a:lnTo>
                        <a:pt x="735" y="1603"/>
                      </a:lnTo>
                      <a:lnTo>
                        <a:pt x="715" y="1613"/>
                      </a:lnTo>
                      <a:lnTo>
                        <a:pt x="698" y="1629"/>
                      </a:lnTo>
                      <a:lnTo>
                        <a:pt x="684" y="1651"/>
                      </a:lnTo>
                      <a:lnTo>
                        <a:pt x="676" y="1678"/>
                      </a:lnTo>
                      <a:lnTo>
                        <a:pt x="674" y="1704"/>
                      </a:lnTo>
                      <a:lnTo>
                        <a:pt x="674" y="1732"/>
                      </a:lnTo>
                      <a:lnTo>
                        <a:pt x="656" y="1730"/>
                      </a:lnTo>
                      <a:lnTo>
                        <a:pt x="642" y="1722"/>
                      </a:lnTo>
                      <a:lnTo>
                        <a:pt x="618" y="1698"/>
                      </a:lnTo>
                      <a:lnTo>
                        <a:pt x="605" y="1688"/>
                      </a:lnTo>
                      <a:lnTo>
                        <a:pt x="589" y="1686"/>
                      </a:lnTo>
                      <a:lnTo>
                        <a:pt x="569" y="1690"/>
                      </a:lnTo>
                      <a:lnTo>
                        <a:pt x="553" y="1700"/>
                      </a:lnTo>
                      <a:lnTo>
                        <a:pt x="541" y="1714"/>
                      </a:lnTo>
                      <a:lnTo>
                        <a:pt x="526" y="1728"/>
                      </a:lnTo>
                      <a:lnTo>
                        <a:pt x="514" y="1742"/>
                      </a:lnTo>
                      <a:lnTo>
                        <a:pt x="492" y="1761"/>
                      </a:lnTo>
                      <a:lnTo>
                        <a:pt x="466" y="1773"/>
                      </a:lnTo>
                      <a:lnTo>
                        <a:pt x="439" y="1779"/>
                      </a:lnTo>
                      <a:lnTo>
                        <a:pt x="411" y="1783"/>
                      </a:lnTo>
                      <a:lnTo>
                        <a:pt x="401" y="1771"/>
                      </a:lnTo>
                      <a:lnTo>
                        <a:pt x="391" y="1757"/>
                      </a:lnTo>
                      <a:lnTo>
                        <a:pt x="385" y="1742"/>
                      </a:lnTo>
                      <a:lnTo>
                        <a:pt x="385" y="1645"/>
                      </a:lnTo>
                      <a:lnTo>
                        <a:pt x="383" y="1595"/>
                      </a:lnTo>
                      <a:lnTo>
                        <a:pt x="371" y="1573"/>
                      </a:lnTo>
                      <a:lnTo>
                        <a:pt x="354" y="1554"/>
                      </a:lnTo>
                      <a:lnTo>
                        <a:pt x="334" y="1540"/>
                      </a:lnTo>
                      <a:lnTo>
                        <a:pt x="312" y="1530"/>
                      </a:lnTo>
                      <a:lnTo>
                        <a:pt x="288" y="1524"/>
                      </a:lnTo>
                      <a:lnTo>
                        <a:pt x="263" y="1516"/>
                      </a:lnTo>
                      <a:lnTo>
                        <a:pt x="243" y="1504"/>
                      </a:lnTo>
                      <a:lnTo>
                        <a:pt x="225" y="1486"/>
                      </a:lnTo>
                      <a:lnTo>
                        <a:pt x="211" y="1463"/>
                      </a:lnTo>
                      <a:lnTo>
                        <a:pt x="203" y="1439"/>
                      </a:lnTo>
                      <a:lnTo>
                        <a:pt x="201" y="1415"/>
                      </a:lnTo>
                      <a:lnTo>
                        <a:pt x="203" y="1389"/>
                      </a:lnTo>
                      <a:lnTo>
                        <a:pt x="203" y="1322"/>
                      </a:lnTo>
                      <a:lnTo>
                        <a:pt x="197" y="1312"/>
                      </a:lnTo>
                      <a:lnTo>
                        <a:pt x="176" y="1292"/>
                      </a:lnTo>
                      <a:lnTo>
                        <a:pt x="31" y="1292"/>
                      </a:lnTo>
                      <a:lnTo>
                        <a:pt x="23" y="1288"/>
                      </a:lnTo>
                      <a:lnTo>
                        <a:pt x="17" y="1284"/>
                      </a:lnTo>
                      <a:lnTo>
                        <a:pt x="8" y="1281"/>
                      </a:lnTo>
                      <a:lnTo>
                        <a:pt x="6" y="1273"/>
                      </a:lnTo>
                      <a:lnTo>
                        <a:pt x="2" y="1267"/>
                      </a:lnTo>
                      <a:lnTo>
                        <a:pt x="0" y="1261"/>
                      </a:lnTo>
                      <a:lnTo>
                        <a:pt x="35" y="1235"/>
                      </a:lnTo>
                      <a:lnTo>
                        <a:pt x="65" y="1205"/>
                      </a:lnTo>
                      <a:lnTo>
                        <a:pt x="91" y="1170"/>
                      </a:lnTo>
                      <a:lnTo>
                        <a:pt x="126" y="1160"/>
                      </a:lnTo>
                      <a:lnTo>
                        <a:pt x="160" y="1152"/>
                      </a:lnTo>
                      <a:lnTo>
                        <a:pt x="195" y="1152"/>
                      </a:lnTo>
                      <a:lnTo>
                        <a:pt x="207" y="1126"/>
                      </a:lnTo>
                      <a:lnTo>
                        <a:pt x="211" y="1097"/>
                      </a:lnTo>
                      <a:lnTo>
                        <a:pt x="207" y="1077"/>
                      </a:lnTo>
                      <a:lnTo>
                        <a:pt x="199" y="1061"/>
                      </a:lnTo>
                      <a:lnTo>
                        <a:pt x="189" y="1043"/>
                      </a:lnTo>
                      <a:lnTo>
                        <a:pt x="184" y="1023"/>
                      </a:lnTo>
                      <a:lnTo>
                        <a:pt x="184" y="996"/>
                      </a:lnTo>
                      <a:lnTo>
                        <a:pt x="191" y="970"/>
                      </a:lnTo>
                      <a:lnTo>
                        <a:pt x="201" y="944"/>
                      </a:lnTo>
                      <a:lnTo>
                        <a:pt x="207" y="918"/>
                      </a:lnTo>
                      <a:lnTo>
                        <a:pt x="209" y="889"/>
                      </a:lnTo>
                      <a:lnTo>
                        <a:pt x="205" y="857"/>
                      </a:lnTo>
                      <a:lnTo>
                        <a:pt x="184" y="796"/>
                      </a:lnTo>
                      <a:lnTo>
                        <a:pt x="178" y="766"/>
                      </a:lnTo>
                      <a:lnTo>
                        <a:pt x="180" y="734"/>
                      </a:lnTo>
                      <a:lnTo>
                        <a:pt x="189" y="705"/>
                      </a:lnTo>
                      <a:lnTo>
                        <a:pt x="205" y="681"/>
                      </a:lnTo>
                      <a:lnTo>
                        <a:pt x="225" y="661"/>
                      </a:lnTo>
                      <a:lnTo>
                        <a:pt x="247" y="641"/>
                      </a:lnTo>
                      <a:lnTo>
                        <a:pt x="259" y="624"/>
                      </a:lnTo>
                      <a:lnTo>
                        <a:pt x="269" y="606"/>
                      </a:lnTo>
                      <a:lnTo>
                        <a:pt x="276" y="588"/>
                      </a:lnTo>
                      <a:lnTo>
                        <a:pt x="276" y="570"/>
                      </a:lnTo>
                      <a:lnTo>
                        <a:pt x="267" y="552"/>
                      </a:lnTo>
                      <a:lnTo>
                        <a:pt x="255" y="533"/>
                      </a:lnTo>
                      <a:lnTo>
                        <a:pt x="251" y="513"/>
                      </a:lnTo>
                      <a:lnTo>
                        <a:pt x="251" y="493"/>
                      </a:lnTo>
                      <a:lnTo>
                        <a:pt x="263" y="473"/>
                      </a:lnTo>
                      <a:lnTo>
                        <a:pt x="282" y="448"/>
                      </a:lnTo>
                      <a:lnTo>
                        <a:pt x="294" y="420"/>
                      </a:lnTo>
                      <a:lnTo>
                        <a:pt x="302" y="390"/>
                      </a:lnTo>
                      <a:lnTo>
                        <a:pt x="308" y="362"/>
                      </a:lnTo>
                      <a:lnTo>
                        <a:pt x="312" y="321"/>
                      </a:lnTo>
                      <a:lnTo>
                        <a:pt x="318" y="283"/>
                      </a:lnTo>
                      <a:lnTo>
                        <a:pt x="320" y="244"/>
                      </a:lnTo>
                      <a:lnTo>
                        <a:pt x="314" y="222"/>
                      </a:lnTo>
                      <a:lnTo>
                        <a:pt x="306" y="202"/>
                      </a:lnTo>
                      <a:lnTo>
                        <a:pt x="302" y="180"/>
                      </a:lnTo>
                      <a:lnTo>
                        <a:pt x="316" y="147"/>
                      </a:lnTo>
                      <a:lnTo>
                        <a:pt x="338" y="121"/>
                      </a:lnTo>
                      <a:lnTo>
                        <a:pt x="397" y="62"/>
                      </a:lnTo>
                      <a:lnTo>
                        <a:pt x="460" y="10"/>
                      </a:lnTo>
                      <a:close/>
                    </a:path>
                  </a:pathLst>
                </a:custGeom>
                <a:grpFill/>
                <a:ln w="9525" cap="flat" cmpd="sng" algn="ctr">
                  <a:noFill/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/>
                <a:lstStyle/>
                <a:p>
                  <a:pPr defTabSz="914400">
                    <a:defRPr/>
                  </a:pPr>
                  <a:r>
                    <a:rPr lang="ru-RU" sz="1050" kern="0" dirty="0">
                      <a:solidFill>
                        <a:srgbClr val="002060"/>
                      </a:solidFill>
                      <a:cs typeface="Arial" panose="020B0604020202020204" pitchFamily="34" charset="0"/>
                    </a:rPr>
                    <a:t>           </a:t>
                  </a:r>
                </a:p>
                <a:p>
                  <a:pPr defTabSz="914400">
                    <a:defRPr/>
                  </a:pPr>
                  <a:endParaRPr lang="ru-RU" sz="1050" kern="0" dirty="0">
                    <a:solidFill>
                      <a:srgbClr val="002060"/>
                    </a:solidFill>
                    <a:cs typeface="Arial" panose="020B0604020202020204" pitchFamily="34" charset="0"/>
                  </a:endParaRPr>
                </a:p>
                <a:p>
                  <a:pPr defTabSz="914400">
                    <a:defRPr/>
                  </a:pPr>
                  <a:endParaRPr lang="ru-RU" sz="1050" kern="0" dirty="0">
                    <a:solidFill>
                      <a:srgbClr val="002060"/>
                    </a:solidFill>
                    <a:cs typeface="Arial" panose="020B0604020202020204" pitchFamily="34" charset="0"/>
                  </a:endParaRPr>
                </a:p>
                <a:p>
                  <a:pPr defTabSz="914400">
                    <a:defRPr/>
                  </a:pPr>
                  <a:endParaRPr lang="ru-RU" sz="1050" kern="0" dirty="0">
                    <a:solidFill>
                      <a:srgbClr val="002060"/>
                    </a:solidFill>
                    <a:cs typeface="Arial" panose="020B0604020202020204" pitchFamily="34" charset="0"/>
                  </a:endParaRPr>
                </a:p>
                <a:p>
                  <a:pPr defTabSz="914400">
                    <a:defRPr/>
                  </a:pPr>
                  <a:r>
                    <a:rPr lang="ru-RU" sz="1050" kern="0" dirty="0">
                      <a:solidFill>
                        <a:srgbClr val="002060"/>
                      </a:solidFill>
                      <a:cs typeface="Arial" panose="020B0604020202020204" pitchFamily="34" charset="0"/>
                    </a:rPr>
                    <a:t>             </a:t>
                  </a:r>
                </a:p>
              </p:txBody>
            </p:sp>
            <p:sp>
              <p:nvSpPr>
                <p:cNvPr id="77" name="Freeform 66"/>
                <p:cNvSpPr/>
                <p:nvPr/>
              </p:nvSpPr>
              <p:spPr bwMode="auto">
                <a:xfrm>
                  <a:off x="1225543" y="3730240"/>
                  <a:ext cx="447448" cy="594330"/>
                </a:xfrm>
                <a:custGeom>
                  <a:avLst/>
                  <a:gdLst/>
                  <a:ahLst/>
                  <a:cxnLst>
                    <a:cxn ang="0">
                      <a:pos x="277" y="24"/>
                    </a:cxn>
                    <a:cxn ang="0">
                      <a:pos x="306" y="0"/>
                    </a:cxn>
                    <a:cxn ang="0">
                      <a:pos x="346" y="46"/>
                    </a:cxn>
                    <a:cxn ang="0">
                      <a:pos x="352" y="50"/>
                    </a:cxn>
                    <a:cxn ang="0">
                      <a:pos x="354" y="109"/>
                    </a:cxn>
                    <a:cxn ang="0">
                      <a:pos x="383" y="162"/>
                    </a:cxn>
                    <a:cxn ang="0">
                      <a:pos x="427" y="198"/>
                    </a:cxn>
                    <a:cxn ang="0">
                      <a:pos x="457" y="212"/>
                    </a:cxn>
                    <a:cxn ang="0">
                      <a:pos x="470" y="200"/>
                    </a:cxn>
                    <a:cxn ang="0">
                      <a:pos x="476" y="188"/>
                    </a:cxn>
                    <a:cxn ang="0">
                      <a:pos x="488" y="206"/>
                    </a:cxn>
                    <a:cxn ang="0">
                      <a:pos x="486" y="261"/>
                    </a:cxn>
                    <a:cxn ang="0">
                      <a:pos x="490" y="315"/>
                    </a:cxn>
                    <a:cxn ang="0">
                      <a:pos x="478" y="386"/>
                    </a:cxn>
                    <a:cxn ang="0">
                      <a:pos x="470" y="439"/>
                    </a:cxn>
                    <a:cxn ang="0">
                      <a:pos x="460" y="451"/>
                    </a:cxn>
                    <a:cxn ang="0">
                      <a:pos x="421" y="437"/>
                    </a:cxn>
                    <a:cxn ang="0">
                      <a:pos x="403" y="447"/>
                    </a:cxn>
                    <a:cxn ang="0">
                      <a:pos x="413" y="517"/>
                    </a:cxn>
                    <a:cxn ang="0">
                      <a:pos x="439" y="564"/>
                    </a:cxn>
                    <a:cxn ang="0">
                      <a:pos x="512" y="562"/>
                    </a:cxn>
                    <a:cxn ang="0">
                      <a:pos x="559" y="550"/>
                    </a:cxn>
                    <a:cxn ang="0">
                      <a:pos x="577" y="562"/>
                    </a:cxn>
                    <a:cxn ang="0">
                      <a:pos x="589" y="584"/>
                    </a:cxn>
                    <a:cxn ang="0">
                      <a:pos x="601" y="616"/>
                    </a:cxn>
                    <a:cxn ang="0">
                      <a:pos x="597" y="651"/>
                    </a:cxn>
                    <a:cxn ang="0">
                      <a:pos x="555" y="667"/>
                    </a:cxn>
                    <a:cxn ang="0">
                      <a:pos x="486" y="681"/>
                    </a:cxn>
                    <a:cxn ang="0">
                      <a:pos x="480" y="711"/>
                    </a:cxn>
                    <a:cxn ang="0">
                      <a:pos x="494" y="754"/>
                    </a:cxn>
                    <a:cxn ang="0">
                      <a:pos x="498" y="794"/>
                    </a:cxn>
                    <a:cxn ang="0">
                      <a:pos x="457" y="798"/>
                    </a:cxn>
                    <a:cxn ang="0">
                      <a:pos x="401" y="770"/>
                    </a:cxn>
                    <a:cxn ang="0">
                      <a:pos x="324" y="770"/>
                    </a:cxn>
                    <a:cxn ang="0">
                      <a:pos x="275" y="798"/>
                    </a:cxn>
                    <a:cxn ang="0">
                      <a:pos x="207" y="724"/>
                    </a:cxn>
                    <a:cxn ang="0">
                      <a:pos x="180" y="687"/>
                    </a:cxn>
                    <a:cxn ang="0">
                      <a:pos x="164" y="647"/>
                    </a:cxn>
                    <a:cxn ang="0">
                      <a:pos x="118" y="566"/>
                    </a:cxn>
                    <a:cxn ang="0">
                      <a:pos x="69" y="485"/>
                    </a:cxn>
                    <a:cxn ang="0">
                      <a:pos x="20" y="388"/>
                    </a:cxn>
                    <a:cxn ang="0">
                      <a:pos x="18" y="352"/>
                    </a:cxn>
                    <a:cxn ang="0">
                      <a:pos x="0" y="285"/>
                    </a:cxn>
                    <a:cxn ang="0">
                      <a:pos x="6" y="246"/>
                    </a:cxn>
                    <a:cxn ang="0">
                      <a:pos x="14" y="248"/>
                    </a:cxn>
                    <a:cxn ang="0">
                      <a:pos x="55" y="267"/>
                    </a:cxn>
                    <a:cxn ang="0">
                      <a:pos x="97" y="210"/>
                    </a:cxn>
                    <a:cxn ang="0">
                      <a:pos x="132" y="149"/>
                    </a:cxn>
                    <a:cxn ang="0">
                      <a:pos x="168" y="109"/>
                    </a:cxn>
                    <a:cxn ang="0">
                      <a:pos x="207" y="99"/>
                    </a:cxn>
                    <a:cxn ang="0">
                      <a:pos x="241" y="101"/>
                    </a:cxn>
                    <a:cxn ang="0">
                      <a:pos x="275" y="111"/>
                    </a:cxn>
                    <a:cxn ang="0">
                      <a:pos x="308" y="101"/>
                    </a:cxn>
                    <a:cxn ang="0">
                      <a:pos x="267" y="40"/>
                    </a:cxn>
                  </a:cxnLst>
                  <a:rect l="0" t="0" r="r" b="b"/>
                  <a:pathLst>
                    <a:path w="601" h="798">
                      <a:moveTo>
                        <a:pt x="267" y="40"/>
                      </a:moveTo>
                      <a:lnTo>
                        <a:pt x="277" y="24"/>
                      </a:lnTo>
                      <a:lnTo>
                        <a:pt x="290" y="10"/>
                      </a:lnTo>
                      <a:lnTo>
                        <a:pt x="306" y="0"/>
                      </a:lnTo>
                      <a:lnTo>
                        <a:pt x="342" y="44"/>
                      </a:lnTo>
                      <a:lnTo>
                        <a:pt x="346" y="46"/>
                      </a:lnTo>
                      <a:lnTo>
                        <a:pt x="348" y="48"/>
                      </a:lnTo>
                      <a:lnTo>
                        <a:pt x="352" y="50"/>
                      </a:lnTo>
                      <a:lnTo>
                        <a:pt x="348" y="81"/>
                      </a:lnTo>
                      <a:lnTo>
                        <a:pt x="354" y="109"/>
                      </a:lnTo>
                      <a:lnTo>
                        <a:pt x="366" y="135"/>
                      </a:lnTo>
                      <a:lnTo>
                        <a:pt x="383" y="162"/>
                      </a:lnTo>
                      <a:lnTo>
                        <a:pt x="403" y="182"/>
                      </a:lnTo>
                      <a:lnTo>
                        <a:pt x="427" y="198"/>
                      </a:lnTo>
                      <a:lnTo>
                        <a:pt x="451" y="210"/>
                      </a:lnTo>
                      <a:lnTo>
                        <a:pt x="457" y="212"/>
                      </a:lnTo>
                      <a:lnTo>
                        <a:pt x="466" y="208"/>
                      </a:lnTo>
                      <a:lnTo>
                        <a:pt x="470" y="200"/>
                      </a:lnTo>
                      <a:lnTo>
                        <a:pt x="474" y="194"/>
                      </a:lnTo>
                      <a:lnTo>
                        <a:pt x="476" y="188"/>
                      </a:lnTo>
                      <a:lnTo>
                        <a:pt x="480" y="180"/>
                      </a:lnTo>
                      <a:lnTo>
                        <a:pt x="488" y="206"/>
                      </a:lnTo>
                      <a:lnTo>
                        <a:pt x="488" y="234"/>
                      </a:lnTo>
                      <a:lnTo>
                        <a:pt x="486" y="261"/>
                      </a:lnTo>
                      <a:lnTo>
                        <a:pt x="486" y="287"/>
                      </a:lnTo>
                      <a:lnTo>
                        <a:pt x="490" y="315"/>
                      </a:lnTo>
                      <a:lnTo>
                        <a:pt x="488" y="344"/>
                      </a:lnTo>
                      <a:lnTo>
                        <a:pt x="478" y="386"/>
                      </a:lnTo>
                      <a:lnTo>
                        <a:pt x="474" y="430"/>
                      </a:lnTo>
                      <a:lnTo>
                        <a:pt x="470" y="439"/>
                      </a:lnTo>
                      <a:lnTo>
                        <a:pt x="462" y="447"/>
                      </a:lnTo>
                      <a:lnTo>
                        <a:pt x="460" y="451"/>
                      </a:lnTo>
                      <a:lnTo>
                        <a:pt x="429" y="432"/>
                      </a:lnTo>
                      <a:lnTo>
                        <a:pt x="421" y="437"/>
                      </a:lnTo>
                      <a:lnTo>
                        <a:pt x="411" y="443"/>
                      </a:lnTo>
                      <a:lnTo>
                        <a:pt x="403" y="447"/>
                      </a:lnTo>
                      <a:lnTo>
                        <a:pt x="413" y="483"/>
                      </a:lnTo>
                      <a:lnTo>
                        <a:pt x="413" y="517"/>
                      </a:lnTo>
                      <a:lnTo>
                        <a:pt x="405" y="554"/>
                      </a:lnTo>
                      <a:lnTo>
                        <a:pt x="439" y="564"/>
                      </a:lnTo>
                      <a:lnTo>
                        <a:pt x="476" y="566"/>
                      </a:lnTo>
                      <a:lnTo>
                        <a:pt x="512" y="562"/>
                      </a:lnTo>
                      <a:lnTo>
                        <a:pt x="547" y="552"/>
                      </a:lnTo>
                      <a:lnTo>
                        <a:pt x="559" y="550"/>
                      </a:lnTo>
                      <a:lnTo>
                        <a:pt x="569" y="554"/>
                      </a:lnTo>
                      <a:lnTo>
                        <a:pt x="577" y="562"/>
                      </a:lnTo>
                      <a:lnTo>
                        <a:pt x="583" y="574"/>
                      </a:lnTo>
                      <a:lnTo>
                        <a:pt x="589" y="584"/>
                      </a:lnTo>
                      <a:lnTo>
                        <a:pt x="595" y="598"/>
                      </a:lnTo>
                      <a:lnTo>
                        <a:pt x="601" y="616"/>
                      </a:lnTo>
                      <a:lnTo>
                        <a:pt x="601" y="635"/>
                      </a:lnTo>
                      <a:lnTo>
                        <a:pt x="597" y="651"/>
                      </a:lnTo>
                      <a:lnTo>
                        <a:pt x="585" y="663"/>
                      </a:lnTo>
                      <a:lnTo>
                        <a:pt x="555" y="667"/>
                      </a:lnTo>
                      <a:lnTo>
                        <a:pt x="496" y="667"/>
                      </a:lnTo>
                      <a:lnTo>
                        <a:pt x="486" y="681"/>
                      </a:lnTo>
                      <a:lnTo>
                        <a:pt x="480" y="695"/>
                      </a:lnTo>
                      <a:lnTo>
                        <a:pt x="480" y="711"/>
                      </a:lnTo>
                      <a:lnTo>
                        <a:pt x="486" y="732"/>
                      </a:lnTo>
                      <a:lnTo>
                        <a:pt x="494" y="754"/>
                      </a:lnTo>
                      <a:lnTo>
                        <a:pt x="498" y="774"/>
                      </a:lnTo>
                      <a:lnTo>
                        <a:pt x="498" y="794"/>
                      </a:lnTo>
                      <a:lnTo>
                        <a:pt x="478" y="798"/>
                      </a:lnTo>
                      <a:lnTo>
                        <a:pt x="457" y="798"/>
                      </a:lnTo>
                      <a:lnTo>
                        <a:pt x="437" y="792"/>
                      </a:lnTo>
                      <a:lnTo>
                        <a:pt x="401" y="770"/>
                      </a:lnTo>
                      <a:lnTo>
                        <a:pt x="362" y="748"/>
                      </a:lnTo>
                      <a:lnTo>
                        <a:pt x="324" y="770"/>
                      </a:lnTo>
                      <a:lnTo>
                        <a:pt x="292" y="798"/>
                      </a:lnTo>
                      <a:lnTo>
                        <a:pt x="275" y="798"/>
                      </a:lnTo>
                      <a:lnTo>
                        <a:pt x="227" y="750"/>
                      </a:lnTo>
                      <a:lnTo>
                        <a:pt x="207" y="724"/>
                      </a:lnTo>
                      <a:lnTo>
                        <a:pt x="194" y="705"/>
                      </a:lnTo>
                      <a:lnTo>
                        <a:pt x="180" y="687"/>
                      </a:lnTo>
                      <a:lnTo>
                        <a:pt x="170" y="669"/>
                      </a:lnTo>
                      <a:lnTo>
                        <a:pt x="164" y="647"/>
                      </a:lnTo>
                      <a:lnTo>
                        <a:pt x="144" y="604"/>
                      </a:lnTo>
                      <a:lnTo>
                        <a:pt x="118" y="566"/>
                      </a:lnTo>
                      <a:lnTo>
                        <a:pt x="91" y="525"/>
                      </a:lnTo>
                      <a:lnTo>
                        <a:pt x="69" y="485"/>
                      </a:lnTo>
                      <a:lnTo>
                        <a:pt x="41" y="439"/>
                      </a:lnTo>
                      <a:lnTo>
                        <a:pt x="20" y="388"/>
                      </a:lnTo>
                      <a:lnTo>
                        <a:pt x="20" y="384"/>
                      </a:lnTo>
                      <a:lnTo>
                        <a:pt x="18" y="352"/>
                      </a:lnTo>
                      <a:lnTo>
                        <a:pt x="2" y="303"/>
                      </a:lnTo>
                      <a:lnTo>
                        <a:pt x="0" y="285"/>
                      </a:lnTo>
                      <a:lnTo>
                        <a:pt x="4" y="265"/>
                      </a:lnTo>
                      <a:lnTo>
                        <a:pt x="6" y="246"/>
                      </a:lnTo>
                      <a:lnTo>
                        <a:pt x="10" y="248"/>
                      </a:lnTo>
                      <a:lnTo>
                        <a:pt x="14" y="248"/>
                      </a:lnTo>
                      <a:lnTo>
                        <a:pt x="18" y="250"/>
                      </a:lnTo>
                      <a:lnTo>
                        <a:pt x="55" y="267"/>
                      </a:lnTo>
                      <a:lnTo>
                        <a:pt x="77" y="240"/>
                      </a:lnTo>
                      <a:lnTo>
                        <a:pt x="97" y="210"/>
                      </a:lnTo>
                      <a:lnTo>
                        <a:pt x="113" y="180"/>
                      </a:lnTo>
                      <a:lnTo>
                        <a:pt x="132" y="149"/>
                      </a:lnTo>
                      <a:lnTo>
                        <a:pt x="152" y="119"/>
                      </a:lnTo>
                      <a:lnTo>
                        <a:pt x="168" y="109"/>
                      </a:lnTo>
                      <a:lnTo>
                        <a:pt x="186" y="103"/>
                      </a:lnTo>
                      <a:lnTo>
                        <a:pt x="207" y="99"/>
                      </a:lnTo>
                      <a:lnTo>
                        <a:pt x="225" y="97"/>
                      </a:lnTo>
                      <a:lnTo>
                        <a:pt x="241" y="101"/>
                      </a:lnTo>
                      <a:lnTo>
                        <a:pt x="259" y="107"/>
                      </a:lnTo>
                      <a:lnTo>
                        <a:pt x="275" y="111"/>
                      </a:lnTo>
                      <a:lnTo>
                        <a:pt x="292" y="111"/>
                      </a:lnTo>
                      <a:lnTo>
                        <a:pt x="308" y="101"/>
                      </a:lnTo>
                      <a:lnTo>
                        <a:pt x="290" y="69"/>
                      </a:lnTo>
                      <a:lnTo>
                        <a:pt x="267" y="40"/>
                      </a:lnTo>
                      <a:close/>
                    </a:path>
                  </a:pathLst>
                </a:custGeom>
                <a:grpFill/>
                <a:ln w="9525" cap="flat" cmpd="sng" algn="ctr">
                  <a:noFill/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/>
                <a:lstStyle/>
                <a:p>
                  <a:pPr defTabSz="914400">
                    <a:defRPr/>
                  </a:pPr>
                  <a:endParaRPr lang="ru-RU" sz="1050" kern="0" dirty="0">
                    <a:solidFill>
                      <a:srgbClr val="002060"/>
                    </a:solidFill>
                    <a:cs typeface="Arial" panose="020B0604020202020204" pitchFamily="34" charset="0"/>
                  </a:endParaRPr>
                </a:p>
                <a:p>
                  <a:pPr defTabSz="914400">
                    <a:defRPr/>
                  </a:pPr>
                  <a:r>
                    <a:rPr lang="ru-RU" sz="1050" kern="0" dirty="0">
                      <a:solidFill>
                        <a:srgbClr val="002060"/>
                      </a:solidFill>
                      <a:cs typeface="Arial" panose="020B0604020202020204" pitchFamily="34" charset="0"/>
                    </a:rPr>
                    <a:t> </a:t>
                  </a:r>
                </a:p>
                <a:p>
                  <a:pPr defTabSz="914400">
                    <a:defRPr/>
                  </a:pPr>
                  <a:r>
                    <a:rPr lang="ru-RU" sz="1050" kern="0" dirty="0">
                      <a:solidFill>
                        <a:srgbClr val="002060"/>
                      </a:solidFill>
                      <a:cs typeface="Arial" panose="020B0604020202020204" pitchFamily="34" charset="0"/>
                    </a:rPr>
                    <a:t> </a:t>
                  </a:r>
                </a:p>
              </p:txBody>
            </p:sp>
            <p:sp>
              <p:nvSpPr>
                <p:cNvPr id="78" name="Freeform 69"/>
                <p:cNvSpPr/>
                <p:nvPr/>
              </p:nvSpPr>
              <p:spPr bwMode="auto">
                <a:xfrm>
                  <a:off x="2171809" y="3422648"/>
                  <a:ext cx="528599" cy="497509"/>
                </a:xfrm>
                <a:custGeom>
                  <a:avLst/>
                  <a:gdLst/>
                  <a:ahLst/>
                  <a:cxnLst>
                    <a:cxn ang="0">
                      <a:pos x="378" y="23"/>
                    </a:cxn>
                    <a:cxn ang="0">
                      <a:pos x="443" y="0"/>
                    </a:cxn>
                    <a:cxn ang="0">
                      <a:pos x="465" y="21"/>
                    </a:cxn>
                    <a:cxn ang="0">
                      <a:pos x="478" y="49"/>
                    </a:cxn>
                    <a:cxn ang="0">
                      <a:pos x="494" y="107"/>
                    </a:cxn>
                    <a:cxn ang="0">
                      <a:pos x="526" y="162"/>
                    </a:cxn>
                    <a:cxn ang="0">
                      <a:pos x="569" y="172"/>
                    </a:cxn>
                    <a:cxn ang="0">
                      <a:pos x="599" y="190"/>
                    </a:cxn>
                    <a:cxn ang="0">
                      <a:pos x="652" y="170"/>
                    </a:cxn>
                    <a:cxn ang="0">
                      <a:pos x="668" y="160"/>
                    </a:cxn>
                    <a:cxn ang="0">
                      <a:pos x="688" y="166"/>
                    </a:cxn>
                    <a:cxn ang="0">
                      <a:pos x="710" y="188"/>
                    </a:cxn>
                    <a:cxn ang="0">
                      <a:pos x="702" y="287"/>
                    </a:cxn>
                    <a:cxn ang="0">
                      <a:pos x="664" y="320"/>
                    </a:cxn>
                    <a:cxn ang="0">
                      <a:pos x="611" y="334"/>
                    </a:cxn>
                    <a:cxn ang="0">
                      <a:pos x="583" y="374"/>
                    </a:cxn>
                    <a:cxn ang="0">
                      <a:pos x="569" y="429"/>
                    </a:cxn>
                    <a:cxn ang="0">
                      <a:pos x="611" y="502"/>
                    </a:cxn>
                    <a:cxn ang="0">
                      <a:pos x="567" y="542"/>
                    </a:cxn>
                    <a:cxn ang="0">
                      <a:pos x="512" y="534"/>
                    </a:cxn>
                    <a:cxn ang="0">
                      <a:pos x="482" y="536"/>
                    </a:cxn>
                    <a:cxn ang="0">
                      <a:pos x="401" y="556"/>
                    </a:cxn>
                    <a:cxn ang="0">
                      <a:pos x="352" y="581"/>
                    </a:cxn>
                    <a:cxn ang="0">
                      <a:pos x="310" y="605"/>
                    </a:cxn>
                    <a:cxn ang="0">
                      <a:pos x="283" y="639"/>
                    </a:cxn>
                    <a:cxn ang="0">
                      <a:pos x="249" y="666"/>
                    </a:cxn>
                    <a:cxn ang="0">
                      <a:pos x="202" y="647"/>
                    </a:cxn>
                    <a:cxn ang="0">
                      <a:pos x="119" y="659"/>
                    </a:cxn>
                    <a:cxn ang="0">
                      <a:pos x="51" y="653"/>
                    </a:cxn>
                    <a:cxn ang="0">
                      <a:pos x="55" y="625"/>
                    </a:cxn>
                    <a:cxn ang="0">
                      <a:pos x="77" y="597"/>
                    </a:cxn>
                    <a:cxn ang="0">
                      <a:pos x="79" y="566"/>
                    </a:cxn>
                    <a:cxn ang="0">
                      <a:pos x="51" y="530"/>
                    </a:cxn>
                    <a:cxn ang="0">
                      <a:pos x="16" y="500"/>
                    </a:cxn>
                    <a:cxn ang="0">
                      <a:pos x="12" y="451"/>
                    </a:cxn>
                    <a:cxn ang="0">
                      <a:pos x="44" y="397"/>
                    </a:cxn>
                    <a:cxn ang="0">
                      <a:pos x="57" y="342"/>
                    </a:cxn>
                    <a:cxn ang="0">
                      <a:pos x="75" y="300"/>
                    </a:cxn>
                    <a:cxn ang="0">
                      <a:pos x="132" y="261"/>
                    </a:cxn>
                    <a:cxn ang="0">
                      <a:pos x="150" y="221"/>
                    </a:cxn>
                    <a:cxn ang="0">
                      <a:pos x="138" y="178"/>
                    </a:cxn>
                    <a:cxn ang="0">
                      <a:pos x="113" y="134"/>
                    </a:cxn>
                    <a:cxn ang="0">
                      <a:pos x="101" y="81"/>
                    </a:cxn>
                    <a:cxn ang="0">
                      <a:pos x="160" y="53"/>
                    </a:cxn>
                    <a:cxn ang="0">
                      <a:pos x="198" y="67"/>
                    </a:cxn>
                    <a:cxn ang="0">
                      <a:pos x="245" y="67"/>
                    </a:cxn>
                    <a:cxn ang="0">
                      <a:pos x="291" y="53"/>
                    </a:cxn>
                    <a:cxn ang="0">
                      <a:pos x="330" y="49"/>
                    </a:cxn>
                  </a:cxnLst>
                  <a:rect l="0" t="0" r="r" b="b"/>
                  <a:pathLst>
                    <a:path w="710" h="668">
                      <a:moveTo>
                        <a:pt x="348" y="41"/>
                      </a:moveTo>
                      <a:lnTo>
                        <a:pt x="378" y="23"/>
                      </a:lnTo>
                      <a:lnTo>
                        <a:pt x="411" y="10"/>
                      </a:lnTo>
                      <a:lnTo>
                        <a:pt x="443" y="0"/>
                      </a:lnTo>
                      <a:lnTo>
                        <a:pt x="455" y="10"/>
                      </a:lnTo>
                      <a:lnTo>
                        <a:pt x="465" y="21"/>
                      </a:lnTo>
                      <a:lnTo>
                        <a:pt x="473" y="35"/>
                      </a:lnTo>
                      <a:lnTo>
                        <a:pt x="478" y="49"/>
                      </a:lnTo>
                      <a:lnTo>
                        <a:pt x="484" y="79"/>
                      </a:lnTo>
                      <a:lnTo>
                        <a:pt x="494" y="107"/>
                      </a:lnTo>
                      <a:lnTo>
                        <a:pt x="510" y="136"/>
                      </a:lnTo>
                      <a:lnTo>
                        <a:pt x="526" y="162"/>
                      </a:lnTo>
                      <a:lnTo>
                        <a:pt x="540" y="168"/>
                      </a:lnTo>
                      <a:lnTo>
                        <a:pt x="569" y="172"/>
                      </a:lnTo>
                      <a:lnTo>
                        <a:pt x="583" y="182"/>
                      </a:lnTo>
                      <a:lnTo>
                        <a:pt x="599" y="190"/>
                      </a:lnTo>
                      <a:lnTo>
                        <a:pt x="615" y="194"/>
                      </a:lnTo>
                      <a:lnTo>
                        <a:pt x="652" y="170"/>
                      </a:lnTo>
                      <a:lnTo>
                        <a:pt x="660" y="164"/>
                      </a:lnTo>
                      <a:lnTo>
                        <a:pt x="668" y="160"/>
                      </a:lnTo>
                      <a:lnTo>
                        <a:pt x="678" y="154"/>
                      </a:lnTo>
                      <a:lnTo>
                        <a:pt x="688" y="166"/>
                      </a:lnTo>
                      <a:lnTo>
                        <a:pt x="700" y="176"/>
                      </a:lnTo>
                      <a:lnTo>
                        <a:pt x="710" y="188"/>
                      </a:lnTo>
                      <a:lnTo>
                        <a:pt x="706" y="237"/>
                      </a:lnTo>
                      <a:lnTo>
                        <a:pt x="702" y="287"/>
                      </a:lnTo>
                      <a:lnTo>
                        <a:pt x="684" y="304"/>
                      </a:lnTo>
                      <a:lnTo>
                        <a:pt x="664" y="320"/>
                      </a:lnTo>
                      <a:lnTo>
                        <a:pt x="637" y="326"/>
                      </a:lnTo>
                      <a:lnTo>
                        <a:pt x="611" y="334"/>
                      </a:lnTo>
                      <a:lnTo>
                        <a:pt x="595" y="354"/>
                      </a:lnTo>
                      <a:lnTo>
                        <a:pt x="583" y="374"/>
                      </a:lnTo>
                      <a:lnTo>
                        <a:pt x="573" y="401"/>
                      </a:lnTo>
                      <a:lnTo>
                        <a:pt x="569" y="429"/>
                      </a:lnTo>
                      <a:lnTo>
                        <a:pt x="569" y="455"/>
                      </a:lnTo>
                      <a:lnTo>
                        <a:pt x="611" y="502"/>
                      </a:lnTo>
                      <a:lnTo>
                        <a:pt x="605" y="542"/>
                      </a:lnTo>
                      <a:lnTo>
                        <a:pt x="567" y="542"/>
                      </a:lnTo>
                      <a:lnTo>
                        <a:pt x="528" y="538"/>
                      </a:lnTo>
                      <a:lnTo>
                        <a:pt x="512" y="534"/>
                      </a:lnTo>
                      <a:lnTo>
                        <a:pt x="496" y="532"/>
                      </a:lnTo>
                      <a:lnTo>
                        <a:pt x="482" y="536"/>
                      </a:lnTo>
                      <a:lnTo>
                        <a:pt x="441" y="550"/>
                      </a:lnTo>
                      <a:lnTo>
                        <a:pt x="401" y="556"/>
                      </a:lnTo>
                      <a:lnTo>
                        <a:pt x="376" y="570"/>
                      </a:lnTo>
                      <a:lnTo>
                        <a:pt x="352" y="581"/>
                      </a:lnTo>
                      <a:lnTo>
                        <a:pt x="326" y="589"/>
                      </a:lnTo>
                      <a:lnTo>
                        <a:pt x="310" y="605"/>
                      </a:lnTo>
                      <a:lnTo>
                        <a:pt x="295" y="621"/>
                      </a:lnTo>
                      <a:lnTo>
                        <a:pt x="283" y="639"/>
                      </a:lnTo>
                      <a:lnTo>
                        <a:pt x="267" y="653"/>
                      </a:lnTo>
                      <a:lnTo>
                        <a:pt x="249" y="666"/>
                      </a:lnTo>
                      <a:lnTo>
                        <a:pt x="216" y="653"/>
                      </a:lnTo>
                      <a:lnTo>
                        <a:pt x="202" y="647"/>
                      </a:lnTo>
                      <a:lnTo>
                        <a:pt x="184" y="647"/>
                      </a:lnTo>
                      <a:lnTo>
                        <a:pt x="119" y="659"/>
                      </a:lnTo>
                      <a:lnTo>
                        <a:pt x="55" y="668"/>
                      </a:lnTo>
                      <a:lnTo>
                        <a:pt x="51" y="653"/>
                      </a:lnTo>
                      <a:lnTo>
                        <a:pt x="44" y="637"/>
                      </a:lnTo>
                      <a:lnTo>
                        <a:pt x="55" y="625"/>
                      </a:lnTo>
                      <a:lnTo>
                        <a:pt x="67" y="611"/>
                      </a:lnTo>
                      <a:lnTo>
                        <a:pt x="77" y="597"/>
                      </a:lnTo>
                      <a:lnTo>
                        <a:pt x="81" y="583"/>
                      </a:lnTo>
                      <a:lnTo>
                        <a:pt x="79" y="566"/>
                      </a:lnTo>
                      <a:lnTo>
                        <a:pt x="67" y="546"/>
                      </a:lnTo>
                      <a:lnTo>
                        <a:pt x="51" y="530"/>
                      </a:lnTo>
                      <a:lnTo>
                        <a:pt x="32" y="514"/>
                      </a:lnTo>
                      <a:lnTo>
                        <a:pt x="16" y="500"/>
                      </a:lnTo>
                      <a:lnTo>
                        <a:pt x="0" y="482"/>
                      </a:lnTo>
                      <a:lnTo>
                        <a:pt x="12" y="451"/>
                      </a:lnTo>
                      <a:lnTo>
                        <a:pt x="28" y="423"/>
                      </a:lnTo>
                      <a:lnTo>
                        <a:pt x="44" y="397"/>
                      </a:lnTo>
                      <a:lnTo>
                        <a:pt x="55" y="370"/>
                      </a:lnTo>
                      <a:lnTo>
                        <a:pt x="57" y="342"/>
                      </a:lnTo>
                      <a:lnTo>
                        <a:pt x="57" y="314"/>
                      </a:lnTo>
                      <a:lnTo>
                        <a:pt x="75" y="300"/>
                      </a:lnTo>
                      <a:lnTo>
                        <a:pt x="115" y="275"/>
                      </a:lnTo>
                      <a:lnTo>
                        <a:pt x="132" y="261"/>
                      </a:lnTo>
                      <a:lnTo>
                        <a:pt x="146" y="243"/>
                      </a:lnTo>
                      <a:lnTo>
                        <a:pt x="150" y="221"/>
                      </a:lnTo>
                      <a:lnTo>
                        <a:pt x="146" y="198"/>
                      </a:lnTo>
                      <a:lnTo>
                        <a:pt x="138" y="178"/>
                      </a:lnTo>
                      <a:lnTo>
                        <a:pt x="125" y="158"/>
                      </a:lnTo>
                      <a:lnTo>
                        <a:pt x="113" y="134"/>
                      </a:lnTo>
                      <a:lnTo>
                        <a:pt x="105" y="107"/>
                      </a:lnTo>
                      <a:lnTo>
                        <a:pt x="101" y="81"/>
                      </a:lnTo>
                      <a:lnTo>
                        <a:pt x="138" y="53"/>
                      </a:lnTo>
                      <a:lnTo>
                        <a:pt x="160" y="53"/>
                      </a:lnTo>
                      <a:lnTo>
                        <a:pt x="180" y="59"/>
                      </a:lnTo>
                      <a:lnTo>
                        <a:pt x="198" y="67"/>
                      </a:lnTo>
                      <a:lnTo>
                        <a:pt x="219" y="77"/>
                      </a:lnTo>
                      <a:lnTo>
                        <a:pt x="245" y="67"/>
                      </a:lnTo>
                      <a:lnTo>
                        <a:pt x="271" y="55"/>
                      </a:lnTo>
                      <a:lnTo>
                        <a:pt x="291" y="53"/>
                      </a:lnTo>
                      <a:lnTo>
                        <a:pt x="312" y="53"/>
                      </a:lnTo>
                      <a:lnTo>
                        <a:pt x="330" y="49"/>
                      </a:lnTo>
                      <a:lnTo>
                        <a:pt x="348" y="41"/>
                      </a:lnTo>
                      <a:close/>
                    </a:path>
                  </a:pathLst>
                </a:custGeom>
                <a:grpFill/>
                <a:ln w="9525" cap="flat" cmpd="sng" algn="ctr">
                  <a:noFill/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/>
                <a:lstStyle/>
                <a:p>
                  <a:pPr defTabSz="914400">
                    <a:defRPr/>
                  </a:pPr>
                  <a:endParaRPr lang="ru-RU" sz="1050" kern="0" dirty="0">
                    <a:solidFill>
                      <a:srgbClr val="002060"/>
                    </a:solidFill>
                    <a:cs typeface="Arial" panose="020B0604020202020204" pitchFamily="34" charset="0"/>
                  </a:endParaRPr>
                </a:p>
                <a:p>
                  <a:pPr defTabSz="914400">
                    <a:defRPr/>
                  </a:pPr>
                  <a:r>
                    <a:rPr lang="ru-RU" sz="1050" kern="0" dirty="0">
                      <a:solidFill>
                        <a:srgbClr val="002060"/>
                      </a:solidFill>
                      <a:cs typeface="Arial" panose="020B0604020202020204" pitchFamily="34" charset="0"/>
                    </a:rPr>
                    <a:t>    </a:t>
                  </a:r>
                </a:p>
              </p:txBody>
            </p:sp>
            <p:sp>
              <p:nvSpPr>
                <p:cNvPr id="79" name="Freeform 70"/>
                <p:cNvSpPr/>
                <p:nvPr/>
              </p:nvSpPr>
              <p:spPr bwMode="auto">
                <a:xfrm>
                  <a:off x="2248493" y="4337231"/>
                  <a:ext cx="747483" cy="535493"/>
                </a:xfrm>
                <a:custGeom>
                  <a:avLst/>
                  <a:gdLst/>
                  <a:ahLst/>
                  <a:cxnLst>
                    <a:cxn ang="0">
                      <a:pos x="178" y="0"/>
                    </a:cxn>
                    <a:cxn ang="0">
                      <a:pos x="207" y="14"/>
                    </a:cxn>
                    <a:cxn ang="0">
                      <a:pos x="227" y="40"/>
                    </a:cxn>
                    <a:cxn ang="0">
                      <a:pos x="263" y="78"/>
                    </a:cxn>
                    <a:cxn ang="0">
                      <a:pos x="308" y="109"/>
                    </a:cxn>
                    <a:cxn ang="0">
                      <a:pos x="316" y="194"/>
                    </a:cxn>
                    <a:cxn ang="0">
                      <a:pos x="342" y="224"/>
                    </a:cxn>
                    <a:cxn ang="0">
                      <a:pos x="423" y="230"/>
                    </a:cxn>
                    <a:cxn ang="0">
                      <a:pos x="474" y="252"/>
                    </a:cxn>
                    <a:cxn ang="0">
                      <a:pos x="492" y="299"/>
                    </a:cxn>
                    <a:cxn ang="0">
                      <a:pos x="589" y="374"/>
                    </a:cxn>
                    <a:cxn ang="0">
                      <a:pos x="619" y="384"/>
                    </a:cxn>
                    <a:cxn ang="0">
                      <a:pos x="650" y="376"/>
                    </a:cxn>
                    <a:cxn ang="0">
                      <a:pos x="700" y="345"/>
                    </a:cxn>
                    <a:cxn ang="0">
                      <a:pos x="723" y="289"/>
                    </a:cxn>
                    <a:cxn ang="0">
                      <a:pos x="741" y="240"/>
                    </a:cxn>
                    <a:cxn ang="0">
                      <a:pos x="816" y="246"/>
                    </a:cxn>
                    <a:cxn ang="0">
                      <a:pos x="927" y="273"/>
                    </a:cxn>
                    <a:cxn ang="0">
                      <a:pos x="959" y="287"/>
                    </a:cxn>
                    <a:cxn ang="0">
                      <a:pos x="986" y="307"/>
                    </a:cxn>
                    <a:cxn ang="0">
                      <a:pos x="996" y="376"/>
                    </a:cxn>
                    <a:cxn ang="0">
                      <a:pos x="1002" y="481"/>
                    </a:cxn>
                    <a:cxn ang="0">
                      <a:pos x="988" y="521"/>
                    </a:cxn>
                    <a:cxn ang="0">
                      <a:pos x="984" y="556"/>
                    </a:cxn>
                    <a:cxn ang="0">
                      <a:pos x="992" y="602"/>
                    </a:cxn>
                    <a:cxn ang="0">
                      <a:pos x="969" y="616"/>
                    </a:cxn>
                    <a:cxn ang="0">
                      <a:pos x="943" y="586"/>
                    </a:cxn>
                    <a:cxn ang="0">
                      <a:pos x="919" y="552"/>
                    </a:cxn>
                    <a:cxn ang="0">
                      <a:pos x="889" y="531"/>
                    </a:cxn>
                    <a:cxn ang="0">
                      <a:pos x="840" y="537"/>
                    </a:cxn>
                    <a:cxn ang="0">
                      <a:pos x="751" y="479"/>
                    </a:cxn>
                    <a:cxn ang="0">
                      <a:pos x="712" y="507"/>
                    </a:cxn>
                    <a:cxn ang="0">
                      <a:pos x="690" y="541"/>
                    </a:cxn>
                    <a:cxn ang="0">
                      <a:pos x="656" y="564"/>
                    </a:cxn>
                    <a:cxn ang="0">
                      <a:pos x="615" y="584"/>
                    </a:cxn>
                    <a:cxn ang="0">
                      <a:pos x="593" y="612"/>
                    </a:cxn>
                    <a:cxn ang="0">
                      <a:pos x="577" y="637"/>
                    </a:cxn>
                    <a:cxn ang="0">
                      <a:pos x="553" y="647"/>
                    </a:cxn>
                    <a:cxn ang="0">
                      <a:pos x="480" y="649"/>
                    </a:cxn>
                    <a:cxn ang="0">
                      <a:pos x="427" y="677"/>
                    </a:cxn>
                    <a:cxn ang="0">
                      <a:pos x="379" y="719"/>
                    </a:cxn>
                    <a:cxn ang="0">
                      <a:pos x="310" y="663"/>
                    </a:cxn>
                    <a:cxn ang="0">
                      <a:pos x="263" y="637"/>
                    </a:cxn>
                    <a:cxn ang="0">
                      <a:pos x="221" y="620"/>
                    </a:cxn>
                    <a:cxn ang="0">
                      <a:pos x="190" y="586"/>
                    </a:cxn>
                    <a:cxn ang="0">
                      <a:pos x="136" y="600"/>
                    </a:cxn>
                    <a:cxn ang="0">
                      <a:pos x="61" y="641"/>
                    </a:cxn>
                    <a:cxn ang="0">
                      <a:pos x="31" y="564"/>
                    </a:cxn>
                    <a:cxn ang="0">
                      <a:pos x="2" y="513"/>
                    </a:cxn>
                    <a:cxn ang="0">
                      <a:pos x="10" y="485"/>
                    </a:cxn>
                    <a:cxn ang="0">
                      <a:pos x="31" y="453"/>
                    </a:cxn>
                    <a:cxn ang="0">
                      <a:pos x="41" y="378"/>
                    </a:cxn>
                    <a:cxn ang="0">
                      <a:pos x="55" y="303"/>
                    </a:cxn>
                    <a:cxn ang="0">
                      <a:pos x="75" y="273"/>
                    </a:cxn>
                    <a:cxn ang="0">
                      <a:pos x="87" y="250"/>
                    </a:cxn>
                    <a:cxn ang="0">
                      <a:pos x="33" y="208"/>
                    </a:cxn>
                    <a:cxn ang="0">
                      <a:pos x="4" y="169"/>
                    </a:cxn>
                    <a:cxn ang="0">
                      <a:pos x="8" y="111"/>
                    </a:cxn>
                    <a:cxn ang="0">
                      <a:pos x="51" y="64"/>
                    </a:cxn>
                    <a:cxn ang="0">
                      <a:pos x="109" y="20"/>
                    </a:cxn>
                  </a:cxnLst>
                  <a:rect l="0" t="0" r="r" b="b"/>
                  <a:pathLst>
                    <a:path w="1004" h="719">
                      <a:moveTo>
                        <a:pt x="109" y="20"/>
                      </a:moveTo>
                      <a:lnTo>
                        <a:pt x="178" y="0"/>
                      </a:lnTo>
                      <a:lnTo>
                        <a:pt x="194" y="4"/>
                      </a:lnTo>
                      <a:lnTo>
                        <a:pt x="207" y="14"/>
                      </a:lnTo>
                      <a:lnTo>
                        <a:pt x="217" y="28"/>
                      </a:lnTo>
                      <a:lnTo>
                        <a:pt x="227" y="40"/>
                      </a:lnTo>
                      <a:lnTo>
                        <a:pt x="243" y="62"/>
                      </a:lnTo>
                      <a:lnTo>
                        <a:pt x="263" y="78"/>
                      </a:lnTo>
                      <a:lnTo>
                        <a:pt x="286" y="95"/>
                      </a:lnTo>
                      <a:lnTo>
                        <a:pt x="308" y="109"/>
                      </a:lnTo>
                      <a:lnTo>
                        <a:pt x="308" y="176"/>
                      </a:lnTo>
                      <a:lnTo>
                        <a:pt x="316" y="194"/>
                      </a:lnTo>
                      <a:lnTo>
                        <a:pt x="326" y="210"/>
                      </a:lnTo>
                      <a:lnTo>
                        <a:pt x="342" y="224"/>
                      </a:lnTo>
                      <a:lnTo>
                        <a:pt x="383" y="230"/>
                      </a:lnTo>
                      <a:lnTo>
                        <a:pt x="423" y="230"/>
                      </a:lnTo>
                      <a:lnTo>
                        <a:pt x="464" y="228"/>
                      </a:lnTo>
                      <a:lnTo>
                        <a:pt x="474" y="252"/>
                      </a:lnTo>
                      <a:lnTo>
                        <a:pt x="482" y="275"/>
                      </a:lnTo>
                      <a:lnTo>
                        <a:pt x="492" y="299"/>
                      </a:lnTo>
                      <a:lnTo>
                        <a:pt x="540" y="337"/>
                      </a:lnTo>
                      <a:lnTo>
                        <a:pt x="589" y="374"/>
                      </a:lnTo>
                      <a:lnTo>
                        <a:pt x="603" y="382"/>
                      </a:lnTo>
                      <a:lnTo>
                        <a:pt x="619" y="384"/>
                      </a:lnTo>
                      <a:lnTo>
                        <a:pt x="636" y="382"/>
                      </a:lnTo>
                      <a:lnTo>
                        <a:pt x="650" y="376"/>
                      </a:lnTo>
                      <a:lnTo>
                        <a:pt x="676" y="364"/>
                      </a:lnTo>
                      <a:lnTo>
                        <a:pt x="700" y="345"/>
                      </a:lnTo>
                      <a:lnTo>
                        <a:pt x="721" y="325"/>
                      </a:lnTo>
                      <a:lnTo>
                        <a:pt x="723" y="289"/>
                      </a:lnTo>
                      <a:lnTo>
                        <a:pt x="723" y="252"/>
                      </a:lnTo>
                      <a:lnTo>
                        <a:pt x="741" y="240"/>
                      </a:lnTo>
                      <a:lnTo>
                        <a:pt x="777" y="240"/>
                      </a:lnTo>
                      <a:lnTo>
                        <a:pt x="816" y="246"/>
                      </a:lnTo>
                      <a:lnTo>
                        <a:pt x="889" y="267"/>
                      </a:lnTo>
                      <a:lnTo>
                        <a:pt x="927" y="273"/>
                      </a:lnTo>
                      <a:lnTo>
                        <a:pt x="943" y="279"/>
                      </a:lnTo>
                      <a:lnTo>
                        <a:pt x="959" y="287"/>
                      </a:lnTo>
                      <a:lnTo>
                        <a:pt x="974" y="295"/>
                      </a:lnTo>
                      <a:lnTo>
                        <a:pt x="986" y="307"/>
                      </a:lnTo>
                      <a:lnTo>
                        <a:pt x="994" y="323"/>
                      </a:lnTo>
                      <a:lnTo>
                        <a:pt x="996" y="376"/>
                      </a:lnTo>
                      <a:lnTo>
                        <a:pt x="996" y="428"/>
                      </a:lnTo>
                      <a:lnTo>
                        <a:pt x="1002" y="481"/>
                      </a:lnTo>
                      <a:lnTo>
                        <a:pt x="1004" y="497"/>
                      </a:lnTo>
                      <a:lnTo>
                        <a:pt x="988" y="521"/>
                      </a:lnTo>
                      <a:lnTo>
                        <a:pt x="978" y="533"/>
                      </a:lnTo>
                      <a:lnTo>
                        <a:pt x="984" y="556"/>
                      </a:lnTo>
                      <a:lnTo>
                        <a:pt x="990" y="580"/>
                      </a:lnTo>
                      <a:lnTo>
                        <a:pt x="992" y="602"/>
                      </a:lnTo>
                      <a:lnTo>
                        <a:pt x="988" y="626"/>
                      </a:lnTo>
                      <a:lnTo>
                        <a:pt x="969" y="616"/>
                      </a:lnTo>
                      <a:lnTo>
                        <a:pt x="955" y="602"/>
                      </a:lnTo>
                      <a:lnTo>
                        <a:pt x="943" y="586"/>
                      </a:lnTo>
                      <a:lnTo>
                        <a:pt x="933" y="568"/>
                      </a:lnTo>
                      <a:lnTo>
                        <a:pt x="919" y="552"/>
                      </a:lnTo>
                      <a:lnTo>
                        <a:pt x="903" y="539"/>
                      </a:lnTo>
                      <a:lnTo>
                        <a:pt x="889" y="531"/>
                      </a:lnTo>
                      <a:lnTo>
                        <a:pt x="872" y="529"/>
                      </a:lnTo>
                      <a:lnTo>
                        <a:pt x="840" y="537"/>
                      </a:lnTo>
                      <a:lnTo>
                        <a:pt x="777" y="469"/>
                      </a:lnTo>
                      <a:lnTo>
                        <a:pt x="751" y="479"/>
                      </a:lnTo>
                      <a:lnTo>
                        <a:pt x="727" y="491"/>
                      </a:lnTo>
                      <a:lnTo>
                        <a:pt x="712" y="507"/>
                      </a:lnTo>
                      <a:lnTo>
                        <a:pt x="700" y="523"/>
                      </a:lnTo>
                      <a:lnTo>
                        <a:pt x="690" y="541"/>
                      </a:lnTo>
                      <a:lnTo>
                        <a:pt x="678" y="558"/>
                      </a:lnTo>
                      <a:lnTo>
                        <a:pt x="656" y="564"/>
                      </a:lnTo>
                      <a:lnTo>
                        <a:pt x="636" y="572"/>
                      </a:lnTo>
                      <a:lnTo>
                        <a:pt x="615" y="584"/>
                      </a:lnTo>
                      <a:lnTo>
                        <a:pt x="601" y="600"/>
                      </a:lnTo>
                      <a:lnTo>
                        <a:pt x="593" y="612"/>
                      </a:lnTo>
                      <a:lnTo>
                        <a:pt x="587" y="624"/>
                      </a:lnTo>
                      <a:lnTo>
                        <a:pt x="577" y="637"/>
                      </a:lnTo>
                      <a:lnTo>
                        <a:pt x="567" y="645"/>
                      </a:lnTo>
                      <a:lnTo>
                        <a:pt x="553" y="647"/>
                      </a:lnTo>
                      <a:lnTo>
                        <a:pt x="504" y="647"/>
                      </a:lnTo>
                      <a:lnTo>
                        <a:pt x="480" y="649"/>
                      </a:lnTo>
                      <a:lnTo>
                        <a:pt x="455" y="659"/>
                      </a:lnTo>
                      <a:lnTo>
                        <a:pt x="427" y="677"/>
                      </a:lnTo>
                      <a:lnTo>
                        <a:pt x="403" y="697"/>
                      </a:lnTo>
                      <a:lnTo>
                        <a:pt x="379" y="719"/>
                      </a:lnTo>
                      <a:lnTo>
                        <a:pt x="342" y="719"/>
                      </a:lnTo>
                      <a:lnTo>
                        <a:pt x="310" y="663"/>
                      </a:lnTo>
                      <a:lnTo>
                        <a:pt x="290" y="637"/>
                      </a:lnTo>
                      <a:lnTo>
                        <a:pt x="263" y="637"/>
                      </a:lnTo>
                      <a:lnTo>
                        <a:pt x="239" y="634"/>
                      </a:lnTo>
                      <a:lnTo>
                        <a:pt x="221" y="620"/>
                      </a:lnTo>
                      <a:lnTo>
                        <a:pt x="205" y="602"/>
                      </a:lnTo>
                      <a:lnTo>
                        <a:pt x="190" y="586"/>
                      </a:lnTo>
                      <a:lnTo>
                        <a:pt x="162" y="590"/>
                      </a:lnTo>
                      <a:lnTo>
                        <a:pt x="136" y="600"/>
                      </a:lnTo>
                      <a:lnTo>
                        <a:pt x="87" y="628"/>
                      </a:lnTo>
                      <a:lnTo>
                        <a:pt x="61" y="641"/>
                      </a:lnTo>
                      <a:lnTo>
                        <a:pt x="49" y="600"/>
                      </a:lnTo>
                      <a:lnTo>
                        <a:pt x="31" y="564"/>
                      </a:lnTo>
                      <a:lnTo>
                        <a:pt x="6" y="527"/>
                      </a:lnTo>
                      <a:lnTo>
                        <a:pt x="2" y="513"/>
                      </a:lnTo>
                      <a:lnTo>
                        <a:pt x="0" y="499"/>
                      </a:lnTo>
                      <a:lnTo>
                        <a:pt x="10" y="485"/>
                      </a:lnTo>
                      <a:lnTo>
                        <a:pt x="22" y="469"/>
                      </a:lnTo>
                      <a:lnTo>
                        <a:pt x="31" y="453"/>
                      </a:lnTo>
                      <a:lnTo>
                        <a:pt x="35" y="434"/>
                      </a:lnTo>
                      <a:lnTo>
                        <a:pt x="41" y="378"/>
                      </a:lnTo>
                      <a:lnTo>
                        <a:pt x="49" y="319"/>
                      </a:lnTo>
                      <a:lnTo>
                        <a:pt x="55" y="303"/>
                      </a:lnTo>
                      <a:lnTo>
                        <a:pt x="63" y="287"/>
                      </a:lnTo>
                      <a:lnTo>
                        <a:pt x="75" y="273"/>
                      </a:lnTo>
                      <a:lnTo>
                        <a:pt x="85" y="258"/>
                      </a:lnTo>
                      <a:lnTo>
                        <a:pt x="87" y="250"/>
                      </a:lnTo>
                      <a:lnTo>
                        <a:pt x="73" y="232"/>
                      </a:lnTo>
                      <a:lnTo>
                        <a:pt x="33" y="208"/>
                      </a:lnTo>
                      <a:lnTo>
                        <a:pt x="12" y="198"/>
                      </a:lnTo>
                      <a:lnTo>
                        <a:pt x="4" y="169"/>
                      </a:lnTo>
                      <a:lnTo>
                        <a:pt x="2" y="141"/>
                      </a:lnTo>
                      <a:lnTo>
                        <a:pt x="8" y="111"/>
                      </a:lnTo>
                      <a:lnTo>
                        <a:pt x="20" y="85"/>
                      </a:lnTo>
                      <a:lnTo>
                        <a:pt x="51" y="64"/>
                      </a:lnTo>
                      <a:lnTo>
                        <a:pt x="83" y="44"/>
                      </a:lnTo>
                      <a:lnTo>
                        <a:pt x="109" y="20"/>
                      </a:lnTo>
                      <a:close/>
                    </a:path>
                  </a:pathLst>
                </a:custGeom>
                <a:grpFill/>
                <a:ln w="9525" cap="flat" cmpd="sng" algn="ctr">
                  <a:noFill/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/>
                <a:lstStyle/>
                <a:p>
                  <a:pPr defTabSz="914400">
                    <a:defRPr/>
                  </a:pPr>
                  <a:endParaRPr lang="ru-RU" sz="1050" kern="0" dirty="0">
                    <a:solidFill>
                      <a:srgbClr val="002060"/>
                    </a:solidFill>
                    <a:cs typeface="Arial" panose="020B0604020202020204" pitchFamily="34" charset="0"/>
                  </a:endParaRPr>
                </a:p>
                <a:p>
                  <a:pPr defTabSz="914400">
                    <a:defRPr/>
                  </a:pPr>
                  <a:endParaRPr lang="ru-RU" sz="1050" kern="0" dirty="0">
                    <a:solidFill>
                      <a:srgbClr val="002060"/>
                    </a:solidFill>
                    <a:cs typeface="Arial" panose="020B0604020202020204" pitchFamily="34" charset="0"/>
                  </a:endParaRPr>
                </a:p>
                <a:p>
                  <a:pPr defTabSz="914400">
                    <a:defRPr/>
                  </a:pPr>
                  <a:r>
                    <a:rPr lang="ru-RU" sz="1050" kern="0" dirty="0">
                      <a:solidFill>
                        <a:srgbClr val="002060"/>
                      </a:solidFill>
                      <a:cs typeface="Arial" panose="020B0604020202020204" pitchFamily="34" charset="0"/>
                    </a:rPr>
                    <a:t>    </a:t>
                  </a:r>
                </a:p>
              </p:txBody>
            </p:sp>
            <p:sp>
              <p:nvSpPr>
                <p:cNvPr id="80" name="Freeform 71"/>
                <p:cNvSpPr/>
                <p:nvPr/>
              </p:nvSpPr>
              <p:spPr bwMode="auto">
                <a:xfrm>
                  <a:off x="1546425" y="3465100"/>
                  <a:ext cx="635807" cy="534748"/>
                </a:xfrm>
                <a:custGeom>
                  <a:avLst/>
                  <a:gdLst/>
                  <a:ahLst/>
                  <a:cxnLst>
                    <a:cxn ang="0">
                      <a:pos x="126" y="22"/>
                    </a:cxn>
                    <a:cxn ang="0">
                      <a:pos x="140" y="0"/>
                    </a:cxn>
                    <a:cxn ang="0">
                      <a:pos x="201" y="26"/>
                    </a:cxn>
                    <a:cxn ang="0">
                      <a:pos x="253" y="65"/>
                    </a:cxn>
                    <a:cxn ang="0">
                      <a:pos x="316" y="36"/>
                    </a:cxn>
                    <a:cxn ang="0">
                      <a:pos x="354" y="40"/>
                    </a:cxn>
                    <a:cxn ang="0">
                      <a:pos x="360" y="63"/>
                    </a:cxn>
                    <a:cxn ang="0">
                      <a:pos x="356" y="89"/>
                    </a:cxn>
                    <a:cxn ang="0">
                      <a:pos x="366" y="111"/>
                    </a:cxn>
                    <a:cxn ang="0">
                      <a:pos x="417" y="111"/>
                    </a:cxn>
                    <a:cxn ang="0">
                      <a:pos x="468" y="101"/>
                    </a:cxn>
                    <a:cxn ang="0">
                      <a:pos x="510" y="141"/>
                    </a:cxn>
                    <a:cxn ang="0">
                      <a:pos x="545" y="150"/>
                    </a:cxn>
                    <a:cxn ang="0">
                      <a:pos x="583" y="146"/>
                    </a:cxn>
                    <a:cxn ang="0">
                      <a:pos x="621" y="190"/>
                    </a:cxn>
                    <a:cxn ang="0">
                      <a:pos x="636" y="228"/>
                    </a:cxn>
                    <a:cxn ang="0">
                      <a:pos x="632" y="257"/>
                    </a:cxn>
                    <a:cxn ang="0">
                      <a:pos x="650" y="279"/>
                    </a:cxn>
                    <a:cxn ang="0">
                      <a:pos x="676" y="285"/>
                    </a:cxn>
                    <a:cxn ang="0">
                      <a:pos x="731" y="291"/>
                    </a:cxn>
                    <a:cxn ang="0">
                      <a:pos x="785" y="295"/>
                    </a:cxn>
                    <a:cxn ang="0">
                      <a:pos x="854" y="317"/>
                    </a:cxn>
                    <a:cxn ang="0">
                      <a:pos x="834" y="368"/>
                    </a:cxn>
                    <a:cxn ang="0">
                      <a:pos x="795" y="408"/>
                    </a:cxn>
                    <a:cxn ang="0">
                      <a:pos x="763" y="453"/>
                    </a:cxn>
                    <a:cxn ang="0">
                      <a:pos x="779" y="507"/>
                    </a:cxn>
                    <a:cxn ang="0">
                      <a:pos x="814" y="554"/>
                    </a:cxn>
                    <a:cxn ang="0">
                      <a:pos x="793" y="584"/>
                    </a:cxn>
                    <a:cxn ang="0">
                      <a:pos x="753" y="606"/>
                    </a:cxn>
                    <a:cxn ang="0">
                      <a:pos x="761" y="637"/>
                    </a:cxn>
                    <a:cxn ang="0">
                      <a:pos x="771" y="665"/>
                    </a:cxn>
                    <a:cxn ang="0">
                      <a:pos x="765" y="697"/>
                    </a:cxn>
                    <a:cxn ang="0">
                      <a:pos x="745" y="718"/>
                    </a:cxn>
                    <a:cxn ang="0">
                      <a:pos x="696" y="708"/>
                    </a:cxn>
                    <a:cxn ang="0">
                      <a:pos x="654" y="685"/>
                    </a:cxn>
                    <a:cxn ang="0">
                      <a:pos x="623" y="633"/>
                    </a:cxn>
                    <a:cxn ang="0">
                      <a:pos x="545" y="615"/>
                    </a:cxn>
                    <a:cxn ang="0">
                      <a:pos x="563" y="584"/>
                    </a:cxn>
                    <a:cxn ang="0">
                      <a:pos x="573" y="552"/>
                    </a:cxn>
                    <a:cxn ang="0">
                      <a:pos x="557" y="522"/>
                    </a:cxn>
                    <a:cxn ang="0">
                      <a:pos x="524" y="499"/>
                    </a:cxn>
                    <a:cxn ang="0">
                      <a:pos x="494" y="516"/>
                    </a:cxn>
                    <a:cxn ang="0">
                      <a:pos x="484" y="570"/>
                    </a:cxn>
                    <a:cxn ang="0">
                      <a:pos x="468" y="602"/>
                    </a:cxn>
                    <a:cxn ang="0">
                      <a:pos x="409" y="556"/>
                    </a:cxn>
                    <a:cxn ang="0">
                      <a:pos x="344" y="550"/>
                    </a:cxn>
                    <a:cxn ang="0">
                      <a:pos x="267" y="572"/>
                    </a:cxn>
                    <a:cxn ang="0">
                      <a:pos x="164" y="627"/>
                    </a:cxn>
                    <a:cxn ang="0">
                      <a:pos x="136" y="619"/>
                    </a:cxn>
                    <a:cxn ang="0">
                      <a:pos x="103" y="594"/>
                    </a:cxn>
                    <a:cxn ang="0">
                      <a:pos x="91" y="544"/>
                    </a:cxn>
                    <a:cxn ang="0">
                      <a:pos x="53" y="491"/>
                    </a:cxn>
                    <a:cxn ang="0">
                      <a:pos x="0" y="457"/>
                    </a:cxn>
                    <a:cxn ang="0">
                      <a:pos x="22" y="406"/>
                    </a:cxn>
                    <a:cxn ang="0">
                      <a:pos x="47" y="384"/>
                    </a:cxn>
                    <a:cxn ang="0">
                      <a:pos x="81" y="376"/>
                    </a:cxn>
                    <a:cxn ang="0">
                      <a:pos x="134" y="344"/>
                    </a:cxn>
                    <a:cxn ang="0">
                      <a:pos x="180" y="289"/>
                    </a:cxn>
                    <a:cxn ang="0">
                      <a:pos x="184" y="241"/>
                    </a:cxn>
                    <a:cxn ang="0">
                      <a:pos x="140" y="158"/>
                    </a:cxn>
                    <a:cxn ang="0">
                      <a:pos x="186" y="107"/>
                    </a:cxn>
                    <a:cxn ang="0">
                      <a:pos x="128" y="34"/>
                    </a:cxn>
                  </a:cxnLst>
                  <a:rect l="0" t="0" r="r" b="b"/>
                  <a:pathLst>
                    <a:path w="854" h="718">
                      <a:moveTo>
                        <a:pt x="128" y="34"/>
                      </a:moveTo>
                      <a:lnTo>
                        <a:pt x="126" y="22"/>
                      </a:lnTo>
                      <a:lnTo>
                        <a:pt x="132" y="10"/>
                      </a:lnTo>
                      <a:lnTo>
                        <a:pt x="140" y="0"/>
                      </a:lnTo>
                      <a:lnTo>
                        <a:pt x="172" y="10"/>
                      </a:lnTo>
                      <a:lnTo>
                        <a:pt x="201" y="26"/>
                      </a:lnTo>
                      <a:lnTo>
                        <a:pt x="227" y="44"/>
                      </a:lnTo>
                      <a:lnTo>
                        <a:pt x="253" y="65"/>
                      </a:lnTo>
                      <a:lnTo>
                        <a:pt x="283" y="46"/>
                      </a:lnTo>
                      <a:lnTo>
                        <a:pt x="316" y="36"/>
                      </a:lnTo>
                      <a:lnTo>
                        <a:pt x="350" y="34"/>
                      </a:lnTo>
                      <a:lnTo>
                        <a:pt x="354" y="40"/>
                      </a:lnTo>
                      <a:lnTo>
                        <a:pt x="364" y="50"/>
                      </a:lnTo>
                      <a:lnTo>
                        <a:pt x="360" y="63"/>
                      </a:lnTo>
                      <a:lnTo>
                        <a:pt x="358" y="77"/>
                      </a:lnTo>
                      <a:lnTo>
                        <a:pt x="356" y="89"/>
                      </a:lnTo>
                      <a:lnTo>
                        <a:pt x="358" y="101"/>
                      </a:lnTo>
                      <a:lnTo>
                        <a:pt x="366" y="111"/>
                      </a:lnTo>
                      <a:lnTo>
                        <a:pt x="393" y="115"/>
                      </a:lnTo>
                      <a:lnTo>
                        <a:pt x="417" y="111"/>
                      </a:lnTo>
                      <a:lnTo>
                        <a:pt x="443" y="105"/>
                      </a:lnTo>
                      <a:lnTo>
                        <a:pt x="468" y="101"/>
                      </a:lnTo>
                      <a:lnTo>
                        <a:pt x="496" y="129"/>
                      </a:lnTo>
                      <a:lnTo>
                        <a:pt x="510" y="141"/>
                      </a:lnTo>
                      <a:lnTo>
                        <a:pt x="526" y="152"/>
                      </a:lnTo>
                      <a:lnTo>
                        <a:pt x="545" y="150"/>
                      </a:lnTo>
                      <a:lnTo>
                        <a:pt x="563" y="146"/>
                      </a:lnTo>
                      <a:lnTo>
                        <a:pt x="583" y="146"/>
                      </a:lnTo>
                      <a:lnTo>
                        <a:pt x="603" y="166"/>
                      </a:lnTo>
                      <a:lnTo>
                        <a:pt x="621" y="190"/>
                      </a:lnTo>
                      <a:lnTo>
                        <a:pt x="638" y="214"/>
                      </a:lnTo>
                      <a:lnTo>
                        <a:pt x="636" y="228"/>
                      </a:lnTo>
                      <a:lnTo>
                        <a:pt x="632" y="243"/>
                      </a:lnTo>
                      <a:lnTo>
                        <a:pt x="632" y="257"/>
                      </a:lnTo>
                      <a:lnTo>
                        <a:pt x="640" y="269"/>
                      </a:lnTo>
                      <a:lnTo>
                        <a:pt x="650" y="279"/>
                      </a:lnTo>
                      <a:lnTo>
                        <a:pt x="662" y="283"/>
                      </a:lnTo>
                      <a:lnTo>
                        <a:pt x="676" y="285"/>
                      </a:lnTo>
                      <a:lnTo>
                        <a:pt x="704" y="287"/>
                      </a:lnTo>
                      <a:lnTo>
                        <a:pt x="731" y="291"/>
                      </a:lnTo>
                      <a:lnTo>
                        <a:pt x="759" y="295"/>
                      </a:lnTo>
                      <a:lnTo>
                        <a:pt x="785" y="295"/>
                      </a:lnTo>
                      <a:lnTo>
                        <a:pt x="812" y="285"/>
                      </a:lnTo>
                      <a:lnTo>
                        <a:pt x="854" y="317"/>
                      </a:lnTo>
                      <a:lnTo>
                        <a:pt x="846" y="344"/>
                      </a:lnTo>
                      <a:lnTo>
                        <a:pt x="834" y="368"/>
                      </a:lnTo>
                      <a:lnTo>
                        <a:pt x="816" y="390"/>
                      </a:lnTo>
                      <a:lnTo>
                        <a:pt x="795" y="408"/>
                      </a:lnTo>
                      <a:lnTo>
                        <a:pt x="777" y="431"/>
                      </a:lnTo>
                      <a:lnTo>
                        <a:pt x="763" y="453"/>
                      </a:lnTo>
                      <a:lnTo>
                        <a:pt x="755" y="479"/>
                      </a:lnTo>
                      <a:lnTo>
                        <a:pt x="779" y="507"/>
                      </a:lnTo>
                      <a:lnTo>
                        <a:pt x="808" y="536"/>
                      </a:lnTo>
                      <a:lnTo>
                        <a:pt x="814" y="554"/>
                      </a:lnTo>
                      <a:lnTo>
                        <a:pt x="816" y="574"/>
                      </a:lnTo>
                      <a:lnTo>
                        <a:pt x="793" y="584"/>
                      </a:lnTo>
                      <a:lnTo>
                        <a:pt x="771" y="592"/>
                      </a:lnTo>
                      <a:lnTo>
                        <a:pt x="753" y="606"/>
                      </a:lnTo>
                      <a:lnTo>
                        <a:pt x="755" y="621"/>
                      </a:lnTo>
                      <a:lnTo>
                        <a:pt x="761" y="637"/>
                      </a:lnTo>
                      <a:lnTo>
                        <a:pt x="767" y="651"/>
                      </a:lnTo>
                      <a:lnTo>
                        <a:pt x="771" y="665"/>
                      </a:lnTo>
                      <a:lnTo>
                        <a:pt x="769" y="681"/>
                      </a:lnTo>
                      <a:lnTo>
                        <a:pt x="765" y="697"/>
                      </a:lnTo>
                      <a:lnTo>
                        <a:pt x="757" y="710"/>
                      </a:lnTo>
                      <a:lnTo>
                        <a:pt x="745" y="718"/>
                      </a:lnTo>
                      <a:lnTo>
                        <a:pt x="729" y="716"/>
                      </a:lnTo>
                      <a:lnTo>
                        <a:pt x="696" y="708"/>
                      </a:lnTo>
                      <a:lnTo>
                        <a:pt x="664" y="697"/>
                      </a:lnTo>
                      <a:lnTo>
                        <a:pt x="654" y="685"/>
                      </a:lnTo>
                      <a:lnTo>
                        <a:pt x="636" y="643"/>
                      </a:lnTo>
                      <a:lnTo>
                        <a:pt x="623" y="633"/>
                      </a:lnTo>
                      <a:lnTo>
                        <a:pt x="571" y="625"/>
                      </a:lnTo>
                      <a:lnTo>
                        <a:pt x="545" y="615"/>
                      </a:lnTo>
                      <a:lnTo>
                        <a:pt x="553" y="600"/>
                      </a:lnTo>
                      <a:lnTo>
                        <a:pt x="563" y="584"/>
                      </a:lnTo>
                      <a:lnTo>
                        <a:pt x="571" y="568"/>
                      </a:lnTo>
                      <a:lnTo>
                        <a:pt x="573" y="552"/>
                      </a:lnTo>
                      <a:lnTo>
                        <a:pt x="569" y="536"/>
                      </a:lnTo>
                      <a:lnTo>
                        <a:pt x="557" y="522"/>
                      </a:lnTo>
                      <a:lnTo>
                        <a:pt x="543" y="507"/>
                      </a:lnTo>
                      <a:lnTo>
                        <a:pt x="524" y="499"/>
                      </a:lnTo>
                      <a:lnTo>
                        <a:pt x="506" y="501"/>
                      </a:lnTo>
                      <a:lnTo>
                        <a:pt x="494" y="516"/>
                      </a:lnTo>
                      <a:lnTo>
                        <a:pt x="486" y="552"/>
                      </a:lnTo>
                      <a:lnTo>
                        <a:pt x="484" y="570"/>
                      </a:lnTo>
                      <a:lnTo>
                        <a:pt x="480" y="588"/>
                      </a:lnTo>
                      <a:lnTo>
                        <a:pt x="468" y="602"/>
                      </a:lnTo>
                      <a:lnTo>
                        <a:pt x="437" y="578"/>
                      </a:lnTo>
                      <a:lnTo>
                        <a:pt x="409" y="556"/>
                      </a:lnTo>
                      <a:lnTo>
                        <a:pt x="377" y="550"/>
                      </a:lnTo>
                      <a:lnTo>
                        <a:pt x="344" y="550"/>
                      </a:lnTo>
                      <a:lnTo>
                        <a:pt x="312" y="552"/>
                      </a:lnTo>
                      <a:lnTo>
                        <a:pt x="267" y="572"/>
                      </a:lnTo>
                      <a:lnTo>
                        <a:pt x="178" y="621"/>
                      </a:lnTo>
                      <a:lnTo>
                        <a:pt x="164" y="627"/>
                      </a:lnTo>
                      <a:lnTo>
                        <a:pt x="150" y="625"/>
                      </a:lnTo>
                      <a:lnTo>
                        <a:pt x="136" y="619"/>
                      </a:lnTo>
                      <a:lnTo>
                        <a:pt x="124" y="613"/>
                      </a:lnTo>
                      <a:lnTo>
                        <a:pt x="103" y="594"/>
                      </a:lnTo>
                      <a:lnTo>
                        <a:pt x="93" y="570"/>
                      </a:lnTo>
                      <a:lnTo>
                        <a:pt x="91" y="544"/>
                      </a:lnTo>
                      <a:lnTo>
                        <a:pt x="73" y="516"/>
                      </a:lnTo>
                      <a:lnTo>
                        <a:pt x="53" y="491"/>
                      </a:lnTo>
                      <a:lnTo>
                        <a:pt x="29" y="471"/>
                      </a:lnTo>
                      <a:lnTo>
                        <a:pt x="0" y="457"/>
                      </a:lnTo>
                      <a:lnTo>
                        <a:pt x="10" y="433"/>
                      </a:lnTo>
                      <a:lnTo>
                        <a:pt x="22" y="406"/>
                      </a:lnTo>
                      <a:lnTo>
                        <a:pt x="33" y="392"/>
                      </a:lnTo>
                      <a:lnTo>
                        <a:pt x="47" y="384"/>
                      </a:lnTo>
                      <a:lnTo>
                        <a:pt x="63" y="380"/>
                      </a:lnTo>
                      <a:lnTo>
                        <a:pt x="81" y="376"/>
                      </a:lnTo>
                      <a:lnTo>
                        <a:pt x="97" y="374"/>
                      </a:lnTo>
                      <a:lnTo>
                        <a:pt x="134" y="344"/>
                      </a:lnTo>
                      <a:lnTo>
                        <a:pt x="166" y="309"/>
                      </a:lnTo>
                      <a:lnTo>
                        <a:pt x="180" y="289"/>
                      </a:lnTo>
                      <a:lnTo>
                        <a:pt x="184" y="265"/>
                      </a:lnTo>
                      <a:lnTo>
                        <a:pt x="184" y="241"/>
                      </a:lnTo>
                      <a:lnTo>
                        <a:pt x="180" y="216"/>
                      </a:lnTo>
                      <a:lnTo>
                        <a:pt x="140" y="158"/>
                      </a:lnTo>
                      <a:lnTo>
                        <a:pt x="164" y="131"/>
                      </a:lnTo>
                      <a:lnTo>
                        <a:pt x="186" y="107"/>
                      </a:lnTo>
                      <a:lnTo>
                        <a:pt x="168" y="83"/>
                      </a:lnTo>
                      <a:lnTo>
                        <a:pt x="128" y="34"/>
                      </a:lnTo>
                      <a:close/>
                    </a:path>
                  </a:pathLst>
                </a:custGeom>
                <a:grpFill/>
                <a:ln w="9525" cap="flat" cmpd="sng" algn="ctr">
                  <a:noFill/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/>
                <a:lstStyle/>
                <a:p>
                  <a:pPr defTabSz="914400">
                    <a:defRPr/>
                  </a:pPr>
                  <a:r>
                    <a:rPr lang="ru-RU" sz="1100" kern="0" dirty="0">
                      <a:solidFill>
                        <a:srgbClr val="002060"/>
                      </a:solidFill>
                      <a:cs typeface="Arial" panose="020B0604020202020204" pitchFamily="34" charset="0"/>
                    </a:rPr>
                    <a:t>  </a:t>
                  </a:r>
                </a:p>
                <a:p>
                  <a:pPr defTabSz="914400">
                    <a:defRPr/>
                  </a:pPr>
                  <a:r>
                    <a:rPr lang="ru-RU" sz="1100" kern="0" dirty="0">
                      <a:solidFill>
                        <a:srgbClr val="002060"/>
                      </a:solidFill>
                      <a:cs typeface="Arial" panose="020B0604020202020204" pitchFamily="34" charset="0"/>
                    </a:rPr>
                    <a:t>    </a:t>
                  </a:r>
                  <a:endParaRPr lang="ru-RU" sz="1050" kern="0" dirty="0">
                    <a:solidFill>
                      <a:srgbClr val="002060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1" name="Freeform 72"/>
                <p:cNvSpPr/>
                <p:nvPr/>
              </p:nvSpPr>
              <p:spPr bwMode="auto">
                <a:xfrm>
                  <a:off x="1946968" y="4760262"/>
                  <a:ext cx="629851" cy="612949"/>
                </a:xfrm>
                <a:custGeom>
                  <a:avLst/>
                  <a:gdLst/>
                  <a:ahLst/>
                  <a:cxnLst>
                    <a:cxn ang="0">
                      <a:pos x="63" y="0"/>
                    </a:cxn>
                    <a:cxn ang="0">
                      <a:pos x="138" y="26"/>
                    </a:cxn>
                    <a:cxn ang="0">
                      <a:pos x="245" y="52"/>
                    </a:cxn>
                    <a:cxn ang="0">
                      <a:pos x="351" y="36"/>
                    </a:cxn>
                    <a:cxn ang="0">
                      <a:pos x="409" y="28"/>
                    </a:cxn>
                    <a:cxn ang="0">
                      <a:pos x="423" y="42"/>
                    </a:cxn>
                    <a:cxn ang="0">
                      <a:pos x="450" y="135"/>
                    </a:cxn>
                    <a:cxn ang="0">
                      <a:pos x="531" y="145"/>
                    </a:cxn>
                    <a:cxn ang="0">
                      <a:pos x="529" y="69"/>
                    </a:cxn>
                    <a:cxn ang="0">
                      <a:pos x="575" y="60"/>
                    </a:cxn>
                    <a:cxn ang="0">
                      <a:pos x="626" y="99"/>
                    </a:cxn>
                    <a:cxn ang="0">
                      <a:pos x="731" y="182"/>
                    </a:cxn>
                    <a:cxn ang="0">
                      <a:pos x="745" y="202"/>
                    </a:cxn>
                    <a:cxn ang="0">
                      <a:pos x="759" y="283"/>
                    </a:cxn>
                    <a:cxn ang="0">
                      <a:pos x="834" y="368"/>
                    </a:cxn>
                    <a:cxn ang="0">
                      <a:pos x="834" y="410"/>
                    </a:cxn>
                    <a:cxn ang="0">
                      <a:pos x="798" y="426"/>
                    </a:cxn>
                    <a:cxn ang="0">
                      <a:pos x="782" y="457"/>
                    </a:cxn>
                    <a:cxn ang="0">
                      <a:pos x="755" y="532"/>
                    </a:cxn>
                    <a:cxn ang="0">
                      <a:pos x="701" y="598"/>
                    </a:cxn>
                    <a:cxn ang="0">
                      <a:pos x="656" y="600"/>
                    </a:cxn>
                    <a:cxn ang="0">
                      <a:pos x="622" y="612"/>
                    </a:cxn>
                    <a:cxn ang="0">
                      <a:pos x="616" y="695"/>
                    </a:cxn>
                    <a:cxn ang="0">
                      <a:pos x="622" y="752"/>
                    </a:cxn>
                    <a:cxn ang="0">
                      <a:pos x="569" y="813"/>
                    </a:cxn>
                    <a:cxn ang="0">
                      <a:pos x="494" y="811"/>
                    </a:cxn>
                    <a:cxn ang="0">
                      <a:pos x="472" y="762"/>
                    </a:cxn>
                    <a:cxn ang="0">
                      <a:pos x="417" y="800"/>
                    </a:cxn>
                    <a:cxn ang="0">
                      <a:pos x="344" y="764"/>
                    </a:cxn>
                    <a:cxn ang="0">
                      <a:pos x="320" y="699"/>
                    </a:cxn>
                    <a:cxn ang="0">
                      <a:pos x="322" y="610"/>
                    </a:cxn>
                    <a:cxn ang="0">
                      <a:pos x="344" y="513"/>
                    </a:cxn>
                    <a:cxn ang="0">
                      <a:pos x="332" y="501"/>
                    </a:cxn>
                    <a:cxn ang="0">
                      <a:pos x="257" y="441"/>
                    </a:cxn>
                    <a:cxn ang="0">
                      <a:pos x="203" y="404"/>
                    </a:cxn>
                    <a:cxn ang="0">
                      <a:pos x="156" y="443"/>
                    </a:cxn>
                    <a:cxn ang="0">
                      <a:pos x="100" y="426"/>
                    </a:cxn>
                    <a:cxn ang="0">
                      <a:pos x="83" y="343"/>
                    </a:cxn>
                    <a:cxn ang="0">
                      <a:pos x="160" y="321"/>
                    </a:cxn>
                    <a:cxn ang="0">
                      <a:pos x="257" y="325"/>
                    </a:cxn>
                    <a:cxn ang="0">
                      <a:pos x="259" y="299"/>
                    </a:cxn>
                    <a:cxn ang="0">
                      <a:pos x="203" y="273"/>
                    </a:cxn>
                    <a:cxn ang="0">
                      <a:pos x="197" y="228"/>
                    </a:cxn>
                    <a:cxn ang="0">
                      <a:pos x="223" y="176"/>
                    </a:cxn>
                    <a:cxn ang="0">
                      <a:pos x="187" y="133"/>
                    </a:cxn>
                    <a:cxn ang="0">
                      <a:pos x="108" y="127"/>
                    </a:cxn>
                    <a:cxn ang="0">
                      <a:pos x="77" y="89"/>
                    </a:cxn>
                    <a:cxn ang="0">
                      <a:pos x="0" y="58"/>
                    </a:cxn>
                  </a:cxnLst>
                  <a:rect l="0" t="0" r="r" b="b"/>
                  <a:pathLst>
                    <a:path w="846" h="823">
                      <a:moveTo>
                        <a:pt x="0" y="24"/>
                      </a:moveTo>
                      <a:lnTo>
                        <a:pt x="41" y="4"/>
                      </a:lnTo>
                      <a:lnTo>
                        <a:pt x="63" y="0"/>
                      </a:lnTo>
                      <a:lnTo>
                        <a:pt x="92" y="2"/>
                      </a:lnTo>
                      <a:lnTo>
                        <a:pt x="116" y="12"/>
                      </a:lnTo>
                      <a:lnTo>
                        <a:pt x="138" y="26"/>
                      </a:lnTo>
                      <a:lnTo>
                        <a:pt x="183" y="58"/>
                      </a:lnTo>
                      <a:lnTo>
                        <a:pt x="207" y="69"/>
                      </a:lnTo>
                      <a:lnTo>
                        <a:pt x="245" y="52"/>
                      </a:lnTo>
                      <a:lnTo>
                        <a:pt x="284" y="40"/>
                      </a:lnTo>
                      <a:lnTo>
                        <a:pt x="322" y="30"/>
                      </a:lnTo>
                      <a:lnTo>
                        <a:pt x="351" y="36"/>
                      </a:lnTo>
                      <a:lnTo>
                        <a:pt x="379" y="38"/>
                      </a:lnTo>
                      <a:lnTo>
                        <a:pt x="393" y="32"/>
                      </a:lnTo>
                      <a:lnTo>
                        <a:pt x="409" y="28"/>
                      </a:lnTo>
                      <a:lnTo>
                        <a:pt x="413" y="32"/>
                      </a:lnTo>
                      <a:lnTo>
                        <a:pt x="417" y="38"/>
                      </a:lnTo>
                      <a:lnTo>
                        <a:pt x="423" y="42"/>
                      </a:lnTo>
                      <a:lnTo>
                        <a:pt x="425" y="75"/>
                      </a:lnTo>
                      <a:lnTo>
                        <a:pt x="436" y="107"/>
                      </a:lnTo>
                      <a:lnTo>
                        <a:pt x="450" y="135"/>
                      </a:lnTo>
                      <a:lnTo>
                        <a:pt x="480" y="149"/>
                      </a:lnTo>
                      <a:lnTo>
                        <a:pt x="512" y="164"/>
                      </a:lnTo>
                      <a:lnTo>
                        <a:pt x="531" y="145"/>
                      </a:lnTo>
                      <a:lnTo>
                        <a:pt x="539" y="135"/>
                      </a:lnTo>
                      <a:lnTo>
                        <a:pt x="535" y="103"/>
                      </a:lnTo>
                      <a:lnTo>
                        <a:pt x="529" y="69"/>
                      </a:lnTo>
                      <a:lnTo>
                        <a:pt x="545" y="64"/>
                      </a:lnTo>
                      <a:lnTo>
                        <a:pt x="559" y="60"/>
                      </a:lnTo>
                      <a:lnTo>
                        <a:pt x="575" y="60"/>
                      </a:lnTo>
                      <a:lnTo>
                        <a:pt x="593" y="73"/>
                      </a:lnTo>
                      <a:lnTo>
                        <a:pt x="610" y="87"/>
                      </a:lnTo>
                      <a:lnTo>
                        <a:pt x="626" y="99"/>
                      </a:lnTo>
                      <a:lnTo>
                        <a:pt x="682" y="111"/>
                      </a:lnTo>
                      <a:lnTo>
                        <a:pt x="715" y="159"/>
                      </a:lnTo>
                      <a:lnTo>
                        <a:pt x="731" y="182"/>
                      </a:lnTo>
                      <a:lnTo>
                        <a:pt x="737" y="188"/>
                      </a:lnTo>
                      <a:lnTo>
                        <a:pt x="741" y="196"/>
                      </a:lnTo>
                      <a:lnTo>
                        <a:pt x="745" y="202"/>
                      </a:lnTo>
                      <a:lnTo>
                        <a:pt x="741" y="230"/>
                      </a:lnTo>
                      <a:lnTo>
                        <a:pt x="747" y="257"/>
                      </a:lnTo>
                      <a:lnTo>
                        <a:pt x="759" y="283"/>
                      </a:lnTo>
                      <a:lnTo>
                        <a:pt x="796" y="327"/>
                      </a:lnTo>
                      <a:lnTo>
                        <a:pt x="822" y="354"/>
                      </a:lnTo>
                      <a:lnTo>
                        <a:pt x="834" y="368"/>
                      </a:lnTo>
                      <a:lnTo>
                        <a:pt x="842" y="382"/>
                      </a:lnTo>
                      <a:lnTo>
                        <a:pt x="846" y="400"/>
                      </a:lnTo>
                      <a:lnTo>
                        <a:pt x="834" y="410"/>
                      </a:lnTo>
                      <a:lnTo>
                        <a:pt x="820" y="418"/>
                      </a:lnTo>
                      <a:lnTo>
                        <a:pt x="804" y="426"/>
                      </a:lnTo>
                      <a:lnTo>
                        <a:pt x="798" y="426"/>
                      </a:lnTo>
                      <a:lnTo>
                        <a:pt x="796" y="428"/>
                      </a:lnTo>
                      <a:lnTo>
                        <a:pt x="786" y="443"/>
                      </a:lnTo>
                      <a:lnTo>
                        <a:pt x="782" y="457"/>
                      </a:lnTo>
                      <a:lnTo>
                        <a:pt x="780" y="475"/>
                      </a:lnTo>
                      <a:lnTo>
                        <a:pt x="771" y="507"/>
                      </a:lnTo>
                      <a:lnTo>
                        <a:pt x="755" y="532"/>
                      </a:lnTo>
                      <a:lnTo>
                        <a:pt x="735" y="554"/>
                      </a:lnTo>
                      <a:lnTo>
                        <a:pt x="717" y="578"/>
                      </a:lnTo>
                      <a:lnTo>
                        <a:pt x="701" y="598"/>
                      </a:lnTo>
                      <a:lnTo>
                        <a:pt x="680" y="614"/>
                      </a:lnTo>
                      <a:lnTo>
                        <a:pt x="668" y="606"/>
                      </a:lnTo>
                      <a:lnTo>
                        <a:pt x="656" y="600"/>
                      </a:lnTo>
                      <a:lnTo>
                        <a:pt x="644" y="598"/>
                      </a:lnTo>
                      <a:lnTo>
                        <a:pt x="632" y="602"/>
                      </a:lnTo>
                      <a:lnTo>
                        <a:pt x="622" y="612"/>
                      </a:lnTo>
                      <a:lnTo>
                        <a:pt x="620" y="645"/>
                      </a:lnTo>
                      <a:lnTo>
                        <a:pt x="614" y="677"/>
                      </a:lnTo>
                      <a:lnTo>
                        <a:pt x="616" y="695"/>
                      </a:lnTo>
                      <a:lnTo>
                        <a:pt x="620" y="716"/>
                      </a:lnTo>
                      <a:lnTo>
                        <a:pt x="624" y="734"/>
                      </a:lnTo>
                      <a:lnTo>
                        <a:pt x="622" y="752"/>
                      </a:lnTo>
                      <a:lnTo>
                        <a:pt x="614" y="770"/>
                      </a:lnTo>
                      <a:lnTo>
                        <a:pt x="595" y="794"/>
                      </a:lnTo>
                      <a:lnTo>
                        <a:pt x="569" y="813"/>
                      </a:lnTo>
                      <a:lnTo>
                        <a:pt x="541" y="823"/>
                      </a:lnTo>
                      <a:lnTo>
                        <a:pt x="508" y="821"/>
                      </a:lnTo>
                      <a:lnTo>
                        <a:pt x="494" y="811"/>
                      </a:lnTo>
                      <a:lnTo>
                        <a:pt x="484" y="796"/>
                      </a:lnTo>
                      <a:lnTo>
                        <a:pt x="476" y="778"/>
                      </a:lnTo>
                      <a:lnTo>
                        <a:pt x="472" y="762"/>
                      </a:lnTo>
                      <a:lnTo>
                        <a:pt x="456" y="768"/>
                      </a:lnTo>
                      <a:lnTo>
                        <a:pt x="431" y="788"/>
                      </a:lnTo>
                      <a:lnTo>
                        <a:pt x="417" y="800"/>
                      </a:lnTo>
                      <a:lnTo>
                        <a:pt x="403" y="809"/>
                      </a:lnTo>
                      <a:lnTo>
                        <a:pt x="375" y="786"/>
                      </a:lnTo>
                      <a:lnTo>
                        <a:pt x="344" y="764"/>
                      </a:lnTo>
                      <a:lnTo>
                        <a:pt x="318" y="740"/>
                      </a:lnTo>
                      <a:lnTo>
                        <a:pt x="316" y="720"/>
                      </a:lnTo>
                      <a:lnTo>
                        <a:pt x="320" y="699"/>
                      </a:lnTo>
                      <a:lnTo>
                        <a:pt x="330" y="679"/>
                      </a:lnTo>
                      <a:lnTo>
                        <a:pt x="351" y="643"/>
                      </a:lnTo>
                      <a:lnTo>
                        <a:pt x="322" y="610"/>
                      </a:lnTo>
                      <a:lnTo>
                        <a:pt x="312" y="590"/>
                      </a:lnTo>
                      <a:lnTo>
                        <a:pt x="308" y="570"/>
                      </a:lnTo>
                      <a:lnTo>
                        <a:pt x="344" y="513"/>
                      </a:lnTo>
                      <a:lnTo>
                        <a:pt x="342" y="509"/>
                      </a:lnTo>
                      <a:lnTo>
                        <a:pt x="338" y="507"/>
                      </a:lnTo>
                      <a:lnTo>
                        <a:pt x="332" y="501"/>
                      </a:lnTo>
                      <a:lnTo>
                        <a:pt x="288" y="489"/>
                      </a:lnTo>
                      <a:lnTo>
                        <a:pt x="272" y="465"/>
                      </a:lnTo>
                      <a:lnTo>
                        <a:pt x="257" y="441"/>
                      </a:lnTo>
                      <a:lnTo>
                        <a:pt x="243" y="418"/>
                      </a:lnTo>
                      <a:lnTo>
                        <a:pt x="223" y="398"/>
                      </a:lnTo>
                      <a:lnTo>
                        <a:pt x="203" y="404"/>
                      </a:lnTo>
                      <a:lnTo>
                        <a:pt x="187" y="414"/>
                      </a:lnTo>
                      <a:lnTo>
                        <a:pt x="172" y="428"/>
                      </a:lnTo>
                      <a:lnTo>
                        <a:pt x="156" y="443"/>
                      </a:lnTo>
                      <a:lnTo>
                        <a:pt x="138" y="453"/>
                      </a:lnTo>
                      <a:lnTo>
                        <a:pt x="118" y="441"/>
                      </a:lnTo>
                      <a:lnTo>
                        <a:pt x="100" y="426"/>
                      </a:lnTo>
                      <a:lnTo>
                        <a:pt x="104" y="382"/>
                      </a:lnTo>
                      <a:lnTo>
                        <a:pt x="98" y="362"/>
                      </a:lnTo>
                      <a:lnTo>
                        <a:pt x="83" y="343"/>
                      </a:lnTo>
                      <a:lnTo>
                        <a:pt x="106" y="319"/>
                      </a:lnTo>
                      <a:lnTo>
                        <a:pt x="136" y="301"/>
                      </a:lnTo>
                      <a:lnTo>
                        <a:pt x="160" y="321"/>
                      </a:lnTo>
                      <a:lnTo>
                        <a:pt x="177" y="327"/>
                      </a:lnTo>
                      <a:lnTo>
                        <a:pt x="217" y="327"/>
                      </a:lnTo>
                      <a:lnTo>
                        <a:pt x="257" y="325"/>
                      </a:lnTo>
                      <a:lnTo>
                        <a:pt x="257" y="317"/>
                      </a:lnTo>
                      <a:lnTo>
                        <a:pt x="259" y="309"/>
                      </a:lnTo>
                      <a:lnTo>
                        <a:pt x="259" y="299"/>
                      </a:lnTo>
                      <a:lnTo>
                        <a:pt x="239" y="291"/>
                      </a:lnTo>
                      <a:lnTo>
                        <a:pt x="221" y="283"/>
                      </a:lnTo>
                      <a:lnTo>
                        <a:pt x="203" y="273"/>
                      </a:lnTo>
                      <a:lnTo>
                        <a:pt x="191" y="257"/>
                      </a:lnTo>
                      <a:lnTo>
                        <a:pt x="191" y="240"/>
                      </a:lnTo>
                      <a:lnTo>
                        <a:pt x="197" y="228"/>
                      </a:lnTo>
                      <a:lnTo>
                        <a:pt x="207" y="216"/>
                      </a:lnTo>
                      <a:lnTo>
                        <a:pt x="227" y="196"/>
                      </a:lnTo>
                      <a:lnTo>
                        <a:pt x="223" y="176"/>
                      </a:lnTo>
                      <a:lnTo>
                        <a:pt x="215" y="159"/>
                      </a:lnTo>
                      <a:lnTo>
                        <a:pt x="203" y="143"/>
                      </a:lnTo>
                      <a:lnTo>
                        <a:pt x="187" y="133"/>
                      </a:lnTo>
                      <a:lnTo>
                        <a:pt x="154" y="135"/>
                      </a:lnTo>
                      <a:lnTo>
                        <a:pt x="122" y="135"/>
                      </a:lnTo>
                      <a:lnTo>
                        <a:pt x="108" y="127"/>
                      </a:lnTo>
                      <a:lnTo>
                        <a:pt x="96" y="115"/>
                      </a:lnTo>
                      <a:lnTo>
                        <a:pt x="85" y="101"/>
                      </a:lnTo>
                      <a:lnTo>
                        <a:pt x="77" y="89"/>
                      </a:lnTo>
                      <a:lnTo>
                        <a:pt x="51" y="83"/>
                      </a:lnTo>
                      <a:lnTo>
                        <a:pt x="25" y="71"/>
                      </a:lnTo>
                      <a:lnTo>
                        <a:pt x="0" y="58"/>
                      </a:lnTo>
                      <a:lnTo>
                        <a:pt x="0" y="24"/>
                      </a:lnTo>
                      <a:close/>
                    </a:path>
                  </a:pathLst>
                </a:custGeom>
                <a:grpFill/>
                <a:ln w="9525" cap="flat" cmpd="sng" algn="ctr">
                  <a:noFill/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/>
                <a:lstStyle/>
                <a:p>
                  <a:pPr defTabSz="914400">
                    <a:defRPr/>
                  </a:pPr>
                  <a:endParaRPr lang="ru-RU" sz="1050" kern="0" dirty="0">
                    <a:solidFill>
                      <a:srgbClr val="002060"/>
                    </a:solidFill>
                    <a:cs typeface="Arial" panose="020B0604020202020204" pitchFamily="34" charset="0"/>
                  </a:endParaRPr>
                </a:p>
                <a:p>
                  <a:pPr defTabSz="914400">
                    <a:defRPr/>
                  </a:pPr>
                  <a:r>
                    <a:rPr lang="ru-RU" sz="1050" kern="0" dirty="0">
                      <a:solidFill>
                        <a:srgbClr val="002060"/>
                      </a:solidFill>
                      <a:cs typeface="Arial" panose="020B0604020202020204" pitchFamily="34" charset="0"/>
                    </a:rPr>
                    <a:t>               </a:t>
                  </a:r>
                </a:p>
                <a:p>
                  <a:pPr defTabSz="914400">
                    <a:defRPr/>
                  </a:pPr>
                  <a:r>
                    <a:rPr lang="ru-RU" sz="1050" kern="0" dirty="0">
                      <a:solidFill>
                        <a:srgbClr val="002060"/>
                      </a:solidFill>
                      <a:cs typeface="Arial" panose="020B0604020202020204" pitchFamily="34" charset="0"/>
                    </a:rPr>
                    <a:t>       </a:t>
                  </a:r>
                </a:p>
              </p:txBody>
            </p:sp>
            <p:sp>
              <p:nvSpPr>
                <p:cNvPr id="82" name="Freeform 77"/>
                <p:cNvSpPr/>
                <p:nvPr/>
              </p:nvSpPr>
              <p:spPr bwMode="auto">
                <a:xfrm>
                  <a:off x="3692089" y="3844190"/>
                  <a:ext cx="555401" cy="1013638"/>
                </a:xfrm>
                <a:custGeom>
                  <a:avLst/>
                  <a:gdLst/>
                  <a:ahLst/>
                  <a:cxnLst>
                    <a:cxn ang="0">
                      <a:pos x="670" y="7"/>
                    </a:cxn>
                    <a:cxn ang="0">
                      <a:pos x="696" y="67"/>
                    </a:cxn>
                    <a:cxn ang="0">
                      <a:pos x="664" y="180"/>
                    </a:cxn>
                    <a:cxn ang="0">
                      <a:pos x="696" y="269"/>
                    </a:cxn>
                    <a:cxn ang="0">
                      <a:pos x="655" y="322"/>
                    </a:cxn>
                    <a:cxn ang="0">
                      <a:pos x="633" y="379"/>
                    </a:cxn>
                    <a:cxn ang="0">
                      <a:pos x="649" y="429"/>
                    </a:cxn>
                    <a:cxn ang="0">
                      <a:pos x="706" y="486"/>
                    </a:cxn>
                    <a:cxn ang="0">
                      <a:pos x="696" y="842"/>
                    </a:cxn>
                    <a:cxn ang="0">
                      <a:pos x="720" y="892"/>
                    </a:cxn>
                    <a:cxn ang="0">
                      <a:pos x="730" y="989"/>
                    </a:cxn>
                    <a:cxn ang="0">
                      <a:pos x="740" y="1090"/>
                    </a:cxn>
                    <a:cxn ang="0">
                      <a:pos x="714" y="1123"/>
                    </a:cxn>
                    <a:cxn ang="0">
                      <a:pos x="680" y="1183"/>
                    </a:cxn>
                    <a:cxn ang="0">
                      <a:pos x="641" y="1272"/>
                    </a:cxn>
                    <a:cxn ang="0">
                      <a:pos x="637" y="1333"/>
                    </a:cxn>
                    <a:cxn ang="0">
                      <a:pos x="611" y="1361"/>
                    </a:cxn>
                    <a:cxn ang="0">
                      <a:pos x="591" y="1353"/>
                    </a:cxn>
                    <a:cxn ang="0">
                      <a:pos x="583" y="1299"/>
                    </a:cxn>
                    <a:cxn ang="0">
                      <a:pos x="536" y="1260"/>
                    </a:cxn>
                    <a:cxn ang="0">
                      <a:pos x="477" y="1228"/>
                    </a:cxn>
                    <a:cxn ang="0">
                      <a:pos x="378" y="1155"/>
                    </a:cxn>
                    <a:cxn ang="0">
                      <a:pos x="315" y="1139"/>
                    </a:cxn>
                    <a:cxn ang="0">
                      <a:pos x="263" y="1072"/>
                    </a:cxn>
                    <a:cxn ang="0">
                      <a:pos x="200" y="933"/>
                    </a:cxn>
                    <a:cxn ang="0">
                      <a:pos x="63" y="890"/>
                    </a:cxn>
                    <a:cxn ang="0">
                      <a:pos x="42" y="831"/>
                    </a:cxn>
                    <a:cxn ang="0">
                      <a:pos x="75" y="777"/>
                    </a:cxn>
                    <a:cxn ang="0">
                      <a:pos x="113" y="751"/>
                    </a:cxn>
                    <a:cxn ang="0">
                      <a:pos x="154" y="712"/>
                    </a:cxn>
                    <a:cxn ang="0">
                      <a:pos x="176" y="649"/>
                    </a:cxn>
                    <a:cxn ang="0">
                      <a:pos x="150" y="609"/>
                    </a:cxn>
                    <a:cxn ang="0">
                      <a:pos x="145" y="563"/>
                    </a:cxn>
                    <a:cxn ang="0">
                      <a:pos x="139" y="516"/>
                    </a:cxn>
                    <a:cxn ang="0">
                      <a:pos x="83" y="488"/>
                    </a:cxn>
                    <a:cxn ang="0">
                      <a:pos x="12" y="427"/>
                    </a:cxn>
                    <a:cxn ang="0">
                      <a:pos x="95" y="395"/>
                    </a:cxn>
                    <a:cxn ang="0">
                      <a:pos x="184" y="431"/>
                    </a:cxn>
                    <a:cxn ang="0">
                      <a:pos x="269" y="433"/>
                    </a:cxn>
                    <a:cxn ang="0">
                      <a:pos x="328" y="403"/>
                    </a:cxn>
                    <a:cxn ang="0">
                      <a:pos x="402" y="370"/>
                    </a:cxn>
                    <a:cxn ang="0">
                      <a:pos x="455" y="312"/>
                    </a:cxn>
                    <a:cxn ang="0">
                      <a:pos x="457" y="241"/>
                    </a:cxn>
                    <a:cxn ang="0">
                      <a:pos x="516" y="138"/>
                    </a:cxn>
                    <a:cxn ang="0">
                      <a:pos x="556" y="108"/>
                    </a:cxn>
                    <a:cxn ang="0">
                      <a:pos x="623" y="77"/>
                    </a:cxn>
                    <a:cxn ang="0">
                      <a:pos x="633" y="9"/>
                    </a:cxn>
                  </a:cxnLst>
                  <a:rect l="0" t="0" r="r" b="b"/>
                  <a:pathLst>
                    <a:path w="746" h="1361">
                      <a:moveTo>
                        <a:pt x="639" y="0"/>
                      </a:moveTo>
                      <a:lnTo>
                        <a:pt x="655" y="2"/>
                      </a:lnTo>
                      <a:lnTo>
                        <a:pt x="670" y="7"/>
                      </a:lnTo>
                      <a:lnTo>
                        <a:pt x="684" y="15"/>
                      </a:lnTo>
                      <a:lnTo>
                        <a:pt x="692" y="29"/>
                      </a:lnTo>
                      <a:lnTo>
                        <a:pt x="696" y="67"/>
                      </a:lnTo>
                      <a:lnTo>
                        <a:pt x="698" y="106"/>
                      </a:lnTo>
                      <a:lnTo>
                        <a:pt x="653" y="150"/>
                      </a:lnTo>
                      <a:lnTo>
                        <a:pt x="664" y="180"/>
                      </a:lnTo>
                      <a:lnTo>
                        <a:pt x="676" y="209"/>
                      </a:lnTo>
                      <a:lnTo>
                        <a:pt x="688" y="239"/>
                      </a:lnTo>
                      <a:lnTo>
                        <a:pt x="696" y="269"/>
                      </a:lnTo>
                      <a:lnTo>
                        <a:pt x="686" y="290"/>
                      </a:lnTo>
                      <a:lnTo>
                        <a:pt x="672" y="306"/>
                      </a:lnTo>
                      <a:lnTo>
                        <a:pt x="655" y="322"/>
                      </a:lnTo>
                      <a:lnTo>
                        <a:pt x="643" y="340"/>
                      </a:lnTo>
                      <a:lnTo>
                        <a:pt x="635" y="360"/>
                      </a:lnTo>
                      <a:lnTo>
                        <a:pt x="633" y="379"/>
                      </a:lnTo>
                      <a:lnTo>
                        <a:pt x="633" y="397"/>
                      </a:lnTo>
                      <a:lnTo>
                        <a:pt x="639" y="413"/>
                      </a:lnTo>
                      <a:lnTo>
                        <a:pt x="649" y="429"/>
                      </a:lnTo>
                      <a:lnTo>
                        <a:pt x="682" y="447"/>
                      </a:lnTo>
                      <a:lnTo>
                        <a:pt x="716" y="465"/>
                      </a:lnTo>
                      <a:lnTo>
                        <a:pt x="706" y="486"/>
                      </a:lnTo>
                      <a:lnTo>
                        <a:pt x="698" y="510"/>
                      </a:lnTo>
                      <a:lnTo>
                        <a:pt x="696" y="534"/>
                      </a:lnTo>
                      <a:lnTo>
                        <a:pt x="696" y="842"/>
                      </a:lnTo>
                      <a:lnTo>
                        <a:pt x="700" y="860"/>
                      </a:lnTo>
                      <a:lnTo>
                        <a:pt x="708" y="876"/>
                      </a:lnTo>
                      <a:lnTo>
                        <a:pt x="720" y="892"/>
                      </a:lnTo>
                      <a:lnTo>
                        <a:pt x="730" y="908"/>
                      </a:lnTo>
                      <a:lnTo>
                        <a:pt x="732" y="949"/>
                      </a:lnTo>
                      <a:lnTo>
                        <a:pt x="730" y="989"/>
                      </a:lnTo>
                      <a:lnTo>
                        <a:pt x="730" y="1030"/>
                      </a:lnTo>
                      <a:lnTo>
                        <a:pt x="736" y="1070"/>
                      </a:lnTo>
                      <a:lnTo>
                        <a:pt x="740" y="1090"/>
                      </a:lnTo>
                      <a:lnTo>
                        <a:pt x="746" y="1108"/>
                      </a:lnTo>
                      <a:lnTo>
                        <a:pt x="730" y="1115"/>
                      </a:lnTo>
                      <a:lnTo>
                        <a:pt x="714" y="1123"/>
                      </a:lnTo>
                      <a:lnTo>
                        <a:pt x="702" y="1133"/>
                      </a:lnTo>
                      <a:lnTo>
                        <a:pt x="694" y="1147"/>
                      </a:lnTo>
                      <a:lnTo>
                        <a:pt x="680" y="1183"/>
                      </a:lnTo>
                      <a:lnTo>
                        <a:pt x="668" y="1220"/>
                      </a:lnTo>
                      <a:lnTo>
                        <a:pt x="649" y="1254"/>
                      </a:lnTo>
                      <a:lnTo>
                        <a:pt x="641" y="1272"/>
                      </a:lnTo>
                      <a:lnTo>
                        <a:pt x="639" y="1292"/>
                      </a:lnTo>
                      <a:lnTo>
                        <a:pt x="639" y="1313"/>
                      </a:lnTo>
                      <a:lnTo>
                        <a:pt x="637" y="1333"/>
                      </a:lnTo>
                      <a:lnTo>
                        <a:pt x="625" y="1349"/>
                      </a:lnTo>
                      <a:lnTo>
                        <a:pt x="617" y="1355"/>
                      </a:lnTo>
                      <a:lnTo>
                        <a:pt x="611" y="1361"/>
                      </a:lnTo>
                      <a:lnTo>
                        <a:pt x="605" y="1359"/>
                      </a:lnTo>
                      <a:lnTo>
                        <a:pt x="597" y="1355"/>
                      </a:lnTo>
                      <a:lnTo>
                        <a:pt x="591" y="1353"/>
                      </a:lnTo>
                      <a:lnTo>
                        <a:pt x="589" y="1335"/>
                      </a:lnTo>
                      <a:lnTo>
                        <a:pt x="589" y="1315"/>
                      </a:lnTo>
                      <a:lnTo>
                        <a:pt x="583" y="1299"/>
                      </a:lnTo>
                      <a:lnTo>
                        <a:pt x="572" y="1282"/>
                      </a:lnTo>
                      <a:lnTo>
                        <a:pt x="554" y="1270"/>
                      </a:lnTo>
                      <a:lnTo>
                        <a:pt x="536" y="1260"/>
                      </a:lnTo>
                      <a:lnTo>
                        <a:pt x="514" y="1252"/>
                      </a:lnTo>
                      <a:lnTo>
                        <a:pt x="496" y="1242"/>
                      </a:lnTo>
                      <a:lnTo>
                        <a:pt x="477" y="1228"/>
                      </a:lnTo>
                      <a:lnTo>
                        <a:pt x="447" y="1201"/>
                      </a:lnTo>
                      <a:lnTo>
                        <a:pt x="413" y="1177"/>
                      </a:lnTo>
                      <a:lnTo>
                        <a:pt x="378" y="1155"/>
                      </a:lnTo>
                      <a:lnTo>
                        <a:pt x="358" y="1145"/>
                      </a:lnTo>
                      <a:lnTo>
                        <a:pt x="338" y="1141"/>
                      </a:lnTo>
                      <a:lnTo>
                        <a:pt x="315" y="1139"/>
                      </a:lnTo>
                      <a:lnTo>
                        <a:pt x="295" y="1135"/>
                      </a:lnTo>
                      <a:lnTo>
                        <a:pt x="277" y="1125"/>
                      </a:lnTo>
                      <a:lnTo>
                        <a:pt x="263" y="1072"/>
                      </a:lnTo>
                      <a:lnTo>
                        <a:pt x="247" y="963"/>
                      </a:lnTo>
                      <a:lnTo>
                        <a:pt x="224" y="947"/>
                      </a:lnTo>
                      <a:lnTo>
                        <a:pt x="200" y="933"/>
                      </a:lnTo>
                      <a:lnTo>
                        <a:pt x="172" y="926"/>
                      </a:lnTo>
                      <a:lnTo>
                        <a:pt x="75" y="906"/>
                      </a:lnTo>
                      <a:lnTo>
                        <a:pt x="63" y="890"/>
                      </a:lnTo>
                      <a:lnTo>
                        <a:pt x="50" y="872"/>
                      </a:lnTo>
                      <a:lnTo>
                        <a:pt x="44" y="854"/>
                      </a:lnTo>
                      <a:lnTo>
                        <a:pt x="42" y="831"/>
                      </a:lnTo>
                      <a:lnTo>
                        <a:pt x="56" y="815"/>
                      </a:lnTo>
                      <a:lnTo>
                        <a:pt x="67" y="797"/>
                      </a:lnTo>
                      <a:lnTo>
                        <a:pt x="75" y="777"/>
                      </a:lnTo>
                      <a:lnTo>
                        <a:pt x="83" y="759"/>
                      </a:lnTo>
                      <a:lnTo>
                        <a:pt x="97" y="755"/>
                      </a:lnTo>
                      <a:lnTo>
                        <a:pt x="113" y="751"/>
                      </a:lnTo>
                      <a:lnTo>
                        <a:pt x="127" y="745"/>
                      </a:lnTo>
                      <a:lnTo>
                        <a:pt x="139" y="732"/>
                      </a:lnTo>
                      <a:lnTo>
                        <a:pt x="154" y="712"/>
                      </a:lnTo>
                      <a:lnTo>
                        <a:pt x="168" y="690"/>
                      </a:lnTo>
                      <a:lnTo>
                        <a:pt x="176" y="666"/>
                      </a:lnTo>
                      <a:lnTo>
                        <a:pt x="176" y="649"/>
                      </a:lnTo>
                      <a:lnTo>
                        <a:pt x="170" y="635"/>
                      </a:lnTo>
                      <a:lnTo>
                        <a:pt x="160" y="623"/>
                      </a:lnTo>
                      <a:lnTo>
                        <a:pt x="150" y="609"/>
                      </a:lnTo>
                      <a:lnTo>
                        <a:pt x="141" y="597"/>
                      </a:lnTo>
                      <a:lnTo>
                        <a:pt x="143" y="581"/>
                      </a:lnTo>
                      <a:lnTo>
                        <a:pt x="145" y="563"/>
                      </a:lnTo>
                      <a:lnTo>
                        <a:pt x="150" y="546"/>
                      </a:lnTo>
                      <a:lnTo>
                        <a:pt x="147" y="530"/>
                      </a:lnTo>
                      <a:lnTo>
                        <a:pt x="139" y="516"/>
                      </a:lnTo>
                      <a:lnTo>
                        <a:pt x="123" y="500"/>
                      </a:lnTo>
                      <a:lnTo>
                        <a:pt x="105" y="492"/>
                      </a:lnTo>
                      <a:lnTo>
                        <a:pt x="83" y="488"/>
                      </a:lnTo>
                      <a:lnTo>
                        <a:pt x="18" y="488"/>
                      </a:lnTo>
                      <a:lnTo>
                        <a:pt x="0" y="470"/>
                      </a:lnTo>
                      <a:lnTo>
                        <a:pt x="12" y="427"/>
                      </a:lnTo>
                      <a:lnTo>
                        <a:pt x="32" y="387"/>
                      </a:lnTo>
                      <a:lnTo>
                        <a:pt x="65" y="387"/>
                      </a:lnTo>
                      <a:lnTo>
                        <a:pt x="95" y="395"/>
                      </a:lnTo>
                      <a:lnTo>
                        <a:pt x="125" y="407"/>
                      </a:lnTo>
                      <a:lnTo>
                        <a:pt x="154" y="419"/>
                      </a:lnTo>
                      <a:lnTo>
                        <a:pt x="184" y="431"/>
                      </a:lnTo>
                      <a:lnTo>
                        <a:pt x="214" y="437"/>
                      </a:lnTo>
                      <a:lnTo>
                        <a:pt x="247" y="437"/>
                      </a:lnTo>
                      <a:lnTo>
                        <a:pt x="269" y="433"/>
                      </a:lnTo>
                      <a:lnTo>
                        <a:pt x="289" y="425"/>
                      </a:lnTo>
                      <a:lnTo>
                        <a:pt x="307" y="413"/>
                      </a:lnTo>
                      <a:lnTo>
                        <a:pt x="328" y="403"/>
                      </a:lnTo>
                      <a:lnTo>
                        <a:pt x="352" y="393"/>
                      </a:lnTo>
                      <a:lnTo>
                        <a:pt x="378" y="381"/>
                      </a:lnTo>
                      <a:lnTo>
                        <a:pt x="402" y="370"/>
                      </a:lnTo>
                      <a:lnTo>
                        <a:pt x="425" y="354"/>
                      </a:lnTo>
                      <a:lnTo>
                        <a:pt x="443" y="334"/>
                      </a:lnTo>
                      <a:lnTo>
                        <a:pt x="455" y="312"/>
                      </a:lnTo>
                      <a:lnTo>
                        <a:pt x="459" y="290"/>
                      </a:lnTo>
                      <a:lnTo>
                        <a:pt x="457" y="265"/>
                      </a:lnTo>
                      <a:lnTo>
                        <a:pt x="457" y="241"/>
                      </a:lnTo>
                      <a:lnTo>
                        <a:pt x="522" y="172"/>
                      </a:lnTo>
                      <a:lnTo>
                        <a:pt x="518" y="156"/>
                      </a:lnTo>
                      <a:lnTo>
                        <a:pt x="516" y="138"/>
                      </a:lnTo>
                      <a:lnTo>
                        <a:pt x="520" y="122"/>
                      </a:lnTo>
                      <a:lnTo>
                        <a:pt x="530" y="108"/>
                      </a:lnTo>
                      <a:lnTo>
                        <a:pt x="556" y="108"/>
                      </a:lnTo>
                      <a:lnTo>
                        <a:pt x="581" y="104"/>
                      </a:lnTo>
                      <a:lnTo>
                        <a:pt x="603" y="93"/>
                      </a:lnTo>
                      <a:lnTo>
                        <a:pt x="623" y="77"/>
                      </a:lnTo>
                      <a:lnTo>
                        <a:pt x="623" y="27"/>
                      </a:lnTo>
                      <a:lnTo>
                        <a:pt x="627" y="19"/>
                      </a:lnTo>
                      <a:lnTo>
                        <a:pt x="633" y="9"/>
                      </a:lnTo>
                      <a:lnTo>
                        <a:pt x="639" y="0"/>
                      </a:lnTo>
                      <a:close/>
                    </a:path>
                  </a:pathLst>
                </a:custGeom>
                <a:grpFill/>
                <a:ln w="9525" cap="flat" cmpd="sng" algn="ctr">
                  <a:noFill/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/>
                <a:lstStyle/>
                <a:p>
                  <a:pPr defTabSz="914400">
                    <a:defRPr/>
                  </a:pPr>
                  <a:endParaRPr lang="ru-RU" sz="2400" b="1" u="sng" kern="0" dirty="0">
                    <a:solidFill>
                      <a:srgbClr val="002060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3" name="Freeform 79"/>
                <p:cNvSpPr/>
                <p:nvPr/>
              </p:nvSpPr>
              <p:spPr bwMode="auto">
                <a:xfrm>
                  <a:off x="1638743" y="4064643"/>
                  <a:ext cx="670055" cy="463250"/>
                </a:xfrm>
                <a:custGeom>
                  <a:avLst/>
                  <a:gdLst/>
                  <a:ahLst/>
                  <a:cxnLst>
                    <a:cxn ang="0">
                      <a:pos x="673" y="0"/>
                    </a:cxn>
                    <a:cxn ang="0">
                      <a:pos x="676" y="44"/>
                    </a:cxn>
                    <a:cxn ang="0">
                      <a:pos x="651" y="107"/>
                    </a:cxn>
                    <a:cxn ang="0">
                      <a:pos x="671" y="145"/>
                    </a:cxn>
                    <a:cxn ang="0">
                      <a:pos x="694" y="153"/>
                    </a:cxn>
                    <a:cxn ang="0">
                      <a:pos x="754" y="129"/>
                    </a:cxn>
                    <a:cxn ang="0">
                      <a:pos x="760" y="131"/>
                    </a:cxn>
                    <a:cxn ang="0">
                      <a:pos x="783" y="139"/>
                    </a:cxn>
                    <a:cxn ang="0">
                      <a:pos x="809" y="163"/>
                    </a:cxn>
                    <a:cxn ang="0">
                      <a:pos x="801" y="214"/>
                    </a:cxn>
                    <a:cxn ang="0">
                      <a:pos x="760" y="277"/>
                    </a:cxn>
                    <a:cxn ang="0">
                      <a:pos x="718" y="329"/>
                    </a:cxn>
                    <a:cxn ang="0">
                      <a:pos x="736" y="374"/>
                    </a:cxn>
                    <a:cxn ang="0">
                      <a:pos x="805" y="351"/>
                    </a:cxn>
                    <a:cxn ang="0">
                      <a:pos x="841" y="331"/>
                    </a:cxn>
                    <a:cxn ang="0">
                      <a:pos x="890" y="347"/>
                    </a:cxn>
                    <a:cxn ang="0">
                      <a:pos x="843" y="408"/>
                    </a:cxn>
                    <a:cxn ang="0">
                      <a:pos x="779" y="467"/>
                    </a:cxn>
                    <a:cxn ang="0">
                      <a:pos x="781" y="491"/>
                    </a:cxn>
                    <a:cxn ang="0">
                      <a:pos x="789" y="529"/>
                    </a:cxn>
                    <a:cxn ang="0">
                      <a:pos x="787" y="582"/>
                    </a:cxn>
                    <a:cxn ang="0">
                      <a:pos x="716" y="622"/>
                    </a:cxn>
                    <a:cxn ang="0">
                      <a:pos x="678" y="604"/>
                    </a:cxn>
                    <a:cxn ang="0">
                      <a:pos x="639" y="564"/>
                    </a:cxn>
                    <a:cxn ang="0">
                      <a:pos x="603" y="580"/>
                    </a:cxn>
                    <a:cxn ang="0">
                      <a:pos x="540" y="570"/>
                    </a:cxn>
                    <a:cxn ang="0">
                      <a:pos x="497" y="531"/>
                    </a:cxn>
                    <a:cxn ang="0">
                      <a:pos x="508" y="507"/>
                    </a:cxn>
                    <a:cxn ang="0">
                      <a:pos x="522" y="483"/>
                    </a:cxn>
                    <a:cxn ang="0">
                      <a:pos x="524" y="432"/>
                    </a:cxn>
                    <a:cxn ang="0">
                      <a:pos x="473" y="386"/>
                    </a:cxn>
                    <a:cxn ang="0">
                      <a:pos x="421" y="370"/>
                    </a:cxn>
                    <a:cxn ang="0">
                      <a:pos x="384" y="398"/>
                    </a:cxn>
                    <a:cxn ang="0">
                      <a:pos x="352" y="432"/>
                    </a:cxn>
                    <a:cxn ang="0">
                      <a:pos x="311" y="459"/>
                    </a:cxn>
                    <a:cxn ang="0">
                      <a:pos x="261" y="487"/>
                    </a:cxn>
                    <a:cxn ang="0">
                      <a:pos x="222" y="501"/>
                    </a:cxn>
                    <a:cxn ang="0">
                      <a:pos x="200" y="505"/>
                    </a:cxn>
                    <a:cxn ang="0">
                      <a:pos x="186" y="523"/>
                    </a:cxn>
                    <a:cxn ang="0">
                      <a:pos x="141" y="562"/>
                    </a:cxn>
                    <a:cxn ang="0">
                      <a:pos x="83" y="576"/>
                    </a:cxn>
                    <a:cxn ang="0">
                      <a:pos x="38" y="560"/>
                    </a:cxn>
                    <a:cxn ang="0">
                      <a:pos x="10" y="505"/>
                    </a:cxn>
                    <a:cxn ang="0">
                      <a:pos x="0" y="461"/>
                    </a:cxn>
                    <a:cxn ang="0">
                      <a:pos x="18" y="426"/>
                    </a:cxn>
                    <a:cxn ang="0">
                      <a:pos x="64" y="400"/>
                    </a:cxn>
                    <a:cxn ang="0">
                      <a:pos x="131" y="380"/>
                    </a:cxn>
                    <a:cxn ang="0">
                      <a:pos x="230" y="376"/>
                    </a:cxn>
                    <a:cxn ang="0">
                      <a:pos x="279" y="349"/>
                    </a:cxn>
                    <a:cxn ang="0">
                      <a:pos x="323" y="333"/>
                    </a:cxn>
                    <a:cxn ang="0">
                      <a:pos x="362" y="319"/>
                    </a:cxn>
                    <a:cxn ang="0">
                      <a:pos x="396" y="279"/>
                    </a:cxn>
                    <a:cxn ang="0">
                      <a:pos x="416" y="220"/>
                    </a:cxn>
                    <a:cxn ang="0">
                      <a:pos x="443" y="163"/>
                    </a:cxn>
                    <a:cxn ang="0">
                      <a:pos x="481" y="111"/>
                    </a:cxn>
                    <a:cxn ang="0">
                      <a:pos x="526" y="62"/>
                    </a:cxn>
                    <a:cxn ang="0">
                      <a:pos x="574" y="44"/>
                    </a:cxn>
                    <a:cxn ang="0">
                      <a:pos x="637" y="4"/>
                    </a:cxn>
                  </a:cxnLst>
                  <a:rect l="0" t="0" r="r" b="b"/>
                  <a:pathLst>
                    <a:path w="900" h="622">
                      <a:moveTo>
                        <a:pt x="637" y="4"/>
                      </a:moveTo>
                      <a:lnTo>
                        <a:pt x="673" y="0"/>
                      </a:lnTo>
                      <a:lnTo>
                        <a:pt x="678" y="22"/>
                      </a:lnTo>
                      <a:lnTo>
                        <a:pt x="676" y="44"/>
                      </a:lnTo>
                      <a:lnTo>
                        <a:pt x="659" y="85"/>
                      </a:lnTo>
                      <a:lnTo>
                        <a:pt x="651" y="107"/>
                      </a:lnTo>
                      <a:lnTo>
                        <a:pt x="651" y="129"/>
                      </a:lnTo>
                      <a:lnTo>
                        <a:pt x="671" y="145"/>
                      </a:lnTo>
                      <a:lnTo>
                        <a:pt x="682" y="151"/>
                      </a:lnTo>
                      <a:lnTo>
                        <a:pt x="694" y="153"/>
                      </a:lnTo>
                      <a:lnTo>
                        <a:pt x="714" y="149"/>
                      </a:lnTo>
                      <a:lnTo>
                        <a:pt x="754" y="129"/>
                      </a:lnTo>
                      <a:lnTo>
                        <a:pt x="758" y="129"/>
                      </a:lnTo>
                      <a:lnTo>
                        <a:pt x="760" y="131"/>
                      </a:lnTo>
                      <a:lnTo>
                        <a:pt x="767" y="131"/>
                      </a:lnTo>
                      <a:lnTo>
                        <a:pt x="783" y="139"/>
                      </a:lnTo>
                      <a:lnTo>
                        <a:pt x="799" y="149"/>
                      </a:lnTo>
                      <a:lnTo>
                        <a:pt x="809" y="163"/>
                      </a:lnTo>
                      <a:lnTo>
                        <a:pt x="815" y="180"/>
                      </a:lnTo>
                      <a:lnTo>
                        <a:pt x="801" y="214"/>
                      </a:lnTo>
                      <a:lnTo>
                        <a:pt x="783" y="246"/>
                      </a:lnTo>
                      <a:lnTo>
                        <a:pt x="760" y="277"/>
                      </a:lnTo>
                      <a:lnTo>
                        <a:pt x="736" y="305"/>
                      </a:lnTo>
                      <a:lnTo>
                        <a:pt x="718" y="329"/>
                      </a:lnTo>
                      <a:lnTo>
                        <a:pt x="702" y="356"/>
                      </a:lnTo>
                      <a:lnTo>
                        <a:pt x="736" y="374"/>
                      </a:lnTo>
                      <a:lnTo>
                        <a:pt x="771" y="364"/>
                      </a:lnTo>
                      <a:lnTo>
                        <a:pt x="805" y="351"/>
                      </a:lnTo>
                      <a:lnTo>
                        <a:pt x="825" y="343"/>
                      </a:lnTo>
                      <a:lnTo>
                        <a:pt x="841" y="331"/>
                      </a:lnTo>
                      <a:lnTo>
                        <a:pt x="878" y="331"/>
                      </a:lnTo>
                      <a:lnTo>
                        <a:pt x="890" y="347"/>
                      </a:lnTo>
                      <a:lnTo>
                        <a:pt x="900" y="362"/>
                      </a:lnTo>
                      <a:lnTo>
                        <a:pt x="843" y="408"/>
                      </a:lnTo>
                      <a:lnTo>
                        <a:pt x="787" y="457"/>
                      </a:lnTo>
                      <a:lnTo>
                        <a:pt x="779" y="467"/>
                      </a:lnTo>
                      <a:lnTo>
                        <a:pt x="779" y="477"/>
                      </a:lnTo>
                      <a:lnTo>
                        <a:pt x="781" y="491"/>
                      </a:lnTo>
                      <a:lnTo>
                        <a:pt x="783" y="503"/>
                      </a:lnTo>
                      <a:lnTo>
                        <a:pt x="789" y="529"/>
                      </a:lnTo>
                      <a:lnTo>
                        <a:pt x="789" y="556"/>
                      </a:lnTo>
                      <a:lnTo>
                        <a:pt x="787" y="582"/>
                      </a:lnTo>
                      <a:lnTo>
                        <a:pt x="734" y="618"/>
                      </a:lnTo>
                      <a:lnTo>
                        <a:pt x="716" y="622"/>
                      </a:lnTo>
                      <a:lnTo>
                        <a:pt x="698" y="620"/>
                      </a:lnTo>
                      <a:lnTo>
                        <a:pt x="678" y="604"/>
                      </a:lnTo>
                      <a:lnTo>
                        <a:pt x="659" y="584"/>
                      </a:lnTo>
                      <a:lnTo>
                        <a:pt x="639" y="564"/>
                      </a:lnTo>
                      <a:lnTo>
                        <a:pt x="621" y="568"/>
                      </a:lnTo>
                      <a:lnTo>
                        <a:pt x="603" y="580"/>
                      </a:lnTo>
                      <a:lnTo>
                        <a:pt x="584" y="588"/>
                      </a:lnTo>
                      <a:lnTo>
                        <a:pt x="540" y="570"/>
                      </a:lnTo>
                      <a:lnTo>
                        <a:pt x="503" y="544"/>
                      </a:lnTo>
                      <a:lnTo>
                        <a:pt x="497" y="531"/>
                      </a:lnTo>
                      <a:lnTo>
                        <a:pt x="499" y="519"/>
                      </a:lnTo>
                      <a:lnTo>
                        <a:pt x="508" y="507"/>
                      </a:lnTo>
                      <a:lnTo>
                        <a:pt x="514" y="497"/>
                      </a:lnTo>
                      <a:lnTo>
                        <a:pt x="522" y="483"/>
                      </a:lnTo>
                      <a:lnTo>
                        <a:pt x="524" y="467"/>
                      </a:lnTo>
                      <a:lnTo>
                        <a:pt x="524" y="432"/>
                      </a:lnTo>
                      <a:lnTo>
                        <a:pt x="497" y="410"/>
                      </a:lnTo>
                      <a:lnTo>
                        <a:pt x="473" y="386"/>
                      </a:lnTo>
                      <a:lnTo>
                        <a:pt x="445" y="366"/>
                      </a:lnTo>
                      <a:lnTo>
                        <a:pt x="421" y="370"/>
                      </a:lnTo>
                      <a:lnTo>
                        <a:pt x="402" y="382"/>
                      </a:lnTo>
                      <a:lnTo>
                        <a:pt x="384" y="398"/>
                      </a:lnTo>
                      <a:lnTo>
                        <a:pt x="368" y="416"/>
                      </a:lnTo>
                      <a:lnTo>
                        <a:pt x="352" y="432"/>
                      </a:lnTo>
                      <a:lnTo>
                        <a:pt x="334" y="449"/>
                      </a:lnTo>
                      <a:lnTo>
                        <a:pt x="311" y="459"/>
                      </a:lnTo>
                      <a:lnTo>
                        <a:pt x="285" y="471"/>
                      </a:lnTo>
                      <a:lnTo>
                        <a:pt x="261" y="487"/>
                      </a:lnTo>
                      <a:lnTo>
                        <a:pt x="238" y="507"/>
                      </a:lnTo>
                      <a:lnTo>
                        <a:pt x="222" y="501"/>
                      </a:lnTo>
                      <a:lnTo>
                        <a:pt x="208" y="497"/>
                      </a:lnTo>
                      <a:lnTo>
                        <a:pt x="200" y="505"/>
                      </a:lnTo>
                      <a:lnTo>
                        <a:pt x="194" y="513"/>
                      </a:lnTo>
                      <a:lnTo>
                        <a:pt x="186" y="523"/>
                      </a:lnTo>
                      <a:lnTo>
                        <a:pt x="166" y="546"/>
                      </a:lnTo>
                      <a:lnTo>
                        <a:pt x="141" y="562"/>
                      </a:lnTo>
                      <a:lnTo>
                        <a:pt x="113" y="572"/>
                      </a:lnTo>
                      <a:lnTo>
                        <a:pt x="83" y="576"/>
                      </a:lnTo>
                      <a:lnTo>
                        <a:pt x="52" y="572"/>
                      </a:lnTo>
                      <a:lnTo>
                        <a:pt x="38" y="560"/>
                      </a:lnTo>
                      <a:lnTo>
                        <a:pt x="28" y="542"/>
                      </a:lnTo>
                      <a:lnTo>
                        <a:pt x="10" y="505"/>
                      </a:lnTo>
                      <a:lnTo>
                        <a:pt x="2" y="483"/>
                      </a:lnTo>
                      <a:lnTo>
                        <a:pt x="0" y="461"/>
                      </a:lnTo>
                      <a:lnTo>
                        <a:pt x="6" y="440"/>
                      </a:lnTo>
                      <a:lnTo>
                        <a:pt x="18" y="426"/>
                      </a:lnTo>
                      <a:lnTo>
                        <a:pt x="34" y="414"/>
                      </a:lnTo>
                      <a:lnTo>
                        <a:pt x="64" y="400"/>
                      </a:lnTo>
                      <a:lnTo>
                        <a:pt x="97" y="386"/>
                      </a:lnTo>
                      <a:lnTo>
                        <a:pt x="131" y="380"/>
                      </a:lnTo>
                      <a:lnTo>
                        <a:pt x="204" y="388"/>
                      </a:lnTo>
                      <a:lnTo>
                        <a:pt x="230" y="376"/>
                      </a:lnTo>
                      <a:lnTo>
                        <a:pt x="255" y="364"/>
                      </a:lnTo>
                      <a:lnTo>
                        <a:pt x="279" y="349"/>
                      </a:lnTo>
                      <a:lnTo>
                        <a:pt x="305" y="339"/>
                      </a:lnTo>
                      <a:lnTo>
                        <a:pt x="323" y="333"/>
                      </a:lnTo>
                      <a:lnTo>
                        <a:pt x="344" y="327"/>
                      </a:lnTo>
                      <a:lnTo>
                        <a:pt x="362" y="319"/>
                      </a:lnTo>
                      <a:lnTo>
                        <a:pt x="378" y="305"/>
                      </a:lnTo>
                      <a:lnTo>
                        <a:pt x="396" y="279"/>
                      </a:lnTo>
                      <a:lnTo>
                        <a:pt x="406" y="248"/>
                      </a:lnTo>
                      <a:lnTo>
                        <a:pt x="416" y="220"/>
                      </a:lnTo>
                      <a:lnTo>
                        <a:pt x="427" y="190"/>
                      </a:lnTo>
                      <a:lnTo>
                        <a:pt x="443" y="163"/>
                      </a:lnTo>
                      <a:lnTo>
                        <a:pt x="463" y="137"/>
                      </a:lnTo>
                      <a:lnTo>
                        <a:pt x="481" y="111"/>
                      </a:lnTo>
                      <a:lnTo>
                        <a:pt x="503" y="85"/>
                      </a:lnTo>
                      <a:lnTo>
                        <a:pt x="526" y="62"/>
                      </a:lnTo>
                      <a:lnTo>
                        <a:pt x="552" y="44"/>
                      </a:lnTo>
                      <a:lnTo>
                        <a:pt x="574" y="44"/>
                      </a:lnTo>
                      <a:lnTo>
                        <a:pt x="599" y="42"/>
                      </a:lnTo>
                      <a:lnTo>
                        <a:pt x="637" y="4"/>
                      </a:lnTo>
                      <a:close/>
                    </a:path>
                  </a:pathLst>
                </a:custGeom>
                <a:grpFill/>
                <a:ln w="9525" cap="flat" cmpd="sng" algn="ctr">
                  <a:noFill/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/>
                <a:lstStyle/>
                <a:p>
                  <a:pPr defTabSz="914400">
                    <a:defRPr/>
                  </a:pPr>
                  <a:endParaRPr lang="ru-RU" sz="1050" kern="0" dirty="0">
                    <a:solidFill>
                      <a:srgbClr val="002060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4" name="Freeform 84"/>
                <p:cNvSpPr/>
                <p:nvPr/>
              </p:nvSpPr>
              <p:spPr bwMode="auto">
                <a:xfrm>
                  <a:off x="2527682" y="4725258"/>
                  <a:ext cx="611239" cy="709770"/>
                </a:xfrm>
                <a:custGeom>
                  <a:avLst/>
                  <a:gdLst/>
                  <a:ahLst/>
                  <a:cxnLst>
                    <a:cxn ang="0">
                      <a:pos x="396" y="0"/>
                    </a:cxn>
                    <a:cxn ang="0">
                      <a:pos x="424" y="39"/>
                    </a:cxn>
                    <a:cxn ang="0">
                      <a:pos x="461" y="59"/>
                    </a:cxn>
                    <a:cxn ang="0">
                      <a:pos x="499" y="53"/>
                    </a:cxn>
                    <a:cxn ang="0">
                      <a:pos x="534" y="63"/>
                    </a:cxn>
                    <a:cxn ang="0">
                      <a:pos x="560" y="116"/>
                    </a:cxn>
                    <a:cxn ang="0">
                      <a:pos x="592" y="154"/>
                    </a:cxn>
                    <a:cxn ang="0">
                      <a:pos x="637" y="196"/>
                    </a:cxn>
                    <a:cxn ang="0">
                      <a:pos x="706" y="219"/>
                    </a:cxn>
                    <a:cxn ang="0">
                      <a:pos x="785" y="225"/>
                    </a:cxn>
                    <a:cxn ang="0">
                      <a:pos x="797" y="235"/>
                    </a:cxn>
                    <a:cxn ang="0">
                      <a:pos x="803" y="265"/>
                    </a:cxn>
                    <a:cxn ang="0">
                      <a:pos x="799" y="314"/>
                    </a:cxn>
                    <a:cxn ang="0">
                      <a:pos x="821" y="378"/>
                    </a:cxn>
                    <a:cxn ang="0">
                      <a:pos x="775" y="399"/>
                    </a:cxn>
                    <a:cxn ang="0">
                      <a:pos x="712" y="425"/>
                    </a:cxn>
                    <a:cxn ang="0">
                      <a:pos x="663" y="469"/>
                    </a:cxn>
                    <a:cxn ang="0">
                      <a:pos x="649" y="522"/>
                    </a:cxn>
                    <a:cxn ang="0">
                      <a:pos x="669" y="560"/>
                    </a:cxn>
                    <a:cxn ang="0">
                      <a:pos x="688" y="601"/>
                    </a:cxn>
                    <a:cxn ang="0">
                      <a:pos x="645" y="649"/>
                    </a:cxn>
                    <a:cxn ang="0">
                      <a:pos x="673" y="684"/>
                    </a:cxn>
                    <a:cxn ang="0">
                      <a:pos x="663" y="702"/>
                    </a:cxn>
                    <a:cxn ang="0">
                      <a:pos x="633" y="734"/>
                    </a:cxn>
                    <a:cxn ang="0">
                      <a:pos x="584" y="781"/>
                    </a:cxn>
                    <a:cxn ang="0">
                      <a:pos x="526" y="809"/>
                    </a:cxn>
                    <a:cxn ang="0">
                      <a:pos x="445" y="843"/>
                    </a:cxn>
                    <a:cxn ang="0">
                      <a:pos x="398" y="890"/>
                    </a:cxn>
                    <a:cxn ang="0">
                      <a:pos x="378" y="951"/>
                    </a:cxn>
                    <a:cxn ang="0">
                      <a:pos x="358" y="953"/>
                    </a:cxn>
                    <a:cxn ang="0">
                      <a:pos x="317" y="910"/>
                    </a:cxn>
                    <a:cxn ang="0">
                      <a:pos x="279" y="866"/>
                    </a:cxn>
                    <a:cxn ang="0">
                      <a:pos x="317" y="787"/>
                    </a:cxn>
                    <a:cxn ang="0">
                      <a:pos x="331" y="758"/>
                    </a:cxn>
                    <a:cxn ang="0">
                      <a:pos x="327" y="728"/>
                    </a:cxn>
                    <a:cxn ang="0">
                      <a:pos x="293" y="724"/>
                    </a:cxn>
                    <a:cxn ang="0">
                      <a:pos x="250" y="748"/>
                    </a:cxn>
                    <a:cxn ang="0">
                      <a:pos x="226" y="722"/>
                    </a:cxn>
                    <a:cxn ang="0">
                      <a:pos x="214" y="690"/>
                    </a:cxn>
                    <a:cxn ang="0">
                      <a:pos x="255" y="623"/>
                    </a:cxn>
                    <a:cxn ang="0">
                      <a:pos x="279" y="585"/>
                    </a:cxn>
                    <a:cxn ang="0">
                      <a:pos x="299" y="544"/>
                    </a:cxn>
                    <a:cxn ang="0">
                      <a:pos x="291" y="516"/>
                    </a:cxn>
                    <a:cxn ang="0">
                      <a:pos x="281" y="512"/>
                    </a:cxn>
                    <a:cxn ang="0">
                      <a:pos x="180" y="597"/>
                    </a:cxn>
                    <a:cxn ang="0">
                      <a:pos x="139" y="591"/>
                    </a:cxn>
                    <a:cxn ang="0">
                      <a:pos x="103" y="566"/>
                    </a:cxn>
                    <a:cxn ang="0">
                      <a:pos x="76" y="542"/>
                    </a:cxn>
                    <a:cxn ang="0">
                      <a:pos x="72" y="516"/>
                    </a:cxn>
                    <a:cxn ang="0">
                      <a:pos x="85" y="492"/>
                    </a:cxn>
                    <a:cxn ang="0">
                      <a:pos x="109" y="443"/>
                    </a:cxn>
                    <a:cxn ang="0">
                      <a:pos x="58" y="364"/>
                    </a:cxn>
                    <a:cxn ang="0">
                      <a:pos x="14" y="312"/>
                    </a:cxn>
                    <a:cxn ang="0">
                      <a:pos x="24" y="245"/>
                    </a:cxn>
                    <a:cxn ang="0">
                      <a:pos x="80" y="182"/>
                    </a:cxn>
                    <a:cxn ang="0">
                      <a:pos x="125" y="166"/>
                    </a:cxn>
                    <a:cxn ang="0">
                      <a:pos x="218" y="162"/>
                    </a:cxn>
                    <a:cxn ang="0">
                      <a:pos x="240" y="128"/>
                    </a:cxn>
                    <a:cxn ang="0">
                      <a:pos x="265" y="91"/>
                    </a:cxn>
                    <a:cxn ang="0">
                      <a:pos x="303" y="81"/>
                    </a:cxn>
                    <a:cxn ang="0">
                      <a:pos x="342" y="69"/>
                    </a:cxn>
                    <a:cxn ang="0">
                      <a:pos x="362" y="23"/>
                    </a:cxn>
                  </a:cxnLst>
                  <a:rect l="0" t="0" r="r" b="b"/>
                  <a:pathLst>
                    <a:path w="821" h="953">
                      <a:moveTo>
                        <a:pt x="370" y="0"/>
                      </a:moveTo>
                      <a:lnTo>
                        <a:pt x="396" y="0"/>
                      </a:lnTo>
                      <a:lnTo>
                        <a:pt x="410" y="20"/>
                      </a:lnTo>
                      <a:lnTo>
                        <a:pt x="424" y="39"/>
                      </a:lnTo>
                      <a:lnTo>
                        <a:pt x="441" y="55"/>
                      </a:lnTo>
                      <a:lnTo>
                        <a:pt x="461" y="59"/>
                      </a:lnTo>
                      <a:lnTo>
                        <a:pt x="479" y="57"/>
                      </a:lnTo>
                      <a:lnTo>
                        <a:pt x="499" y="53"/>
                      </a:lnTo>
                      <a:lnTo>
                        <a:pt x="518" y="51"/>
                      </a:lnTo>
                      <a:lnTo>
                        <a:pt x="534" y="63"/>
                      </a:lnTo>
                      <a:lnTo>
                        <a:pt x="544" y="79"/>
                      </a:lnTo>
                      <a:lnTo>
                        <a:pt x="560" y="116"/>
                      </a:lnTo>
                      <a:lnTo>
                        <a:pt x="572" y="132"/>
                      </a:lnTo>
                      <a:lnTo>
                        <a:pt x="592" y="154"/>
                      </a:lnTo>
                      <a:lnTo>
                        <a:pt x="615" y="176"/>
                      </a:lnTo>
                      <a:lnTo>
                        <a:pt x="637" y="196"/>
                      </a:lnTo>
                      <a:lnTo>
                        <a:pt x="665" y="209"/>
                      </a:lnTo>
                      <a:lnTo>
                        <a:pt x="706" y="219"/>
                      </a:lnTo>
                      <a:lnTo>
                        <a:pt x="744" y="223"/>
                      </a:lnTo>
                      <a:lnTo>
                        <a:pt x="785" y="225"/>
                      </a:lnTo>
                      <a:lnTo>
                        <a:pt x="793" y="233"/>
                      </a:lnTo>
                      <a:lnTo>
                        <a:pt x="797" y="235"/>
                      </a:lnTo>
                      <a:lnTo>
                        <a:pt x="801" y="239"/>
                      </a:lnTo>
                      <a:lnTo>
                        <a:pt x="803" y="265"/>
                      </a:lnTo>
                      <a:lnTo>
                        <a:pt x="803" y="291"/>
                      </a:lnTo>
                      <a:lnTo>
                        <a:pt x="799" y="314"/>
                      </a:lnTo>
                      <a:lnTo>
                        <a:pt x="797" y="336"/>
                      </a:lnTo>
                      <a:lnTo>
                        <a:pt x="821" y="378"/>
                      </a:lnTo>
                      <a:lnTo>
                        <a:pt x="809" y="395"/>
                      </a:lnTo>
                      <a:lnTo>
                        <a:pt x="775" y="399"/>
                      </a:lnTo>
                      <a:lnTo>
                        <a:pt x="742" y="409"/>
                      </a:lnTo>
                      <a:lnTo>
                        <a:pt x="712" y="425"/>
                      </a:lnTo>
                      <a:lnTo>
                        <a:pt x="686" y="445"/>
                      </a:lnTo>
                      <a:lnTo>
                        <a:pt x="663" y="469"/>
                      </a:lnTo>
                      <a:lnTo>
                        <a:pt x="647" y="500"/>
                      </a:lnTo>
                      <a:lnTo>
                        <a:pt x="649" y="522"/>
                      </a:lnTo>
                      <a:lnTo>
                        <a:pt x="657" y="542"/>
                      </a:lnTo>
                      <a:lnTo>
                        <a:pt x="669" y="560"/>
                      </a:lnTo>
                      <a:lnTo>
                        <a:pt x="681" y="581"/>
                      </a:lnTo>
                      <a:lnTo>
                        <a:pt x="688" y="601"/>
                      </a:lnTo>
                      <a:lnTo>
                        <a:pt x="667" y="627"/>
                      </a:lnTo>
                      <a:lnTo>
                        <a:pt x="645" y="649"/>
                      </a:lnTo>
                      <a:lnTo>
                        <a:pt x="659" y="667"/>
                      </a:lnTo>
                      <a:lnTo>
                        <a:pt x="673" y="684"/>
                      </a:lnTo>
                      <a:lnTo>
                        <a:pt x="667" y="692"/>
                      </a:lnTo>
                      <a:lnTo>
                        <a:pt x="663" y="702"/>
                      </a:lnTo>
                      <a:lnTo>
                        <a:pt x="657" y="710"/>
                      </a:lnTo>
                      <a:lnTo>
                        <a:pt x="633" y="734"/>
                      </a:lnTo>
                      <a:lnTo>
                        <a:pt x="611" y="758"/>
                      </a:lnTo>
                      <a:lnTo>
                        <a:pt x="584" y="781"/>
                      </a:lnTo>
                      <a:lnTo>
                        <a:pt x="558" y="799"/>
                      </a:lnTo>
                      <a:lnTo>
                        <a:pt x="526" y="809"/>
                      </a:lnTo>
                      <a:lnTo>
                        <a:pt x="483" y="823"/>
                      </a:lnTo>
                      <a:lnTo>
                        <a:pt x="445" y="843"/>
                      </a:lnTo>
                      <a:lnTo>
                        <a:pt x="410" y="874"/>
                      </a:lnTo>
                      <a:lnTo>
                        <a:pt x="398" y="890"/>
                      </a:lnTo>
                      <a:lnTo>
                        <a:pt x="390" y="910"/>
                      </a:lnTo>
                      <a:lnTo>
                        <a:pt x="378" y="951"/>
                      </a:lnTo>
                      <a:lnTo>
                        <a:pt x="368" y="951"/>
                      </a:lnTo>
                      <a:lnTo>
                        <a:pt x="358" y="953"/>
                      </a:lnTo>
                      <a:lnTo>
                        <a:pt x="337" y="930"/>
                      </a:lnTo>
                      <a:lnTo>
                        <a:pt x="317" y="910"/>
                      </a:lnTo>
                      <a:lnTo>
                        <a:pt x="295" y="890"/>
                      </a:lnTo>
                      <a:lnTo>
                        <a:pt x="279" y="866"/>
                      </a:lnTo>
                      <a:lnTo>
                        <a:pt x="297" y="827"/>
                      </a:lnTo>
                      <a:lnTo>
                        <a:pt x="317" y="787"/>
                      </a:lnTo>
                      <a:lnTo>
                        <a:pt x="325" y="773"/>
                      </a:lnTo>
                      <a:lnTo>
                        <a:pt x="331" y="758"/>
                      </a:lnTo>
                      <a:lnTo>
                        <a:pt x="331" y="742"/>
                      </a:lnTo>
                      <a:lnTo>
                        <a:pt x="327" y="728"/>
                      </a:lnTo>
                      <a:lnTo>
                        <a:pt x="315" y="718"/>
                      </a:lnTo>
                      <a:lnTo>
                        <a:pt x="293" y="724"/>
                      </a:lnTo>
                      <a:lnTo>
                        <a:pt x="271" y="736"/>
                      </a:lnTo>
                      <a:lnTo>
                        <a:pt x="250" y="748"/>
                      </a:lnTo>
                      <a:lnTo>
                        <a:pt x="238" y="736"/>
                      </a:lnTo>
                      <a:lnTo>
                        <a:pt x="226" y="722"/>
                      </a:lnTo>
                      <a:lnTo>
                        <a:pt x="216" y="708"/>
                      </a:lnTo>
                      <a:lnTo>
                        <a:pt x="214" y="690"/>
                      </a:lnTo>
                      <a:lnTo>
                        <a:pt x="232" y="655"/>
                      </a:lnTo>
                      <a:lnTo>
                        <a:pt x="255" y="623"/>
                      </a:lnTo>
                      <a:lnTo>
                        <a:pt x="265" y="603"/>
                      </a:lnTo>
                      <a:lnTo>
                        <a:pt x="279" y="585"/>
                      </a:lnTo>
                      <a:lnTo>
                        <a:pt x="291" y="564"/>
                      </a:lnTo>
                      <a:lnTo>
                        <a:pt x="299" y="544"/>
                      </a:lnTo>
                      <a:lnTo>
                        <a:pt x="297" y="522"/>
                      </a:lnTo>
                      <a:lnTo>
                        <a:pt x="291" y="516"/>
                      </a:lnTo>
                      <a:lnTo>
                        <a:pt x="285" y="514"/>
                      </a:lnTo>
                      <a:lnTo>
                        <a:pt x="281" y="512"/>
                      </a:lnTo>
                      <a:lnTo>
                        <a:pt x="267" y="512"/>
                      </a:lnTo>
                      <a:lnTo>
                        <a:pt x="180" y="597"/>
                      </a:lnTo>
                      <a:lnTo>
                        <a:pt x="157" y="599"/>
                      </a:lnTo>
                      <a:lnTo>
                        <a:pt x="139" y="591"/>
                      </a:lnTo>
                      <a:lnTo>
                        <a:pt x="121" y="581"/>
                      </a:lnTo>
                      <a:lnTo>
                        <a:pt x="103" y="566"/>
                      </a:lnTo>
                      <a:lnTo>
                        <a:pt x="87" y="552"/>
                      </a:lnTo>
                      <a:lnTo>
                        <a:pt x="76" y="542"/>
                      </a:lnTo>
                      <a:lnTo>
                        <a:pt x="72" y="530"/>
                      </a:lnTo>
                      <a:lnTo>
                        <a:pt x="72" y="516"/>
                      </a:lnTo>
                      <a:lnTo>
                        <a:pt x="76" y="504"/>
                      </a:lnTo>
                      <a:lnTo>
                        <a:pt x="85" y="492"/>
                      </a:lnTo>
                      <a:lnTo>
                        <a:pt x="99" y="467"/>
                      </a:lnTo>
                      <a:lnTo>
                        <a:pt x="109" y="443"/>
                      </a:lnTo>
                      <a:lnTo>
                        <a:pt x="107" y="417"/>
                      </a:lnTo>
                      <a:lnTo>
                        <a:pt x="58" y="364"/>
                      </a:lnTo>
                      <a:lnTo>
                        <a:pt x="34" y="340"/>
                      </a:lnTo>
                      <a:lnTo>
                        <a:pt x="14" y="312"/>
                      </a:lnTo>
                      <a:lnTo>
                        <a:pt x="0" y="279"/>
                      </a:lnTo>
                      <a:lnTo>
                        <a:pt x="24" y="245"/>
                      </a:lnTo>
                      <a:lnTo>
                        <a:pt x="50" y="211"/>
                      </a:lnTo>
                      <a:lnTo>
                        <a:pt x="80" y="182"/>
                      </a:lnTo>
                      <a:lnTo>
                        <a:pt x="101" y="170"/>
                      </a:lnTo>
                      <a:lnTo>
                        <a:pt x="125" y="166"/>
                      </a:lnTo>
                      <a:lnTo>
                        <a:pt x="196" y="166"/>
                      </a:lnTo>
                      <a:lnTo>
                        <a:pt x="218" y="162"/>
                      </a:lnTo>
                      <a:lnTo>
                        <a:pt x="232" y="146"/>
                      </a:lnTo>
                      <a:lnTo>
                        <a:pt x="240" y="128"/>
                      </a:lnTo>
                      <a:lnTo>
                        <a:pt x="250" y="107"/>
                      </a:lnTo>
                      <a:lnTo>
                        <a:pt x="265" y="91"/>
                      </a:lnTo>
                      <a:lnTo>
                        <a:pt x="283" y="85"/>
                      </a:lnTo>
                      <a:lnTo>
                        <a:pt x="303" y="81"/>
                      </a:lnTo>
                      <a:lnTo>
                        <a:pt x="323" y="79"/>
                      </a:lnTo>
                      <a:lnTo>
                        <a:pt x="342" y="69"/>
                      </a:lnTo>
                      <a:lnTo>
                        <a:pt x="354" y="47"/>
                      </a:lnTo>
                      <a:lnTo>
                        <a:pt x="362" y="23"/>
                      </a:lnTo>
                      <a:lnTo>
                        <a:pt x="370" y="0"/>
                      </a:lnTo>
                      <a:close/>
                    </a:path>
                  </a:pathLst>
                </a:custGeom>
                <a:grpFill/>
                <a:ln w="9525" cap="flat" cmpd="sng" algn="ctr">
                  <a:noFill/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/>
                <a:lstStyle/>
                <a:p>
                  <a:pPr defTabSz="914400">
                    <a:defRPr/>
                  </a:pPr>
                  <a:endParaRPr lang="ru-RU" sz="1050" kern="0" dirty="0">
                    <a:solidFill>
                      <a:srgbClr val="002060"/>
                    </a:solidFill>
                    <a:cs typeface="Arial" panose="020B0604020202020204" pitchFamily="34" charset="0"/>
                  </a:endParaRPr>
                </a:p>
                <a:p>
                  <a:pPr defTabSz="914400">
                    <a:defRPr/>
                  </a:pPr>
                  <a:endParaRPr lang="ru-RU" sz="1050" kern="0" dirty="0">
                    <a:solidFill>
                      <a:srgbClr val="002060"/>
                    </a:solidFill>
                    <a:cs typeface="Arial" panose="020B0604020202020204" pitchFamily="34" charset="0"/>
                  </a:endParaRPr>
                </a:p>
                <a:p>
                  <a:pPr defTabSz="914400">
                    <a:defRPr/>
                  </a:pPr>
                  <a:r>
                    <a:rPr lang="ru-RU" sz="1050" kern="0" dirty="0">
                      <a:solidFill>
                        <a:srgbClr val="002060"/>
                      </a:solidFill>
                      <a:cs typeface="Arial" panose="020B0604020202020204" pitchFamily="34" charset="0"/>
                    </a:rPr>
                    <a:t>     </a:t>
                  </a:r>
                </a:p>
              </p:txBody>
            </p:sp>
            <p:sp>
              <p:nvSpPr>
                <p:cNvPr id="85" name="Freeform 86"/>
                <p:cNvSpPr/>
                <p:nvPr/>
              </p:nvSpPr>
              <p:spPr bwMode="auto">
                <a:xfrm>
                  <a:off x="3309413" y="5371722"/>
                  <a:ext cx="822678" cy="647209"/>
                </a:xfrm>
                <a:custGeom>
                  <a:avLst/>
                  <a:gdLst/>
                  <a:ahLst/>
                  <a:cxnLst>
                    <a:cxn ang="0">
                      <a:pos x="817" y="6"/>
                    </a:cxn>
                    <a:cxn ang="0">
                      <a:pos x="866" y="40"/>
                    </a:cxn>
                    <a:cxn ang="0">
                      <a:pos x="949" y="54"/>
                    </a:cxn>
                    <a:cxn ang="0">
                      <a:pos x="1001" y="87"/>
                    </a:cxn>
                    <a:cxn ang="0">
                      <a:pos x="1068" y="109"/>
                    </a:cxn>
                    <a:cxn ang="0">
                      <a:pos x="1076" y="200"/>
                    </a:cxn>
                    <a:cxn ang="0">
                      <a:pos x="1046" y="281"/>
                    </a:cxn>
                    <a:cxn ang="0">
                      <a:pos x="1064" y="345"/>
                    </a:cxn>
                    <a:cxn ang="0">
                      <a:pos x="1101" y="392"/>
                    </a:cxn>
                    <a:cxn ang="0">
                      <a:pos x="1097" y="438"/>
                    </a:cxn>
                    <a:cxn ang="0">
                      <a:pos x="1078" y="477"/>
                    </a:cxn>
                    <a:cxn ang="0">
                      <a:pos x="1070" y="582"/>
                    </a:cxn>
                    <a:cxn ang="0">
                      <a:pos x="1060" y="701"/>
                    </a:cxn>
                    <a:cxn ang="0">
                      <a:pos x="1001" y="796"/>
                    </a:cxn>
                    <a:cxn ang="0">
                      <a:pos x="783" y="812"/>
                    </a:cxn>
                    <a:cxn ang="0">
                      <a:pos x="698" y="863"/>
                    </a:cxn>
                    <a:cxn ang="0">
                      <a:pos x="639" y="841"/>
                    </a:cxn>
                    <a:cxn ang="0">
                      <a:pos x="591" y="780"/>
                    </a:cxn>
                    <a:cxn ang="0">
                      <a:pos x="544" y="774"/>
                    </a:cxn>
                    <a:cxn ang="0">
                      <a:pos x="500" y="730"/>
                    </a:cxn>
                    <a:cxn ang="0">
                      <a:pos x="311" y="699"/>
                    </a:cxn>
                    <a:cxn ang="0">
                      <a:pos x="259" y="677"/>
                    </a:cxn>
                    <a:cxn ang="0">
                      <a:pos x="243" y="788"/>
                    </a:cxn>
                    <a:cxn ang="0">
                      <a:pos x="202" y="839"/>
                    </a:cxn>
                    <a:cxn ang="0">
                      <a:pos x="141" y="859"/>
                    </a:cxn>
                    <a:cxn ang="0">
                      <a:pos x="20" y="817"/>
                    </a:cxn>
                    <a:cxn ang="0">
                      <a:pos x="0" y="766"/>
                    </a:cxn>
                    <a:cxn ang="0">
                      <a:pos x="18" y="693"/>
                    </a:cxn>
                    <a:cxn ang="0">
                      <a:pos x="32" y="667"/>
                    </a:cxn>
                    <a:cxn ang="0">
                      <a:pos x="34" y="637"/>
                    </a:cxn>
                    <a:cxn ang="0">
                      <a:pos x="56" y="523"/>
                    </a:cxn>
                    <a:cxn ang="0">
                      <a:pos x="145" y="537"/>
                    </a:cxn>
                    <a:cxn ang="0">
                      <a:pos x="192" y="566"/>
                    </a:cxn>
                    <a:cxn ang="0">
                      <a:pos x="317" y="523"/>
                    </a:cxn>
                    <a:cxn ang="0">
                      <a:pos x="404" y="459"/>
                    </a:cxn>
                    <a:cxn ang="0">
                      <a:pos x="473" y="418"/>
                    </a:cxn>
                    <a:cxn ang="0">
                      <a:pos x="540" y="374"/>
                    </a:cxn>
                    <a:cxn ang="0">
                      <a:pos x="562" y="301"/>
                    </a:cxn>
                    <a:cxn ang="0">
                      <a:pos x="587" y="228"/>
                    </a:cxn>
                    <a:cxn ang="0">
                      <a:pos x="657" y="145"/>
                    </a:cxn>
                    <a:cxn ang="0">
                      <a:pos x="666" y="76"/>
                    </a:cxn>
                    <a:cxn ang="0">
                      <a:pos x="657" y="34"/>
                    </a:cxn>
                    <a:cxn ang="0">
                      <a:pos x="694" y="12"/>
                    </a:cxn>
                    <a:cxn ang="0">
                      <a:pos x="736" y="26"/>
                    </a:cxn>
                  </a:cxnLst>
                  <a:rect l="0" t="0" r="r" b="b"/>
                  <a:pathLst>
                    <a:path w="1105" h="869">
                      <a:moveTo>
                        <a:pt x="779" y="0"/>
                      </a:moveTo>
                      <a:lnTo>
                        <a:pt x="799" y="0"/>
                      </a:lnTo>
                      <a:lnTo>
                        <a:pt x="817" y="6"/>
                      </a:lnTo>
                      <a:lnTo>
                        <a:pt x="836" y="16"/>
                      </a:lnTo>
                      <a:lnTo>
                        <a:pt x="850" y="28"/>
                      </a:lnTo>
                      <a:lnTo>
                        <a:pt x="866" y="40"/>
                      </a:lnTo>
                      <a:lnTo>
                        <a:pt x="884" y="48"/>
                      </a:lnTo>
                      <a:lnTo>
                        <a:pt x="933" y="44"/>
                      </a:lnTo>
                      <a:lnTo>
                        <a:pt x="949" y="54"/>
                      </a:lnTo>
                      <a:lnTo>
                        <a:pt x="963" y="66"/>
                      </a:lnTo>
                      <a:lnTo>
                        <a:pt x="979" y="76"/>
                      </a:lnTo>
                      <a:lnTo>
                        <a:pt x="1001" y="87"/>
                      </a:lnTo>
                      <a:lnTo>
                        <a:pt x="1026" y="93"/>
                      </a:lnTo>
                      <a:lnTo>
                        <a:pt x="1048" y="97"/>
                      </a:lnTo>
                      <a:lnTo>
                        <a:pt x="1068" y="109"/>
                      </a:lnTo>
                      <a:lnTo>
                        <a:pt x="1086" y="125"/>
                      </a:lnTo>
                      <a:lnTo>
                        <a:pt x="1084" y="161"/>
                      </a:lnTo>
                      <a:lnTo>
                        <a:pt x="1076" y="200"/>
                      </a:lnTo>
                      <a:lnTo>
                        <a:pt x="1060" y="234"/>
                      </a:lnTo>
                      <a:lnTo>
                        <a:pt x="1050" y="256"/>
                      </a:lnTo>
                      <a:lnTo>
                        <a:pt x="1046" y="281"/>
                      </a:lnTo>
                      <a:lnTo>
                        <a:pt x="1046" y="303"/>
                      </a:lnTo>
                      <a:lnTo>
                        <a:pt x="1054" y="327"/>
                      </a:lnTo>
                      <a:lnTo>
                        <a:pt x="1064" y="345"/>
                      </a:lnTo>
                      <a:lnTo>
                        <a:pt x="1076" y="362"/>
                      </a:lnTo>
                      <a:lnTo>
                        <a:pt x="1090" y="376"/>
                      </a:lnTo>
                      <a:lnTo>
                        <a:pt x="1101" y="392"/>
                      </a:lnTo>
                      <a:lnTo>
                        <a:pt x="1105" y="412"/>
                      </a:lnTo>
                      <a:lnTo>
                        <a:pt x="1103" y="426"/>
                      </a:lnTo>
                      <a:lnTo>
                        <a:pt x="1097" y="438"/>
                      </a:lnTo>
                      <a:lnTo>
                        <a:pt x="1086" y="451"/>
                      </a:lnTo>
                      <a:lnTo>
                        <a:pt x="1080" y="463"/>
                      </a:lnTo>
                      <a:lnTo>
                        <a:pt x="1078" y="477"/>
                      </a:lnTo>
                      <a:lnTo>
                        <a:pt x="1078" y="529"/>
                      </a:lnTo>
                      <a:lnTo>
                        <a:pt x="1076" y="556"/>
                      </a:lnTo>
                      <a:lnTo>
                        <a:pt x="1070" y="582"/>
                      </a:lnTo>
                      <a:lnTo>
                        <a:pt x="1060" y="620"/>
                      </a:lnTo>
                      <a:lnTo>
                        <a:pt x="1058" y="661"/>
                      </a:lnTo>
                      <a:lnTo>
                        <a:pt x="1060" y="701"/>
                      </a:lnTo>
                      <a:lnTo>
                        <a:pt x="1040" y="754"/>
                      </a:lnTo>
                      <a:lnTo>
                        <a:pt x="1024" y="778"/>
                      </a:lnTo>
                      <a:lnTo>
                        <a:pt x="1001" y="796"/>
                      </a:lnTo>
                      <a:lnTo>
                        <a:pt x="906" y="794"/>
                      </a:lnTo>
                      <a:lnTo>
                        <a:pt x="811" y="796"/>
                      </a:lnTo>
                      <a:lnTo>
                        <a:pt x="783" y="812"/>
                      </a:lnTo>
                      <a:lnTo>
                        <a:pt x="755" y="831"/>
                      </a:lnTo>
                      <a:lnTo>
                        <a:pt x="728" y="849"/>
                      </a:lnTo>
                      <a:lnTo>
                        <a:pt x="698" y="863"/>
                      </a:lnTo>
                      <a:lnTo>
                        <a:pt x="666" y="869"/>
                      </a:lnTo>
                      <a:lnTo>
                        <a:pt x="649" y="857"/>
                      </a:lnTo>
                      <a:lnTo>
                        <a:pt x="639" y="841"/>
                      </a:lnTo>
                      <a:lnTo>
                        <a:pt x="619" y="804"/>
                      </a:lnTo>
                      <a:lnTo>
                        <a:pt x="605" y="788"/>
                      </a:lnTo>
                      <a:lnTo>
                        <a:pt x="591" y="780"/>
                      </a:lnTo>
                      <a:lnTo>
                        <a:pt x="577" y="778"/>
                      </a:lnTo>
                      <a:lnTo>
                        <a:pt x="558" y="776"/>
                      </a:lnTo>
                      <a:lnTo>
                        <a:pt x="544" y="774"/>
                      </a:lnTo>
                      <a:lnTo>
                        <a:pt x="530" y="766"/>
                      </a:lnTo>
                      <a:lnTo>
                        <a:pt x="514" y="748"/>
                      </a:lnTo>
                      <a:lnTo>
                        <a:pt x="500" y="730"/>
                      </a:lnTo>
                      <a:lnTo>
                        <a:pt x="481" y="711"/>
                      </a:lnTo>
                      <a:lnTo>
                        <a:pt x="328" y="713"/>
                      </a:lnTo>
                      <a:lnTo>
                        <a:pt x="311" y="699"/>
                      </a:lnTo>
                      <a:lnTo>
                        <a:pt x="297" y="687"/>
                      </a:lnTo>
                      <a:lnTo>
                        <a:pt x="279" y="679"/>
                      </a:lnTo>
                      <a:lnTo>
                        <a:pt x="259" y="677"/>
                      </a:lnTo>
                      <a:lnTo>
                        <a:pt x="259" y="748"/>
                      </a:lnTo>
                      <a:lnTo>
                        <a:pt x="255" y="768"/>
                      </a:lnTo>
                      <a:lnTo>
                        <a:pt x="243" y="788"/>
                      </a:lnTo>
                      <a:lnTo>
                        <a:pt x="230" y="806"/>
                      </a:lnTo>
                      <a:lnTo>
                        <a:pt x="216" y="825"/>
                      </a:lnTo>
                      <a:lnTo>
                        <a:pt x="202" y="839"/>
                      </a:lnTo>
                      <a:lnTo>
                        <a:pt x="184" y="851"/>
                      </a:lnTo>
                      <a:lnTo>
                        <a:pt x="164" y="859"/>
                      </a:lnTo>
                      <a:lnTo>
                        <a:pt x="141" y="859"/>
                      </a:lnTo>
                      <a:lnTo>
                        <a:pt x="99" y="851"/>
                      </a:lnTo>
                      <a:lnTo>
                        <a:pt x="58" y="835"/>
                      </a:lnTo>
                      <a:lnTo>
                        <a:pt x="20" y="817"/>
                      </a:lnTo>
                      <a:lnTo>
                        <a:pt x="8" y="802"/>
                      </a:lnTo>
                      <a:lnTo>
                        <a:pt x="2" y="784"/>
                      </a:lnTo>
                      <a:lnTo>
                        <a:pt x="0" y="766"/>
                      </a:lnTo>
                      <a:lnTo>
                        <a:pt x="2" y="746"/>
                      </a:lnTo>
                      <a:lnTo>
                        <a:pt x="4" y="728"/>
                      </a:lnTo>
                      <a:lnTo>
                        <a:pt x="18" y="693"/>
                      </a:lnTo>
                      <a:lnTo>
                        <a:pt x="30" y="659"/>
                      </a:lnTo>
                      <a:lnTo>
                        <a:pt x="32" y="663"/>
                      </a:lnTo>
                      <a:lnTo>
                        <a:pt x="32" y="667"/>
                      </a:lnTo>
                      <a:lnTo>
                        <a:pt x="34" y="671"/>
                      </a:lnTo>
                      <a:lnTo>
                        <a:pt x="34" y="675"/>
                      </a:lnTo>
                      <a:lnTo>
                        <a:pt x="34" y="637"/>
                      </a:lnTo>
                      <a:lnTo>
                        <a:pt x="36" y="598"/>
                      </a:lnTo>
                      <a:lnTo>
                        <a:pt x="42" y="560"/>
                      </a:lnTo>
                      <a:lnTo>
                        <a:pt x="56" y="523"/>
                      </a:lnTo>
                      <a:lnTo>
                        <a:pt x="87" y="519"/>
                      </a:lnTo>
                      <a:lnTo>
                        <a:pt x="117" y="525"/>
                      </a:lnTo>
                      <a:lnTo>
                        <a:pt x="145" y="537"/>
                      </a:lnTo>
                      <a:lnTo>
                        <a:pt x="160" y="550"/>
                      </a:lnTo>
                      <a:lnTo>
                        <a:pt x="174" y="560"/>
                      </a:lnTo>
                      <a:lnTo>
                        <a:pt x="192" y="566"/>
                      </a:lnTo>
                      <a:lnTo>
                        <a:pt x="210" y="564"/>
                      </a:lnTo>
                      <a:lnTo>
                        <a:pt x="265" y="544"/>
                      </a:lnTo>
                      <a:lnTo>
                        <a:pt x="317" y="523"/>
                      </a:lnTo>
                      <a:lnTo>
                        <a:pt x="342" y="511"/>
                      </a:lnTo>
                      <a:lnTo>
                        <a:pt x="364" y="495"/>
                      </a:lnTo>
                      <a:lnTo>
                        <a:pt x="404" y="459"/>
                      </a:lnTo>
                      <a:lnTo>
                        <a:pt x="427" y="442"/>
                      </a:lnTo>
                      <a:lnTo>
                        <a:pt x="449" y="428"/>
                      </a:lnTo>
                      <a:lnTo>
                        <a:pt x="473" y="418"/>
                      </a:lnTo>
                      <a:lnTo>
                        <a:pt x="498" y="406"/>
                      </a:lnTo>
                      <a:lnTo>
                        <a:pt x="522" y="392"/>
                      </a:lnTo>
                      <a:lnTo>
                        <a:pt x="540" y="374"/>
                      </a:lnTo>
                      <a:lnTo>
                        <a:pt x="550" y="351"/>
                      </a:lnTo>
                      <a:lnTo>
                        <a:pt x="558" y="325"/>
                      </a:lnTo>
                      <a:lnTo>
                        <a:pt x="562" y="301"/>
                      </a:lnTo>
                      <a:lnTo>
                        <a:pt x="568" y="275"/>
                      </a:lnTo>
                      <a:lnTo>
                        <a:pt x="577" y="250"/>
                      </a:lnTo>
                      <a:lnTo>
                        <a:pt x="587" y="228"/>
                      </a:lnTo>
                      <a:lnTo>
                        <a:pt x="605" y="208"/>
                      </a:lnTo>
                      <a:lnTo>
                        <a:pt x="633" y="178"/>
                      </a:lnTo>
                      <a:lnTo>
                        <a:pt x="657" y="145"/>
                      </a:lnTo>
                      <a:lnTo>
                        <a:pt x="674" y="107"/>
                      </a:lnTo>
                      <a:lnTo>
                        <a:pt x="670" y="93"/>
                      </a:lnTo>
                      <a:lnTo>
                        <a:pt x="666" y="76"/>
                      </a:lnTo>
                      <a:lnTo>
                        <a:pt x="659" y="62"/>
                      </a:lnTo>
                      <a:lnTo>
                        <a:pt x="655" y="48"/>
                      </a:lnTo>
                      <a:lnTo>
                        <a:pt x="657" y="34"/>
                      </a:lnTo>
                      <a:lnTo>
                        <a:pt x="668" y="22"/>
                      </a:lnTo>
                      <a:lnTo>
                        <a:pt x="680" y="14"/>
                      </a:lnTo>
                      <a:lnTo>
                        <a:pt x="694" y="12"/>
                      </a:lnTo>
                      <a:lnTo>
                        <a:pt x="710" y="14"/>
                      </a:lnTo>
                      <a:lnTo>
                        <a:pt x="724" y="20"/>
                      </a:lnTo>
                      <a:lnTo>
                        <a:pt x="736" y="26"/>
                      </a:lnTo>
                      <a:lnTo>
                        <a:pt x="779" y="0"/>
                      </a:lnTo>
                      <a:close/>
                    </a:path>
                  </a:pathLst>
                </a:custGeom>
                <a:grpFill/>
                <a:ln w="9525" cap="flat" cmpd="sng" algn="ctr">
                  <a:noFill/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/>
                <a:lstStyle/>
                <a:p>
                  <a:pPr defTabSz="914400">
                    <a:defRPr/>
                  </a:pPr>
                  <a:r>
                    <a:rPr lang="ru-RU" sz="1100" kern="0" dirty="0">
                      <a:solidFill>
                        <a:srgbClr val="002060"/>
                      </a:solidFill>
                      <a:cs typeface="Arial" panose="020B0604020202020204" pitchFamily="34" charset="0"/>
                    </a:rPr>
                    <a:t>   </a:t>
                  </a:r>
                </a:p>
                <a:p>
                  <a:pPr defTabSz="914400">
                    <a:defRPr/>
                  </a:pPr>
                  <a:endParaRPr lang="ru-RU" sz="1100" kern="0" dirty="0">
                    <a:solidFill>
                      <a:srgbClr val="002060"/>
                    </a:solidFill>
                    <a:cs typeface="Arial" panose="020B0604020202020204" pitchFamily="34" charset="0"/>
                  </a:endParaRPr>
                </a:p>
                <a:p>
                  <a:pPr defTabSz="914400">
                    <a:defRPr/>
                  </a:pPr>
                  <a:r>
                    <a:rPr lang="ru-RU" sz="1100" kern="0" dirty="0">
                      <a:solidFill>
                        <a:srgbClr val="002060"/>
                      </a:solidFill>
                      <a:cs typeface="Arial" panose="020B0604020202020204" pitchFamily="34" charset="0"/>
                    </a:rPr>
                    <a:t>            </a:t>
                  </a:r>
                </a:p>
              </p:txBody>
            </p:sp>
          </p:grpSp>
          <p:sp>
            <p:nvSpPr>
              <p:cNvPr id="29" name="Freeform 6"/>
              <p:cNvSpPr/>
              <p:nvPr/>
            </p:nvSpPr>
            <p:spPr bwMode="auto">
              <a:xfrm>
                <a:off x="8517650" y="1216224"/>
                <a:ext cx="656598" cy="513291"/>
              </a:xfrm>
              <a:custGeom>
                <a:avLst/>
                <a:gdLst/>
                <a:ahLst/>
                <a:cxnLst>
                  <a:cxn ang="0">
                    <a:pos x="100" y="57"/>
                  </a:cxn>
                  <a:cxn ang="0">
                    <a:pos x="124" y="16"/>
                  </a:cxn>
                  <a:cxn ang="0">
                    <a:pos x="179" y="2"/>
                  </a:cxn>
                  <a:cxn ang="0">
                    <a:pos x="245" y="6"/>
                  </a:cxn>
                  <a:cxn ang="0">
                    <a:pos x="268" y="28"/>
                  </a:cxn>
                  <a:cxn ang="0">
                    <a:pos x="282" y="57"/>
                  </a:cxn>
                  <a:cxn ang="0">
                    <a:pos x="312" y="85"/>
                  </a:cxn>
                  <a:cxn ang="0">
                    <a:pos x="359" y="105"/>
                  </a:cxn>
                  <a:cxn ang="0">
                    <a:pos x="397" y="123"/>
                  </a:cxn>
                  <a:cxn ang="0">
                    <a:pos x="438" y="135"/>
                  </a:cxn>
                  <a:cxn ang="0">
                    <a:pos x="462" y="160"/>
                  </a:cxn>
                  <a:cxn ang="0">
                    <a:pos x="478" y="206"/>
                  </a:cxn>
                  <a:cxn ang="0">
                    <a:pos x="510" y="216"/>
                  </a:cxn>
                  <a:cxn ang="0">
                    <a:pos x="553" y="206"/>
                  </a:cxn>
                  <a:cxn ang="0">
                    <a:pos x="573" y="206"/>
                  </a:cxn>
                  <a:cxn ang="0">
                    <a:pos x="587" y="224"/>
                  </a:cxn>
                  <a:cxn ang="0">
                    <a:pos x="599" y="226"/>
                  </a:cxn>
                  <a:cxn ang="0">
                    <a:pos x="612" y="212"/>
                  </a:cxn>
                  <a:cxn ang="0">
                    <a:pos x="616" y="192"/>
                  </a:cxn>
                  <a:cxn ang="0">
                    <a:pos x="630" y="164"/>
                  </a:cxn>
                  <a:cxn ang="0">
                    <a:pos x="674" y="188"/>
                  </a:cxn>
                  <a:cxn ang="0">
                    <a:pos x="737" y="241"/>
                  </a:cxn>
                  <a:cxn ang="0">
                    <a:pos x="747" y="307"/>
                  </a:cxn>
                  <a:cxn ang="0">
                    <a:pos x="755" y="376"/>
                  </a:cxn>
                  <a:cxn ang="0">
                    <a:pos x="786" y="404"/>
                  </a:cxn>
                  <a:cxn ang="0">
                    <a:pos x="794" y="457"/>
                  </a:cxn>
                  <a:cxn ang="0">
                    <a:pos x="773" y="526"/>
                  </a:cxn>
                  <a:cxn ang="0">
                    <a:pos x="765" y="532"/>
                  </a:cxn>
                  <a:cxn ang="0">
                    <a:pos x="751" y="548"/>
                  </a:cxn>
                  <a:cxn ang="0">
                    <a:pos x="757" y="566"/>
                  </a:cxn>
                  <a:cxn ang="0">
                    <a:pos x="767" y="596"/>
                  </a:cxn>
                  <a:cxn ang="0">
                    <a:pos x="753" y="619"/>
                  </a:cxn>
                  <a:cxn ang="0">
                    <a:pos x="725" y="611"/>
                  </a:cxn>
                  <a:cxn ang="0">
                    <a:pos x="709" y="613"/>
                  </a:cxn>
                  <a:cxn ang="0">
                    <a:pos x="695" y="617"/>
                  </a:cxn>
                  <a:cxn ang="0">
                    <a:pos x="636" y="596"/>
                  </a:cxn>
                  <a:cxn ang="0">
                    <a:pos x="599" y="605"/>
                  </a:cxn>
                  <a:cxn ang="0">
                    <a:pos x="541" y="639"/>
                  </a:cxn>
                  <a:cxn ang="0">
                    <a:pos x="508" y="623"/>
                  </a:cxn>
                  <a:cxn ang="0">
                    <a:pos x="490" y="564"/>
                  </a:cxn>
                  <a:cxn ang="0">
                    <a:pos x="462" y="558"/>
                  </a:cxn>
                  <a:cxn ang="0">
                    <a:pos x="429" y="564"/>
                  </a:cxn>
                  <a:cxn ang="0">
                    <a:pos x="401" y="556"/>
                  </a:cxn>
                  <a:cxn ang="0">
                    <a:pos x="407" y="483"/>
                  </a:cxn>
                  <a:cxn ang="0">
                    <a:pos x="318" y="469"/>
                  </a:cxn>
                  <a:cxn ang="0">
                    <a:pos x="284" y="459"/>
                  </a:cxn>
                  <a:cxn ang="0">
                    <a:pos x="229" y="487"/>
                  </a:cxn>
                  <a:cxn ang="0">
                    <a:pos x="211" y="471"/>
                  </a:cxn>
                  <a:cxn ang="0">
                    <a:pos x="209" y="431"/>
                  </a:cxn>
                  <a:cxn ang="0">
                    <a:pos x="199" y="394"/>
                  </a:cxn>
                  <a:cxn ang="0">
                    <a:pos x="166" y="360"/>
                  </a:cxn>
                  <a:cxn ang="0">
                    <a:pos x="110" y="368"/>
                  </a:cxn>
                  <a:cxn ang="0">
                    <a:pos x="39" y="354"/>
                  </a:cxn>
                  <a:cxn ang="0">
                    <a:pos x="25" y="309"/>
                  </a:cxn>
                  <a:cxn ang="0">
                    <a:pos x="27" y="253"/>
                  </a:cxn>
                  <a:cxn ang="0">
                    <a:pos x="11" y="204"/>
                  </a:cxn>
                  <a:cxn ang="0">
                    <a:pos x="0" y="162"/>
                  </a:cxn>
                  <a:cxn ang="0">
                    <a:pos x="29" y="135"/>
                  </a:cxn>
                  <a:cxn ang="0">
                    <a:pos x="83" y="109"/>
                  </a:cxn>
                </a:cxnLst>
                <a:rect l="0" t="0" r="r" b="b"/>
                <a:pathLst>
                  <a:path w="798" h="639">
                    <a:moveTo>
                      <a:pt x="102" y="81"/>
                    </a:moveTo>
                    <a:lnTo>
                      <a:pt x="100" y="57"/>
                    </a:lnTo>
                    <a:lnTo>
                      <a:pt x="108" y="34"/>
                    </a:lnTo>
                    <a:lnTo>
                      <a:pt x="124" y="16"/>
                    </a:lnTo>
                    <a:lnTo>
                      <a:pt x="146" y="6"/>
                    </a:lnTo>
                    <a:lnTo>
                      <a:pt x="179" y="2"/>
                    </a:lnTo>
                    <a:lnTo>
                      <a:pt x="213" y="0"/>
                    </a:lnTo>
                    <a:lnTo>
                      <a:pt x="245" y="6"/>
                    </a:lnTo>
                    <a:lnTo>
                      <a:pt x="259" y="16"/>
                    </a:lnTo>
                    <a:lnTo>
                      <a:pt x="268" y="28"/>
                    </a:lnTo>
                    <a:lnTo>
                      <a:pt x="276" y="42"/>
                    </a:lnTo>
                    <a:lnTo>
                      <a:pt x="282" y="57"/>
                    </a:lnTo>
                    <a:lnTo>
                      <a:pt x="292" y="69"/>
                    </a:lnTo>
                    <a:lnTo>
                      <a:pt x="312" y="85"/>
                    </a:lnTo>
                    <a:lnTo>
                      <a:pt x="336" y="95"/>
                    </a:lnTo>
                    <a:lnTo>
                      <a:pt x="359" y="105"/>
                    </a:lnTo>
                    <a:lnTo>
                      <a:pt x="377" y="117"/>
                    </a:lnTo>
                    <a:lnTo>
                      <a:pt x="397" y="123"/>
                    </a:lnTo>
                    <a:lnTo>
                      <a:pt x="417" y="127"/>
                    </a:lnTo>
                    <a:lnTo>
                      <a:pt x="438" y="135"/>
                    </a:lnTo>
                    <a:lnTo>
                      <a:pt x="454" y="148"/>
                    </a:lnTo>
                    <a:lnTo>
                      <a:pt x="462" y="160"/>
                    </a:lnTo>
                    <a:lnTo>
                      <a:pt x="468" y="202"/>
                    </a:lnTo>
                    <a:lnTo>
                      <a:pt x="478" y="206"/>
                    </a:lnTo>
                    <a:lnTo>
                      <a:pt x="490" y="210"/>
                    </a:lnTo>
                    <a:lnTo>
                      <a:pt x="510" y="216"/>
                    </a:lnTo>
                    <a:lnTo>
                      <a:pt x="531" y="214"/>
                    </a:lnTo>
                    <a:lnTo>
                      <a:pt x="553" y="206"/>
                    </a:lnTo>
                    <a:lnTo>
                      <a:pt x="571" y="198"/>
                    </a:lnTo>
                    <a:lnTo>
                      <a:pt x="573" y="206"/>
                    </a:lnTo>
                    <a:lnTo>
                      <a:pt x="581" y="218"/>
                    </a:lnTo>
                    <a:lnTo>
                      <a:pt x="587" y="224"/>
                    </a:lnTo>
                    <a:lnTo>
                      <a:pt x="593" y="229"/>
                    </a:lnTo>
                    <a:lnTo>
                      <a:pt x="599" y="226"/>
                    </a:lnTo>
                    <a:lnTo>
                      <a:pt x="608" y="218"/>
                    </a:lnTo>
                    <a:lnTo>
                      <a:pt x="612" y="212"/>
                    </a:lnTo>
                    <a:lnTo>
                      <a:pt x="616" y="208"/>
                    </a:lnTo>
                    <a:lnTo>
                      <a:pt x="616" y="192"/>
                    </a:lnTo>
                    <a:lnTo>
                      <a:pt x="620" y="176"/>
                    </a:lnTo>
                    <a:lnTo>
                      <a:pt x="630" y="164"/>
                    </a:lnTo>
                    <a:lnTo>
                      <a:pt x="644" y="160"/>
                    </a:lnTo>
                    <a:lnTo>
                      <a:pt x="674" y="188"/>
                    </a:lnTo>
                    <a:lnTo>
                      <a:pt x="707" y="214"/>
                    </a:lnTo>
                    <a:lnTo>
                      <a:pt x="737" y="241"/>
                    </a:lnTo>
                    <a:lnTo>
                      <a:pt x="739" y="275"/>
                    </a:lnTo>
                    <a:lnTo>
                      <a:pt x="747" y="307"/>
                    </a:lnTo>
                    <a:lnTo>
                      <a:pt x="755" y="342"/>
                    </a:lnTo>
                    <a:lnTo>
                      <a:pt x="755" y="376"/>
                    </a:lnTo>
                    <a:lnTo>
                      <a:pt x="769" y="390"/>
                    </a:lnTo>
                    <a:lnTo>
                      <a:pt x="786" y="404"/>
                    </a:lnTo>
                    <a:lnTo>
                      <a:pt x="798" y="423"/>
                    </a:lnTo>
                    <a:lnTo>
                      <a:pt x="794" y="457"/>
                    </a:lnTo>
                    <a:lnTo>
                      <a:pt x="788" y="493"/>
                    </a:lnTo>
                    <a:lnTo>
                      <a:pt x="773" y="526"/>
                    </a:lnTo>
                    <a:lnTo>
                      <a:pt x="769" y="528"/>
                    </a:lnTo>
                    <a:lnTo>
                      <a:pt x="765" y="532"/>
                    </a:lnTo>
                    <a:lnTo>
                      <a:pt x="757" y="536"/>
                    </a:lnTo>
                    <a:lnTo>
                      <a:pt x="751" y="548"/>
                    </a:lnTo>
                    <a:lnTo>
                      <a:pt x="753" y="552"/>
                    </a:lnTo>
                    <a:lnTo>
                      <a:pt x="757" y="566"/>
                    </a:lnTo>
                    <a:lnTo>
                      <a:pt x="763" y="582"/>
                    </a:lnTo>
                    <a:lnTo>
                      <a:pt x="767" y="596"/>
                    </a:lnTo>
                    <a:lnTo>
                      <a:pt x="761" y="613"/>
                    </a:lnTo>
                    <a:lnTo>
                      <a:pt x="753" y="619"/>
                    </a:lnTo>
                    <a:lnTo>
                      <a:pt x="745" y="619"/>
                    </a:lnTo>
                    <a:lnTo>
                      <a:pt x="725" y="611"/>
                    </a:lnTo>
                    <a:lnTo>
                      <a:pt x="717" y="613"/>
                    </a:lnTo>
                    <a:lnTo>
                      <a:pt x="709" y="613"/>
                    </a:lnTo>
                    <a:lnTo>
                      <a:pt x="701" y="615"/>
                    </a:lnTo>
                    <a:lnTo>
                      <a:pt x="695" y="617"/>
                    </a:lnTo>
                    <a:lnTo>
                      <a:pt x="666" y="603"/>
                    </a:lnTo>
                    <a:lnTo>
                      <a:pt x="636" y="596"/>
                    </a:lnTo>
                    <a:lnTo>
                      <a:pt x="616" y="599"/>
                    </a:lnTo>
                    <a:lnTo>
                      <a:pt x="599" y="605"/>
                    </a:lnTo>
                    <a:lnTo>
                      <a:pt x="551" y="635"/>
                    </a:lnTo>
                    <a:lnTo>
                      <a:pt x="541" y="639"/>
                    </a:lnTo>
                    <a:lnTo>
                      <a:pt x="529" y="635"/>
                    </a:lnTo>
                    <a:lnTo>
                      <a:pt x="508" y="623"/>
                    </a:lnTo>
                    <a:lnTo>
                      <a:pt x="500" y="578"/>
                    </a:lnTo>
                    <a:lnTo>
                      <a:pt x="490" y="564"/>
                    </a:lnTo>
                    <a:lnTo>
                      <a:pt x="476" y="558"/>
                    </a:lnTo>
                    <a:lnTo>
                      <a:pt x="462" y="558"/>
                    </a:lnTo>
                    <a:lnTo>
                      <a:pt x="446" y="562"/>
                    </a:lnTo>
                    <a:lnTo>
                      <a:pt x="429" y="564"/>
                    </a:lnTo>
                    <a:lnTo>
                      <a:pt x="415" y="564"/>
                    </a:lnTo>
                    <a:lnTo>
                      <a:pt x="401" y="556"/>
                    </a:lnTo>
                    <a:lnTo>
                      <a:pt x="413" y="501"/>
                    </a:lnTo>
                    <a:lnTo>
                      <a:pt x="407" y="483"/>
                    </a:lnTo>
                    <a:lnTo>
                      <a:pt x="348" y="483"/>
                    </a:lnTo>
                    <a:lnTo>
                      <a:pt x="318" y="469"/>
                    </a:lnTo>
                    <a:lnTo>
                      <a:pt x="290" y="457"/>
                    </a:lnTo>
                    <a:lnTo>
                      <a:pt x="284" y="459"/>
                    </a:lnTo>
                    <a:lnTo>
                      <a:pt x="259" y="475"/>
                    </a:lnTo>
                    <a:lnTo>
                      <a:pt x="229" y="487"/>
                    </a:lnTo>
                    <a:lnTo>
                      <a:pt x="219" y="479"/>
                    </a:lnTo>
                    <a:lnTo>
                      <a:pt x="211" y="471"/>
                    </a:lnTo>
                    <a:lnTo>
                      <a:pt x="211" y="451"/>
                    </a:lnTo>
                    <a:lnTo>
                      <a:pt x="209" y="431"/>
                    </a:lnTo>
                    <a:lnTo>
                      <a:pt x="207" y="412"/>
                    </a:lnTo>
                    <a:lnTo>
                      <a:pt x="199" y="394"/>
                    </a:lnTo>
                    <a:lnTo>
                      <a:pt x="185" y="376"/>
                    </a:lnTo>
                    <a:lnTo>
                      <a:pt x="166" y="360"/>
                    </a:lnTo>
                    <a:lnTo>
                      <a:pt x="148" y="348"/>
                    </a:lnTo>
                    <a:lnTo>
                      <a:pt x="110" y="368"/>
                    </a:lnTo>
                    <a:lnTo>
                      <a:pt x="67" y="378"/>
                    </a:lnTo>
                    <a:lnTo>
                      <a:pt x="39" y="354"/>
                    </a:lnTo>
                    <a:lnTo>
                      <a:pt x="27" y="338"/>
                    </a:lnTo>
                    <a:lnTo>
                      <a:pt x="25" y="309"/>
                    </a:lnTo>
                    <a:lnTo>
                      <a:pt x="27" y="281"/>
                    </a:lnTo>
                    <a:lnTo>
                      <a:pt x="27" y="253"/>
                    </a:lnTo>
                    <a:lnTo>
                      <a:pt x="21" y="224"/>
                    </a:lnTo>
                    <a:lnTo>
                      <a:pt x="11" y="204"/>
                    </a:lnTo>
                    <a:lnTo>
                      <a:pt x="2" y="184"/>
                    </a:lnTo>
                    <a:lnTo>
                      <a:pt x="0" y="162"/>
                    </a:lnTo>
                    <a:lnTo>
                      <a:pt x="11" y="154"/>
                    </a:lnTo>
                    <a:lnTo>
                      <a:pt x="29" y="135"/>
                    </a:lnTo>
                    <a:lnTo>
                      <a:pt x="61" y="135"/>
                    </a:lnTo>
                    <a:lnTo>
                      <a:pt x="83" y="109"/>
                    </a:lnTo>
                    <a:lnTo>
                      <a:pt x="102" y="81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/>
              <a:lstStyle/>
              <a:p>
                <a:pPr defTabSz="914400">
                  <a:defRPr/>
                </a:pPr>
                <a:endParaRPr lang="ru-RU" sz="1050" kern="0" dirty="0">
                  <a:solidFill>
                    <a:srgbClr val="002060"/>
                  </a:solidFill>
                  <a:cs typeface="Arial" panose="020B0604020202020204" pitchFamily="34" charset="0"/>
                </a:endParaRPr>
              </a:p>
              <a:p>
                <a:pPr defTabSz="914400">
                  <a:defRPr/>
                </a:pPr>
                <a:r>
                  <a:rPr lang="ru-RU" sz="1050" kern="0" dirty="0">
                    <a:solidFill>
                      <a:srgbClr val="002060"/>
                    </a:solidFill>
                    <a:cs typeface="Arial" panose="020B0604020202020204" pitchFamily="34" charset="0"/>
                  </a:rPr>
                  <a:t>    </a:t>
                </a:r>
              </a:p>
            </p:txBody>
          </p:sp>
        </p:grpSp>
        <p:sp>
          <p:nvSpPr>
            <p:cNvPr id="19" name="Полилиния 18"/>
            <p:cNvSpPr/>
            <p:nvPr/>
          </p:nvSpPr>
          <p:spPr>
            <a:xfrm>
              <a:off x="2154177" y="3132041"/>
              <a:ext cx="82091" cy="134380"/>
            </a:xfrm>
            <a:custGeom>
              <a:avLst/>
              <a:gdLst>
                <a:gd name="connsiteX0" fmla="*/ 35346 w 102035"/>
                <a:gd name="connsiteY0" fmla="*/ 57150 h 119063"/>
                <a:gd name="connsiteX1" fmla="*/ 2008 w 102035"/>
                <a:gd name="connsiteY1" fmla="*/ 61913 h 119063"/>
                <a:gd name="connsiteX2" fmla="*/ 6771 w 102035"/>
                <a:gd name="connsiteY2" fmla="*/ 80963 h 119063"/>
                <a:gd name="connsiteX3" fmla="*/ 35346 w 102035"/>
                <a:gd name="connsiteY3" fmla="*/ 100013 h 119063"/>
                <a:gd name="connsiteX4" fmla="*/ 59158 w 102035"/>
                <a:gd name="connsiteY4" fmla="*/ 119063 h 119063"/>
                <a:gd name="connsiteX5" fmla="*/ 73446 w 102035"/>
                <a:gd name="connsiteY5" fmla="*/ 114300 h 119063"/>
                <a:gd name="connsiteX6" fmla="*/ 73446 w 102035"/>
                <a:gd name="connsiteY6" fmla="*/ 61913 h 119063"/>
                <a:gd name="connsiteX7" fmla="*/ 78208 w 102035"/>
                <a:gd name="connsiteY7" fmla="*/ 42863 h 119063"/>
                <a:gd name="connsiteX8" fmla="*/ 92496 w 102035"/>
                <a:gd name="connsiteY8" fmla="*/ 47625 h 119063"/>
                <a:gd name="connsiteX9" fmla="*/ 97258 w 102035"/>
                <a:gd name="connsiteY9" fmla="*/ 9525 h 119063"/>
                <a:gd name="connsiteX10" fmla="*/ 73446 w 102035"/>
                <a:gd name="connsiteY10" fmla="*/ 19050 h 119063"/>
                <a:gd name="connsiteX11" fmla="*/ 63921 w 102035"/>
                <a:gd name="connsiteY11" fmla="*/ 4763 h 119063"/>
                <a:gd name="connsiteX12" fmla="*/ 49633 w 102035"/>
                <a:gd name="connsiteY12" fmla="*/ 0 h 119063"/>
                <a:gd name="connsiteX13" fmla="*/ 35346 w 102035"/>
                <a:gd name="connsiteY13" fmla="*/ 28575 h 119063"/>
                <a:gd name="connsiteX14" fmla="*/ 40108 w 102035"/>
                <a:gd name="connsiteY14" fmla="*/ 66675 h 119063"/>
                <a:gd name="connsiteX15" fmla="*/ 35346 w 102035"/>
                <a:gd name="connsiteY15" fmla="*/ 57150 h 119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2035" h="119063">
                  <a:moveTo>
                    <a:pt x="35346" y="57150"/>
                  </a:moveTo>
                  <a:cubicBezTo>
                    <a:pt x="28996" y="56356"/>
                    <a:pt x="10632" y="54727"/>
                    <a:pt x="2008" y="61913"/>
                  </a:cubicBezTo>
                  <a:cubicBezTo>
                    <a:pt x="-3020" y="66103"/>
                    <a:pt x="2461" y="76037"/>
                    <a:pt x="6771" y="80963"/>
                  </a:cubicBezTo>
                  <a:cubicBezTo>
                    <a:pt x="14309" y="89578"/>
                    <a:pt x="35346" y="100013"/>
                    <a:pt x="35346" y="100013"/>
                  </a:cubicBezTo>
                  <a:cubicBezTo>
                    <a:pt x="42659" y="110982"/>
                    <a:pt x="43823" y="119063"/>
                    <a:pt x="59158" y="119063"/>
                  </a:cubicBezTo>
                  <a:cubicBezTo>
                    <a:pt x="64178" y="119063"/>
                    <a:pt x="68683" y="115888"/>
                    <a:pt x="73446" y="114300"/>
                  </a:cubicBezTo>
                  <a:cubicBezTo>
                    <a:pt x="84367" y="81535"/>
                    <a:pt x="73446" y="121149"/>
                    <a:pt x="73446" y="61913"/>
                  </a:cubicBezTo>
                  <a:cubicBezTo>
                    <a:pt x="73446" y="55368"/>
                    <a:pt x="76621" y="49213"/>
                    <a:pt x="78208" y="42863"/>
                  </a:cubicBezTo>
                  <a:cubicBezTo>
                    <a:pt x="82971" y="44450"/>
                    <a:pt x="87835" y="49489"/>
                    <a:pt x="92496" y="47625"/>
                  </a:cubicBezTo>
                  <a:cubicBezTo>
                    <a:pt x="109366" y="40877"/>
                    <a:pt x="99106" y="18763"/>
                    <a:pt x="97258" y="9525"/>
                  </a:cubicBezTo>
                  <a:cubicBezTo>
                    <a:pt x="89321" y="12700"/>
                    <a:pt x="81909" y="20259"/>
                    <a:pt x="73446" y="19050"/>
                  </a:cubicBezTo>
                  <a:cubicBezTo>
                    <a:pt x="67780" y="18241"/>
                    <a:pt x="68390" y="8339"/>
                    <a:pt x="63921" y="4763"/>
                  </a:cubicBezTo>
                  <a:cubicBezTo>
                    <a:pt x="60001" y="1627"/>
                    <a:pt x="54396" y="1588"/>
                    <a:pt x="49633" y="0"/>
                  </a:cubicBezTo>
                  <a:cubicBezTo>
                    <a:pt x="44817" y="7224"/>
                    <a:pt x="35346" y="18716"/>
                    <a:pt x="35346" y="28575"/>
                  </a:cubicBezTo>
                  <a:cubicBezTo>
                    <a:pt x="35346" y="41374"/>
                    <a:pt x="39045" y="53920"/>
                    <a:pt x="40108" y="66675"/>
                  </a:cubicBezTo>
                  <a:cubicBezTo>
                    <a:pt x="40635" y="73003"/>
                    <a:pt x="41696" y="57944"/>
                    <a:pt x="35346" y="57150"/>
                  </a:cubicBezTo>
                  <a:close/>
                </a:path>
              </a:pathLst>
            </a:custGeom>
            <a:grpFill/>
            <a:ln w="6350" cap="flat" cmpd="sng" algn="ctr">
              <a:solidFill>
                <a:srgbClr val="F9F9F9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400">
                <a:defRPr/>
              </a:pPr>
              <a:endParaRPr lang="ru-RU" sz="1900" kern="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0" name="Полилиния 19"/>
            <p:cNvSpPr/>
            <p:nvPr/>
          </p:nvSpPr>
          <p:spPr>
            <a:xfrm>
              <a:off x="2289266" y="4433267"/>
              <a:ext cx="52447" cy="69211"/>
            </a:xfrm>
            <a:custGeom>
              <a:avLst/>
              <a:gdLst>
                <a:gd name="connsiteX0" fmla="*/ 415 w 81531"/>
                <a:gd name="connsiteY0" fmla="*/ 58994 h 98139"/>
                <a:gd name="connsiteX1" fmla="*/ 22537 w 81531"/>
                <a:gd name="connsiteY1" fmla="*/ 95865 h 98139"/>
                <a:gd name="connsiteX2" fmla="*/ 59408 w 81531"/>
                <a:gd name="connsiteY2" fmla="*/ 66368 h 98139"/>
                <a:gd name="connsiteX3" fmla="*/ 81531 w 81531"/>
                <a:gd name="connsiteY3" fmla="*/ 58994 h 98139"/>
                <a:gd name="connsiteX4" fmla="*/ 74157 w 81531"/>
                <a:gd name="connsiteY4" fmla="*/ 36871 h 98139"/>
                <a:gd name="connsiteX5" fmla="*/ 59408 w 81531"/>
                <a:gd name="connsiteY5" fmla="*/ 22123 h 98139"/>
                <a:gd name="connsiteX6" fmla="*/ 44660 w 81531"/>
                <a:gd name="connsiteY6" fmla="*/ 0 h 98139"/>
                <a:gd name="connsiteX7" fmla="*/ 7789 w 81531"/>
                <a:gd name="connsiteY7" fmla="*/ 29497 h 98139"/>
                <a:gd name="connsiteX8" fmla="*/ 415 w 81531"/>
                <a:gd name="connsiteY8" fmla="*/ 58994 h 98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1531" h="98139">
                  <a:moveTo>
                    <a:pt x="415" y="58994"/>
                  </a:moveTo>
                  <a:cubicBezTo>
                    <a:pt x="2873" y="70055"/>
                    <a:pt x="10611" y="87915"/>
                    <a:pt x="22537" y="95865"/>
                  </a:cubicBezTo>
                  <a:cubicBezTo>
                    <a:pt x="40230" y="107660"/>
                    <a:pt x="54985" y="69906"/>
                    <a:pt x="59408" y="66368"/>
                  </a:cubicBezTo>
                  <a:cubicBezTo>
                    <a:pt x="65478" y="61512"/>
                    <a:pt x="74157" y="61452"/>
                    <a:pt x="81531" y="58994"/>
                  </a:cubicBezTo>
                  <a:cubicBezTo>
                    <a:pt x="79073" y="51620"/>
                    <a:pt x="78156" y="43536"/>
                    <a:pt x="74157" y="36871"/>
                  </a:cubicBezTo>
                  <a:cubicBezTo>
                    <a:pt x="70580" y="30909"/>
                    <a:pt x="63751" y="27552"/>
                    <a:pt x="59408" y="22123"/>
                  </a:cubicBezTo>
                  <a:cubicBezTo>
                    <a:pt x="53871" y="15202"/>
                    <a:pt x="49576" y="7374"/>
                    <a:pt x="44660" y="0"/>
                  </a:cubicBezTo>
                  <a:cubicBezTo>
                    <a:pt x="11300" y="8340"/>
                    <a:pt x="15547" y="-1536"/>
                    <a:pt x="7789" y="29497"/>
                  </a:cubicBezTo>
                  <a:cubicBezTo>
                    <a:pt x="7193" y="31882"/>
                    <a:pt x="-2043" y="47933"/>
                    <a:pt x="415" y="58994"/>
                  </a:cubicBezTo>
                  <a:close/>
                </a:path>
              </a:pathLst>
            </a:custGeom>
            <a:grpFill/>
            <a:ln w="6350" cap="flat" cmpd="sng" algn="ctr">
              <a:solidFill>
                <a:srgbClr val="F9F9F9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400">
                <a:defRPr/>
              </a:pPr>
              <a:endParaRPr lang="ru-RU" sz="1900" kern="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1" name="Полилиния 20"/>
            <p:cNvSpPr/>
            <p:nvPr/>
          </p:nvSpPr>
          <p:spPr>
            <a:xfrm>
              <a:off x="2289769" y="4708405"/>
              <a:ext cx="48758" cy="61200"/>
            </a:xfrm>
            <a:custGeom>
              <a:avLst/>
              <a:gdLst>
                <a:gd name="connsiteX0" fmla="*/ 415 w 81531"/>
                <a:gd name="connsiteY0" fmla="*/ 58994 h 98139"/>
                <a:gd name="connsiteX1" fmla="*/ 22537 w 81531"/>
                <a:gd name="connsiteY1" fmla="*/ 95865 h 98139"/>
                <a:gd name="connsiteX2" fmla="*/ 59408 w 81531"/>
                <a:gd name="connsiteY2" fmla="*/ 66368 h 98139"/>
                <a:gd name="connsiteX3" fmla="*/ 81531 w 81531"/>
                <a:gd name="connsiteY3" fmla="*/ 58994 h 98139"/>
                <a:gd name="connsiteX4" fmla="*/ 74157 w 81531"/>
                <a:gd name="connsiteY4" fmla="*/ 36871 h 98139"/>
                <a:gd name="connsiteX5" fmla="*/ 59408 w 81531"/>
                <a:gd name="connsiteY5" fmla="*/ 22123 h 98139"/>
                <a:gd name="connsiteX6" fmla="*/ 44660 w 81531"/>
                <a:gd name="connsiteY6" fmla="*/ 0 h 98139"/>
                <a:gd name="connsiteX7" fmla="*/ 7789 w 81531"/>
                <a:gd name="connsiteY7" fmla="*/ 29497 h 98139"/>
                <a:gd name="connsiteX8" fmla="*/ 415 w 81531"/>
                <a:gd name="connsiteY8" fmla="*/ 58994 h 98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1531" h="98139">
                  <a:moveTo>
                    <a:pt x="415" y="58994"/>
                  </a:moveTo>
                  <a:cubicBezTo>
                    <a:pt x="2873" y="70055"/>
                    <a:pt x="10611" y="87915"/>
                    <a:pt x="22537" y="95865"/>
                  </a:cubicBezTo>
                  <a:cubicBezTo>
                    <a:pt x="40230" y="107660"/>
                    <a:pt x="54985" y="69906"/>
                    <a:pt x="59408" y="66368"/>
                  </a:cubicBezTo>
                  <a:cubicBezTo>
                    <a:pt x="65478" y="61512"/>
                    <a:pt x="74157" y="61452"/>
                    <a:pt x="81531" y="58994"/>
                  </a:cubicBezTo>
                  <a:cubicBezTo>
                    <a:pt x="79073" y="51620"/>
                    <a:pt x="78156" y="43536"/>
                    <a:pt x="74157" y="36871"/>
                  </a:cubicBezTo>
                  <a:cubicBezTo>
                    <a:pt x="70580" y="30909"/>
                    <a:pt x="63751" y="27552"/>
                    <a:pt x="59408" y="22123"/>
                  </a:cubicBezTo>
                  <a:cubicBezTo>
                    <a:pt x="53871" y="15202"/>
                    <a:pt x="49576" y="7374"/>
                    <a:pt x="44660" y="0"/>
                  </a:cubicBezTo>
                  <a:cubicBezTo>
                    <a:pt x="11300" y="8340"/>
                    <a:pt x="15547" y="-1536"/>
                    <a:pt x="7789" y="29497"/>
                  </a:cubicBezTo>
                  <a:cubicBezTo>
                    <a:pt x="7193" y="31882"/>
                    <a:pt x="-2043" y="47933"/>
                    <a:pt x="415" y="58994"/>
                  </a:cubicBezTo>
                  <a:close/>
                </a:path>
              </a:pathLst>
            </a:custGeom>
            <a:grpFill/>
            <a:ln w="6350" cap="flat" cmpd="sng" algn="ctr">
              <a:solidFill>
                <a:srgbClr val="F9F9F9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400">
                <a:defRPr/>
              </a:pPr>
              <a:endParaRPr lang="ru-RU" sz="1900" kern="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2" name="Полилиния 21"/>
            <p:cNvSpPr/>
            <p:nvPr/>
          </p:nvSpPr>
          <p:spPr>
            <a:xfrm>
              <a:off x="2090088" y="5272847"/>
              <a:ext cx="52447" cy="69211"/>
            </a:xfrm>
            <a:custGeom>
              <a:avLst/>
              <a:gdLst>
                <a:gd name="connsiteX0" fmla="*/ 415 w 81531"/>
                <a:gd name="connsiteY0" fmla="*/ 58994 h 98139"/>
                <a:gd name="connsiteX1" fmla="*/ 22537 w 81531"/>
                <a:gd name="connsiteY1" fmla="*/ 95865 h 98139"/>
                <a:gd name="connsiteX2" fmla="*/ 59408 w 81531"/>
                <a:gd name="connsiteY2" fmla="*/ 66368 h 98139"/>
                <a:gd name="connsiteX3" fmla="*/ 81531 w 81531"/>
                <a:gd name="connsiteY3" fmla="*/ 58994 h 98139"/>
                <a:gd name="connsiteX4" fmla="*/ 74157 w 81531"/>
                <a:gd name="connsiteY4" fmla="*/ 36871 h 98139"/>
                <a:gd name="connsiteX5" fmla="*/ 59408 w 81531"/>
                <a:gd name="connsiteY5" fmla="*/ 22123 h 98139"/>
                <a:gd name="connsiteX6" fmla="*/ 44660 w 81531"/>
                <a:gd name="connsiteY6" fmla="*/ 0 h 98139"/>
                <a:gd name="connsiteX7" fmla="*/ 7789 w 81531"/>
                <a:gd name="connsiteY7" fmla="*/ 29497 h 98139"/>
                <a:gd name="connsiteX8" fmla="*/ 415 w 81531"/>
                <a:gd name="connsiteY8" fmla="*/ 58994 h 98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1531" h="98139">
                  <a:moveTo>
                    <a:pt x="415" y="58994"/>
                  </a:moveTo>
                  <a:cubicBezTo>
                    <a:pt x="2873" y="70055"/>
                    <a:pt x="10611" y="87915"/>
                    <a:pt x="22537" y="95865"/>
                  </a:cubicBezTo>
                  <a:cubicBezTo>
                    <a:pt x="40230" y="107660"/>
                    <a:pt x="54985" y="69906"/>
                    <a:pt x="59408" y="66368"/>
                  </a:cubicBezTo>
                  <a:cubicBezTo>
                    <a:pt x="65478" y="61512"/>
                    <a:pt x="74157" y="61452"/>
                    <a:pt x="81531" y="58994"/>
                  </a:cubicBezTo>
                  <a:cubicBezTo>
                    <a:pt x="79073" y="51620"/>
                    <a:pt x="78156" y="43536"/>
                    <a:pt x="74157" y="36871"/>
                  </a:cubicBezTo>
                  <a:cubicBezTo>
                    <a:pt x="70580" y="30909"/>
                    <a:pt x="63751" y="27552"/>
                    <a:pt x="59408" y="22123"/>
                  </a:cubicBezTo>
                  <a:cubicBezTo>
                    <a:pt x="53871" y="15202"/>
                    <a:pt x="49576" y="7374"/>
                    <a:pt x="44660" y="0"/>
                  </a:cubicBezTo>
                  <a:cubicBezTo>
                    <a:pt x="11300" y="8340"/>
                    <a:pt x="15547" y="-1536"/>
                    <a:pt x="7789" y="29497"/>
                  </a:cubicBezTo>
                  <a:cubicBezTo>
                    <a:pt x="7193" y="31882"/>
                    <a:pt x="-2043" y="47933"/>
                    <a:pt x="415" y="58994"/>
                  </a:cubicBezTo>
                  <a:close/>
                </a:path>
              </a:pathLst>
            </a:custGeom>
            <a:grpFill/>
            <a:ln w="6350" cap="flat" cmpd="sng" algn="ctr">
              <a:solidFill>
                <a:srgbClr val="F9F9F9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400">
                <a:defRPr/>
              </a:pPr>
              <a:endParaRPr lang="ru-RU" sz="1900" kern="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3" name="Полилиния 22"/>
            <p:cNvSpPr/>
            <p:nvPr/>
          </p:nvSpPr>
          <p:spPr>
            <a:xfrm>
              <a:off x="3928482" y="5355017"/>
              <a:ext cx="52447" cy="69211"/>
            </a:xfrm>
            <a:custGeom>
              <a:avLst/>
              <a:gdLst>
                <a:gd name="connsiteX0" fmla="*/ 415 w 81531"/>
                <a:gd name="connsiteY0" fmla="*/ 58994 h 98139"/>
                <a:gd name="connsiteX1" fmla="*/ 22537 w 81531"/>
                <a:gd name="connsiteY1" fmla="*/ 95865 h 98139"/>
                <a:gd name="connsiteX2" fmla="*/ 59408 w 81531"/>
                <a:gd name="connsiteY2" fmla="*/ 66368 h 98139"/>
                <a:gd name="connsiteX3" fmla="*/ 81531 w 81531"/>
                <a:gd name="connsiteY3" fmla="*/ 58994 h 98139"/>
                <a:gd name="connsiteX4" fmla="*/ 74157 w 81531"/>
                <a:gd name="connsiteY4" fmla="*/ 36871 h 98139"/>
                <a:gd name="connsiteX5" fmla="*/ 59408 w 81531"/>
                <a:gd name="connsiteY5" fmla="*/ 22123 h 98139"/>
                <a:gd name="connsiteX6" fmla="*/ 44660 w 81531"/>
                <a:gd name="connsiteY6" fmla="*/ 0 h 98139"/>
                <a:gd name="connsiteX7" fmla="*/ 7789 w 81531"/>
                <a:gd name="connsiteY7" fmla="*/ 29497 h 98139"/>
                <a:gd name="connsiteX8" fmla="*/ 415 w 81531"/>
                <a:gd name="connsiteY8" fmla="*/ 58994 h 98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1531" h="98139">
                  <a:moveTo>
                    <a:pt x="415" y="58994"/>
                  </a:moveTo>
                  <a:cubicBezTo>
                    <a:pt x="2873" y="70055"/>
                    <a:pt x="10611" y="87915"/>
                    <a:pt x="22537" y="95865"/>
                  </a:cubicBezTo>
                  <a:cubicBezTo>
                    <a:pt x="40230" y="107660"/>
                    <a:pt x="54985" y="69906"/>
                    <a:pt x="59408" y="66368"/>
                  </a:cubicBezTo>
                  <a:cubicBezTo>
                    <a:pt x="65478" y="61512"/>
                    <a:pt x="74157" y="61452"/>
                    <a:pt x="81531" y="58994"/>
                  </a:cubicBezTo>
                  <a:cubicBezTo>
                    <a:pt x="79073" y="51620"/>
                    <a:pt x="78156" y="43536"/>
                    <a:pt x="74157" y="36871"/>
                  </a:cubicBezTo>
                  <a:cubicBezTo>
                    <a:pt x="70580" y="30909"/>
                    <a:pt x="63751" y="27552"/>
                    <a:pt x="59408" y="22123"/>
                  </a:cubicBezTo>
                  <a:cubicBezTo>
                    <a:pt x="53871" y="15202"/>
                    <a:pt x="49576" y="7374"/>
                    <a:pt x="44660" y="0"/>
                  </a:cubicBezTo>
                  <a:cubicBezTo>
                    <a:pt x="11300" y="8340"/>
                    <a:pt x="15547" y="-1536"/>
                    <a:pt x="7789" y="29497"/>
                  </a:cubicBezTo>
                  <a:cubicBezTo>
                    <a:pt x="7193" y="31882"/>
                    <a:pt x="-2043" y="47933"/>
                    <a:pt x="415" y="58994"/>
                  </a:cubicBezTo>
                  <a:close/>
                </a:path>
              </a:pathLst>
            </a:custGeom>
            <a:grpFill/>
            <a:ln w="6350" cap="flat" cmpd="sng" algn="ctr">
              <a:solidFill>
                <a:srgbClr val="F9F9F9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400">
                <a:defRPr/>
              </a:pPr>
              <a:endParaRPr lang="ru-RU" sz="1900" kern="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4" name="Полилиния 23"/>
            <p:cNvSpPr/>
            <p:nvPr/>
          </p:nvSpPr>
          <p:spPr>
            <a:xfrm>
              <a:off x="1008215" y="1934584"/>
              <a:ext cx="73575" cy="69211"/>
            </a:xfrm>
            <a:custGeom>
              <a:avLst/>
              <a:gdLst>
                <a:gd name="connsiteX0" fmla="*/ 415 w 81531"/>
                <a:gd name="connsiteY0" fmla="*/ 58994 h 98139"/>
                <a:gd name="connsiteX1" fmla="*/ 22537 w 81531"/>
                <a:gd name="connsiteY1" fmla="*/ 95865 h 98139"/>
                <a:gd name="connsiteX2" fmla="*/ 59408 w 81531"/>
                <a:gd name="connsiteY2" fmla="*/ 66368 h 98139"/>
                <a:gd name="connsiteX3" fmla="*/ 81531 w 81531"/>
                <a:gd name="connsiteY3" fmla="*/ 58994 h 98139"/>
                <a:gd name="connsiteX4" fmla="*/ 74157 w 81531"/>
                <a:gd name="connsiteY4" fmla="*/ 36871 h 98139"/>
                <a:gd name="connsiteX5" fmla="*/ 59408 w 81531"/>
                <a:gd name="connsiteY5" fmla="*/ 22123 h 98139"/>
                <a:gd name="connsiteX6" fmla="*/ 44660 w 81531"/>
                <a:gd name="connsiteY6" fmla="*/ 0 h 98139"/>
                <a:gd name="connsiteX7" fmla="*/ 7789 w 81531"/>
                <a:gd name="connsiteY7" fmla="*/ 29497 h 98139"/>
                <a:gd name="connsiteX8" fmla="*/ 415 w 81531"/>
                <a:gd name="connsiteY8" fmla="*/ 58994 h 98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1531" h="98139">
                  <a:moveTo>
                    <a:pt x="415" y="58994"/>
                  </a:moveTo>
                  <a:cubicBezTo>
                    <a:pt x="2873" y="70055"/>
                    <a:pt x="10611" y="87915"/>
                    <a:pt x="22537" y="95865"/>
                  </a:cubicBezTo>
                  <a:cubicBezTo>
                    <a:pt x="40230" y="107660"/>
                    <a:pt x="54985" y="69906"/>
                    <a:pt x="59408" y="66368"/>
                  </a:cubicBezTo>
                  <a:cubicBezTo>
                    <a:pt x="65478" y="61512"/>
                    <a:pt x="74157" y="61452"/>
                    <a:pt x="81531" y="58994"/>
                  </a:cubicBezTo>
                  <a:cubicBezTo>
                    <a:pt x="79073" y="51620"/>
                    <a:pt x="78156" y="43536"/>
                    <a:pt x="74157" y="36871"/>
                  </a:cubicBezTo>
                  <a:cubicBezTo>
                    <a:pt x="70580" y="30909"/>
                    <a:pt x="63751" y="27552"/>
                    <a:pt x="59408" y="22123"/>
                  </a:cubicBezTo>
                  <a:cubicBezTo>
                    <a:pt x="53871" y="15202"/>
                    <a:pt x="49576" y="7374"/>
                    <a:pt x="44660" y="0"/>
                  </a:cubicBezTo>
                  <a:cubicBezTo>
                    <a:pt x="11300" y="8340"/>
                    <a:pt x="15547" y="-1536"/>
                    <a:pt x="7789" y="29497"/>
                  </a:cubicBezTo>
                  <a:cubicBezTo>
                    <a:pt x="7193" y="31882"/>
                    <a:pt x="-2043" y="47933"/>
                    <a:pt x="415" y="58994"/>
                  </a:cubicBezTo>
                  <a:close/>
                </a:path>
              </a:pathLst>
            </a:custGeom>
            <a:grpFill/>
            <a:ln w="6350" cap="flat" cmpd="sng" algn="ctr">
              <a:solidFill>
                <a:srgbClr val="F9F9F9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400">
                <a:defRPr/>
              </a:pPr>
              <a:endParaRPr lang="ru-RU" sz="1900" kern="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5" name="Полилиния 24"/>
            <p:cNvSpPr/>
            <p:nvPr/>
          </p:nvSpPr>
          <p:spPr>
            <a:xfrm>
              <a:off x="1160600" y="1637607"/>
              <a:ext cx="60031" cy="69211"/>
            </a:xfrm>
            <a:custGeom>
              <a:avLst/>
              <a:gdLst>
                <a:gd name="connsiteX0" fmla="*/ 415 w 81531"/>
                <a:gd name="connsiteY0" fmla="*/ 58994 h 98139"/>
                <a:gd name="connsiteX1" fmla="*/ 22537 w 81531"/>
                <a:gd name="connsiteY1" fmla="*/ 95865 h 98139"/>
                <a:gd name="connsiteX2" fmla="*/ 59408 w 81531"/>
                <a:gd name="connsiteY2" fmla="*/ 66368 h 98139"/>
                <a:gd name="connsiteX3" fmla="*/ 81531 w 81531"/>
                <a:gd name="connsiteY3" fmla="*/ 58994 h 98139"/>
                <a:gd name="connsiteX4" fmla="*/ 74157 w 81531"/>
                <a:gd name="connsiteY4" fmla="*/ 36871 h 98139"/>
                <a:gd name="connsiteX5" fmla="*/ 59408 w 81531"/>
                <a:gd name="connsiteY5" fmla="*/ 22123 h 98139"/>
                <a:gd name="connsiteX6" fmla="*/ 44660 w 81531"/>
                <a:gd name="connsiteY6" fmla="*/ 0 h 98139"/>
                <a:gd name="connsiteX7" fmla="*/ 7789 w 81531"/>
                <a:gd name="connsiteY7" fmla="*/ 29497 h 98139"/>
                <a:gd name="connsiteX8" fmla="*/ 415 w 81531"/>
                <a:gd name="connsiteY8" fmla="*/ 58994 h 98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1531" h="98139">
                  <a:moveTo>
                    <a:pt x="415" y="58994"/>
                  </a:moveTo>
                  <a:cubicBezTo>
                    <a:pt x="2873" y="70055"/>
                    <a:pt x="10611" y="87915"/>
                    <a:pt x="22537" y="95865"/>
                  </a:cubicBezTo>
                  <a:cubicBezTo>
                    <a:pt x="40230" y="107660"/>
                    <a:pt x="54985" y="69906"/>
                    <a:pt x="59408" y="66368"/>
                  </a:cubicBezTo>
                  <a:cubicBezTo>
                    <a:pt x="65478" y="61512"/>
                    <a:pt x="74157" y="61452"/>
                    <a:pt x="81531" y="58994"/>
                  </a:cubicBezTo>
                  <a:cubicBezTo>
                    <a:pt x="79073" y="51620"/>
                    <a:pt x="78156" y="43536"/>
                    <a:pt x="74157" y="36871"/>
                  </a:cubicBezTo>
                  <a:cubicBezTo>
                    <a:pt x="70580" y="30909"/>
                    <a:pt x="63751" y="27552"/>
                    <a:pt x="59408" y="22123"/>
                  </a:cubicBezTo>
                  <a:cubicBezTo>
                    <a:pt x="53871" y="15202"/>
                    <a:pt x="49576" y="7374"/>
                    <a:pt x="44660" y="0"/>
                  </a:cubicBezTo>
                  <a:cubicBezTo>
                    <a:pt x="11300" y="8340"/>
                    <a:pt x="15547" y="-1536"/>
                    <a:pt x="7789" y="29497"/>
                  </a:cubicBezTo>
                  <a:cubicBezTo>
                    <a:pt x="7193" y="31882"/>
                    <a:pt x="-2043" y="47933"/>
                    <a:pt x="415" y="58994"/>
                  </a:cubicBezTo>
                  <a:close/>
                </a:path>
              </a:pathLst>
            </a:custGeom>
            <a:grpFill/>
            <a:ln w="6350" cap="flat" cmpd="sng" algn="ctr">
              <a:solidFill>
                <a:srgbClr val="F9F9F9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400">
                <a:defRPr/>
              </a:pPr>
              <a:endParaRPr lang="ru-RU" sz="1900" kern="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6" name="Полилиния 25"/>
            <p:cNvSpPr/>
            <p:nvPr/>
          </p:nvSpPr>
          <p:spPr>
            <a:xfrm>
              <a:off x="622304" y="3463882"/>
              <a:ext cx="52447" cy="36000"/>
            </a:xfrm>
            <a:custGeom>
              <a:avLst/>
              <a:gdLst>
                <a:gd name="connsiteX0" fmla="*/ 415 w 81531"/>
                <a:gd name="connsiteY0" fmla="*/ 58994 h 98139"/>
                <a:gd name="connsiteX1" fmla="*/ 22537 w 81531"/>
                <a:gd name="connsiteY1" fmla="*/ 95865 h 98139"/>
                <a:gd name="connsiteX2" fmla="*/ 59408 w 81531"/>
                <a:gd name="connsiteY2" fmla="*/ 66368 h 98139"/>
                <a:gd name="connsiteX3" fmla="*/ 81531 w 81531"/>
                <a:gd name="connsiteY3" fmla="*/ 58994 h 98139"/>
                <a:gd name="connsiteX4" fmla="*/ 74157 w 81531"/>
                <a:gd name="connsiteY4" fmla="*/ 36871 h 98139"/>
                <a:gd name="connsiteX5" fmla="*/ 59408 w 81531"/>
                <a:gd name="connsiteY5" fmla="*/ 22123 h 98139"/>
                <a:gd name="connsiteX6" fmla="*/ 44660 w 81531"/>
                <a:gd name="connsiteY6" fmla="*/ 0 h 98139"/>
                <a:gd name="connsiteX7" fmla="*/ 7789 w 81531"/>
                <a:gd name="connsiteY7" fmla="*/ 29497 h 98139"/>
                <a:gd name="connsiteX8" fmla="*/ 415 w 81531"/>
                <a:gd name="connsiteY8" fmla="*/ 58994 h 98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1531" h="98139">
                  <a:moveTo>
                    <a:pt x="415" y="58994"/>
                  </a:moveTo>
                  <a:cubicBezTo>
                    <a:pt x="2873" y="70055"/>
                    <a:pt x="10611" y="87915"/>
                    <a:pt x="22537" y="95865"/>
                  </a:cubicBezTo>
                  <a:cubicBezTo>
                    <a:pt x="40230" y="107660"/>
                    <a:pt x="54985" y="69906"/>
                    <a:pt x="59408" y="66368"/>
                  </a:cubicBezTo>
                  <a:cubicBezTo>
                    <a:pt x="65478" y="61512"/>
                    <a:pt x="74157" y="61452"/>
                    <a:pt x="81531" y="58994"/>
                  </a:cubicBezTo>
                  <a:cubicBezTo>
                    <a:pt x="79073" y="51620"/>
                    <a:pt x="78156" y="43536"/>
                    <a:pt x="74157" y="36871"/>
                  </a:cubicBezTo>
                  <a:cubicBezTo>
                    <a:pt x="70580" y="30909"/>
                    <a:pt x="63751" y="27552"/>
                    <a:pt x="59408" y="22123"/>
                  </a:cubicBezTo>
                  <a:cubicBezTo>
                    <a:pt x="53871" y="15202"/>
                    <a:pt x="49576" y="7374"/>
                    <a:pt x="44660" y="0"/>
                  </a:cubicBezTo>
                  <a:cubicBezTo>
                    <a:pt x="11300" y="8340"/>
                    <a:pt x="15547" y="-1536"/>
                    <a:pt x="7789" y="29497"/>
                  </a:cubicBezTo>
                  <a:cubicBezTo>
                    <a:pt x="7193" y="31882"/>
                    <a:pt x="-2043" y="47933"/>
                    <a:pt x="415" y="58994"/>
                  </a:cubicBezTo>
                  <a:close/>
                </a:path>
              </a:pathLst>
            </a:custGeom>
            <a:grpFill/>
            <a:ln w="6350" cap="flat" cmpd="sng" algn="ctr">
              <a:solidFill>
                <a:srgbClr val="F9F9F9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400">
                <a:defRPr/>
              </a:pPr>
              <a:endParaRPr lang="ru-RU" sz="1900" kern="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7" name="Полилиния 26"/>
            <p:cNvSpPr/>
            <p:nvPr/>
          </p:nvSpPr>
          <p:spPr>
            <a:xfrm>
              <a:off x="3414867" y="3697520"/>
              <a:ext cx="45719" cy="36000"/>
            </a:xfrm>
            <a:custGeom>
              <a:avLst/>
              <a:gdLst>
                <a:gd name="connsiteX0" fmla="*/ 415 w 81531"/>
                <a:gd name="connsiteY0" fmla="*/ 58994 h 98139"/>
                <a:gd name="connsiteX1" fmla="*/ 22537 w 81531"/>
                <a:gd name="connsiteY1" fmla="*/ 95865 h 98139"/>
                <a:gd name="connsiteX2" fmla="*/ 59408 w 81531"/>
                <a:gd name="connsiteY2" fmla="*/ 66368 h 98139"/>
                <a:gd name="connsiteX3" fmla="*/ 81531 w 81531"/>
                <a:gd name="connsiteY3" fmla="*/ 58994 h 98139"/>
                <a:gd name="connsiteX4" fmla="*/ 74157 w 81531"/>
                <a:gd name="connsiteY4" fmla="*/ 36871 h 98139"/>
                <a:gd name="connsiteX5" fmla="*/ 59408 w 81531"/>
                <a:gd name="connsiteY5" fmla="*/ 22123 h 98139"/>
                <a:gd name="connsiteX6" fmla="*/ 44660 w 81531"/>
                <a:gd name="connsiteY6" fmla="*/ 0 h 98139"/>
                <a:gd name="connsiteX7" fmla="*/ 7789 w 81531"/>
                <a:gd name="connsiteY7" fmla="*/ 29497 h 98139"/>
                <a:gd name="connsiteX8" fmla="*/ 415 w 81531"/>
                <a:gd name="connsiteY8" fmla="*/ 58994 h 98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1531" h="98139">
                  <a:moveTo>
                    <a:pt x="415" y="58994"/>
                  </a:moveTo>
                  <a:cubicBezTo>
                    <a:pt x="2873" y="70055"/>
                    <a:pt x="10611" y="87915"/>
                    <a:pt x="22537" y="95865"/>
                  </a:cubicBezTo>
                  <a:cubicBezTo>
                    <a:pt x="40230" y="107660"/>
                    <a:pt x="54985" y="69906"/>
                    <a:pt x="59408" y="66368"/>
                  </a:cubicBezTo>
                  <a:cubicBezTo>
                    <a:pt x="65478" y="61512"/>
                    <a:pt x="74157" y="61452"/>
                    <a:pt x="81531" y="58994"/>
                  </a:cubicBezTo>
                  <a:cubicBezTo>
                    <a:pt x="79073" y="51620"/>
                    <a:pt x="78156" y="43536"/>
                    <a:pt x="74157" y="36871"/>
                  </a:cubicBezTo>
                  <a:cubicBezTo>
                    <a:pt x="70580" y="30909"/>
                    <a:pt x="63751" y="27552"/>
                    <a:pt x="59408" y="22123"/>
                  </a:cubicBezTo>
                  <a:cubicBezTo>
                    <a:pt x="53871" y="15202"/>
                    <a:pt x="49576" y="7374"/>
                    <a:pt x="44660" y="0"/>
                  </a:cubicBezTo>
                  <a:cubicBezTo>
                    <a:pt x="11300" y="8340"/>
                    <a:pt x="15547" y="-1536"/>
                    <a:pt x="7789" y="29497"/>
                  </a:cubicBezTo>
                  <a:cubicBezTo>
                    <a:pt x="7193" y="31882"/>
                    <a:pt x="-2043" y="47933"/>
                    <a:pt x="415" y="58994"/>
                  </a:cubicBezTo>
                  <a:close/>
                </a:path>
              </a:pathLst>
            </a:custGeom>
            <a:grpFill/>
            <a:ln w="6350" cap="flat" cmpd="sng" algn="ctr">
              <a:solidFill>
                <a:srgbClr val="F9F9F9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ru-RU" sz="19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6" name="Группа 85"/>
          <p:cNvGrpSpPr/>
          <p:nvPr/>
        </p:nvGrpSpPr>
        <p:grpSpPr>
          <a:xfrm>
            <a:off x="131064" y="768169"/>
            <a:ext cx="4593682" cy="4977443"/>
            <a:chOff x="1260333" y="976452"/>
            <a:chExt cx="4593682" cy="4977443"/>
          </a:xfrm>
        </p:grpSpPr>
        <p:sp>
          <p:nvSpPr>
            <p:cNvPr id="87" name="TextBox 86"/>
            <p:cNvSpPr txBox="1"/>
            <p:nvPr/>
          </p:nvSpPr>
          <p:spPr>
            <a:xfrm>
              <a:off x="4968699" y="3012420"/>
              <a:ext cx="885316" cy="184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defRPr/>
              </a:pPr>
              <a:r>
                <a:rPr lang="ru-RU" sz="600" kern="0" dirty="0">
                  <a:latin typeface="Arial" panose="020B0604020202020204"/>
                  <a:cs typeface="Arial" panose="020B0604020202020204" pitchFamily="34" charset="0"/>
                </a:rPr>
                <a:t>Учалинский</a:t>
              </a:r>
            </a:p>
          </p:txBody>
        </p:sp>
        <p:grpSp>
          <p:nvGrpSpPr>
            <p:cNvPr id="88" name="Группа 87"/>
            <p:cNvGrpSpPr/>
            <p:nvPr/>
          </p:nvGrpSpPr>
          <p:grpSpPr>
            <a:xfrm>
              <a:off x="1260333" y="976452"/>
              <a:ext cx="4412555" cy="4977443"/>
              <a:chOff x="336879" y="1429125"/>
              <a:chExt cx="4412555" cy="4977443"/>
            </a:xfrm>
          </p:grpSpPr>
          <p:sp>
            <p:nvSpPr>
              <p:cNvPr id="89" name="TextBox 88"/>
              <p:cNvSpPr txBox="1"/>
              <p:nvPr/>
            </p:nvSpPr>
            <p:spPr>
              <a:xfrm>
                <a:off x="2173092" y="3072685"/>
                <a:ext cx="866780" cy="1846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>
                  <a:defRPr/>
                </a:pPr>
                <a:r>
                  <a:rPr lang="ru-RU" sz="600" kern="0" dirty="0">
                    <a:solidFill>
                      <a:prstClr val="black"/>
                    </a:solidFill>
                    <a:latin typeface="Arial" panose="020B0604020202020204"/>
                    <a:cs typeface="Arial" panose="020B0604020202020204" pitchFamily="34" charset="0"/>
                  </a:rPr>
                  <a:t>г. Уфа</a:t>
                </a:r>
              </a:p>
            </p:txBody>
          </p:sp>
          <p:sp>
            <p:nvSpPr>
              <p:cNvPr id="90" name="TextBox 89"/>
              <p:cNvSpPr txBox="1"/>
              <p:nvPr/>
            </p:nvSpPr>
            <p:spPr>
              <a:xfrm>
                <a:off x="1190285" y="1429125"/>
                <a:ext cx="804396" cy="1846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>
                  <a:defRPr/>
                </a:pPr>
                <a:r>
                  <a:rPr lang="ru-RU" sz="600" kern="0" dirty="0">
                    <a:solidFill>
                      <a:prstClr val="black"/>
                    </a:solidFill>
                    <a:latin typeface="Arial" panose="020B0604020202020204"/>
                    <a:cs typeface="Arial" panose="020B0604020202020204" pitchFamily="34" charset="0"/>
                  </a:rPr>
                  <a:t>Янаульский</a:t>
                </a:r>
              </a:p>
            </p:txBody>
          </p:sp>
          <p:sp>
            <p:nvSpPr>
              <p:cNvPr id="91" name="TextBox 90"/>
              <p:cNvSpPr txBox="1"/>
              <p:nvPr/>
            </p:nvSpPr>
            <p:spPr>
              <a:xfrm>
                <a:off x="2409532" y="1664593"/>
                <a:ext cx="746930" cy="1846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>
                  <a:defRPr/>
                </a:pPr>
                <a:r>
                  <a:rPr lang="ru-RU" sz="600" kern="0" dirty="0">
                    <a:solidFill>
                      <a:prstClr val="black"/>
                    </a:solidFill>
                    <a:latin typeface="Arial" panose="020B0604020202020204"/>
                    <a:cs typeface="Arial" panose="020B0604020202020204" pitchFamily="34" charset="0"/>
                  </a:rPr>
                  <a:t>Аскинский</a:t>
                </a:r>
              </a:p>
            </p:txBody>
          </p:sp>
          <p:sp>
            <p:nvSpPr>
              <p:cNvPr id="92" name="TextBox 91"/>
              <p:cNvSpPr txBox="1"/>
              <p:nvPr/>
            </p:nvSpPr>
            <p:spPr>
              <a:xfrm>
                <a:off x="3068205" y="2113573"/>
                <a:ext cx="1037992" cy="1846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>
                  <a:defRPr/>
                </a:pPr>
                <a:r>
                  <a:rPr lang="ru-RU" sz="600" kern="0" dirty="0">
                    <a:latin typeface="Arial" panose="020B0604020202020204"/>
                    <a:cs typeface="Arial" panose="020B0604020202020204" pitchFamily="34" charset="0"/>
                  </a:rPr>
                  <a:t>Дуванский</a:t>
                </a:r>
              </a:p>
            </p:txBody>
          </p:sp>
          <p:sp>
            <p:nvSpPr>
              <p:cNvPr id="93" name="TextBox 92"/>
              <p:cNvSpPr txBox="1"/>
              <p:nvPr/>
            </p:nvSpPr>
            <p:spPr>
              <a:xfrm>
                <a:off x="3362141" y="1651735"/>
                <a:ext cx="1037992" cy="1846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>
                  <a:defRPr/>
                </a:pPr>
                <a:r>
                  <a:rPr lang="ru-RU" sz="600" kern="0" dirty="0">
                    <a:solidFill>
                      <a:prstClr val="black"/>
                    </a:solidFill>
                    <a:latin typeface="Arial" panose="020B0604020202020204"/>
                    <a:cs typeface="Arial" panose="020B0604020202020204" pitchFamily="34" charset="0"/>
                  </a:rPr>
                  <a:t>Мечетлинский</a:t>
                </a:r>
              </a:p>
            </p:txBody>
          </p:sp>
          <p:sp>
            <p:nvSpPr>
              <p:cNvPr id="94" name="TextBox 93"/>
              <p:cNvSpPr txBox="1"/>
              <p:nvPr/>
            </p:nvSpPr>
            <p:spPr>
              <a:xfrm>
                <a:off x="3711442" y="2026788"/>
                <a:ext cx="1037992" cy="1846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>
                  <a:defRPr/>
                </a:pPr>
                <a:r>
                  <a:rPr lang="ru-RU" sz="600" kern="0" dirty="0">
                    <a:solidFill>
                      <a:prstClr val="black"/>
                    </a:solidFill>
                    <a:latin typeface="Arial" panose="020B0604020202020204"/>
                    <a:cs typeface="Arial" panose="020B0604020202020204" pitchFamily="34" charset="0"/>
                  </a:rPr>
                  <a:t>Белокатайский</a:t>
                </a:r>
              </a:p>
            </p:txBody>
          </p:sp>
          <p:sp>
            <p:nvSpPr>
              <p:cNvPr id="95" name="TextBox 94"/>
              <p:cNvSpPr txBox="1"/>
              <p:nvPr/>
            </p:nvSpPr>
            <p:spPr>
              <a:xfrm>
                <a:off x="3681763" y="2418971"/>
                <a:ext cx="1037992" cy="1846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>
                  <a:defRPr/>
                </a:pPr>
                <a:r>
                  <a:rPr lang="ru-RU" sz="600" kern="0" dirty="0">
                    <a:solidFill>
                      <a:prstClr val="black"/>
                    </a:solidFill>
                    <a:latin typeface="Arial" panose="020B0604020202020204"/>
                    <a:cs typeface="Arial" panose="020B0604020202020204" pitchFamily="34" charset="0"/>
                  </a:rPr>
                  <a:t>Кигинский</a:t>
                </a:r>
              </a:p>
            </p:txBody>
          </p:sp>
          <p:sp>
            <p:nvSpPr>
              <p:cNvPr id="96" name="TextBox 95"/>
              <p:cNvSpPr txBox="1"/>
              <p:nvPr/>
            </p:nvSpPr>
            <p:spPr>
              <a:xfrm>
                <a:off x="3388272" y="2657756"/>
                <a:ext cx="1037992" cy="1846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>
                  <a:defRPr/>
                </a:pPr>
                <a:r>
                  <a:rPr lang="ru-RU" sz="600" kern="0" dirty="0">
                    <a:latin typeface="Arial" panose="020B0604020202020204"/>
                    <a:cs typeface="Arial" panose="020B0604020202020204" pitchFamily="34" charset="0"/>
                  </a:rPr>
                  <a:t>Салаватский</a:t>
                </a:r>
              </a:p>
            </p:txBody>
          </p:sp>
          <p:sp>
            <p:nvSpPr>
              <p:cNvPr id="97" name="TextBox 96"/>
              <p:cNvSpPr txBox="1"/>
              <p:nvPr/>
            </p:nvSpPr>
            <p:spPr>
              <a:xfrm>
                <a:off x="2579301" y="2498059"/>
                <a:ext cx="1037992" cy="1846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>
                  <a:defRPr/>
                </a:pPr>
                <a:r>
                  <a:rPr lang="ru-RU" sz="600" kern="0" dirty="0">
                    <a:solidFill>
                      <a:prstClr val="black"/>
                    </a:solidFill>
                    <a:latin typeface="Arial" panose="020B0604020202020204"/>
                    <a:cs typeface="Arial" panose="020B0604020202020204" pitchFamily="34" charset="0"/>
                  </a:rPr>
                  <a:t>Нуримановский</a:t>
                </a:r>
              </a:p>
            </p:txBody>
          </p:sp>
          <p:sp>
            <p:nvSpPr>
              <p:cNvPr id="98" name="TextBox 97"/>
              <p:cNvSpPr txBox="1"/>
              <p:nvPr/>
            </p:nvSpPr>
            <p:spPr>
              <a:xfrm>
                <a:off x="2391231" y="2041177"/>
                <a:ext cx="1037992" cy="1846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>
                  <a:defRPr/>
                </a:pPr>
                <a:r>
                  <a:rPr lang="ru-RU" sz="600" kern="0" dirty="0">
                    <a:solidFill>
                      <a:prstClr val="black"/>
                    </a:solidFill>
                    <a:latin typeface="Arial" panose="020B0604020202020204"/>
                    <a:cs typeface="Arial" panose="020B0604020202020204" pitchFamily="34" charset="0"/>
                  </a:rPr>
                  <a:t>Караидельский</a:t>
                </a:r>
              </a:p>
            </p:txBody>
          </p:sp>
          <p:sp>
            <p:nvSpPr>
              <p:cNvPr id="99" name="TextBox 98"/>
              <p:cNvSpPr txBox="1"/>
              <p:nvPr/>
            </p:nvSpPr>
            <p:spPr>
              <a:xfrm>
                <a:off x="1892582" y="1807123"/>
                <a:ext cx="1037992" cy="1846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>
                  <a:defRPr/>
                </a:pPr>
                <a:r>
                  <a:rPr lang="ru-RU" sz="600" kern="0" dirty="0">
                    <a:solidFill>
                      <a:prstClr val="black"/>
                    </a:solidFill>
                    <a:latin typeface="Arial" panose="020B0604020202020204"/>
                    <a:cs typeface="Arial" panose="020B0604020202020204" pitchFamily="34" charset="0"/>
                  </a:rPr>
                  <a:t>Балтачевский</a:t>
                </a:r>
              </a:p>
            </p:txBody>
          </p:sp>
          <p:sp>
            <p:nvSpPr>
              <p:cNvPr id="100" name="TextBox 99"/>
              <p:cNvSpPr txBox="1"/>
              <p:nvPr/>
            </p:nvSpPr>
            <p:spPr>
              <a:xfrm>
                <a:off x="1513816" y="1954842"/>
                <a:ext cx="1037992" cy="1846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>
                  <a:defRPr/>
                </a:pPr>
                <a:r>
                  <a:rPr lang="ru-RU" sz="600" kern="0" dirty="0">
                    <a:solidFill>
                      <a:prstClr val="black"/>
                    </a:solidFill>
                    <a:latin typeface="Arial" panose="020B0604020202020204"/>
                    <a:cs typeface="Arial" panose="020B0604020202020204" pitchFamily="34" charset="0"/>
                  </a:rPr>
                  <a:t>Бураевский</a:t>
                </a:r>
              </a:p>
            </p:txBody>
          </p:sp>
          <p:sp>
            <p:nvSpPr>
              <p:cNvPr id="101" name="TextBox 100"/>
              <p:cNvSpPr txBox="1"/>
              <p:nvPr/>
            </p:nvSpPr>
            <p:spPr>
              <a:xfrm>
                <a:off x="1848561" y="2170101"/>
                <a:ext cx="1037992" cy="1846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>
                  <a:defRPr/>
                </a:pPr>
                <a:r>
                  <a:rPr lang="ru-RU" sz="600" kern="0" dirty="0">
                    <a:solidFill>
                      <a:prstClr val="black"/>
                    </a:solidFill>
                    <a:latin typeface="Arial" panose="020B0604020202020204"/>
                    <a:cs typeface="Arial" panose="020B0604020202020204" pitchFamily="34" charset="0"/>
                  </a:rPr>
                  <a:t>Мишкинский</a:t>
                </a:r>
              </a:p>
            </p:txBody>
          </p:sp>
          <p:sp>
            <p:nvSpPr>
              <p:cNvPr id="102" name="TextBox 101"/>
              <p:cNvSpPr txBox="1"/>
              <p:nvPr/>
            </p:nvSpPr>
            <p:spPr>
              <a:xfrm>
                <a:off x="1923371" y="2653728"/>
                <a:ext cx="1037992" cy="1846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>
                  <a:defRPr/>
                </a:pPr>
                <a:r>
                  <a:rPr lang="ru-RU" sz="600" kern="0" dirty="0">
                    <a:solidFill>
                      <a:prstClr val="black"/>
                    </a:solidFill>
                    <a:latin typeface="Arial" panose="020B0604020202020204"/>
                    <a:cs typeface="Arial" panose="020B0604020202020204" pitchFamily="34" charset="0"/>
                  </a:rPr>
                  <a:t>Благовещенский</a:t>
                </a:r>
              </a:p>
            </p:txBody>
          </p:sp>
          <p:sp>
            <p:nvSpPr>
              <p:cNvPr id="103" name="TextBox 102"/>
              <p:cNvSpPr txBox="1"/>
              <p:nvPr/>
            </p:nvSpPr>
            <p:spPr>
              <a:xfrm>
                <a:off x="2391871" y="2972424"/>
                <a:ext cx="1037992" cy="1846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>
                  <a:defRPr/>
                </a:pPr>
                <a:r>
                  <a:rPr lang="ru-RU" sz="600" kern="0" dirty="0">
                    <a:solidFill>
                      <a:prstClr val="black"/>
                    </a:solidFill>
                    <a:latin typeface="Arial" panose="020B0604020202020204"/>
                    <a:cs typeface="Arial" panose="020B0604020202020204" pitchFamily="34" charset="0"/>
                  </a:rPr>
                  <a:t>Иглинский</a:t>
                </a:r>
              </a:p>
            </p:txBody>
          </p:sp>
          <p:sp>
            <p:nvSpPr>
              <p:cNvPr id="104" name="TextBox 103"/>
              <p:cNvSpPr txBox="1"/>
              <p:nvPr/>
            </p:nvSpPr>
            <p:spPr>
              <a:xfrm>
                <a:off x="1672156" y="2484557"/>
                <a:ext cx="562859" cy="1846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>
                  <a:defRPr/>
                </a:pPr>
                <a:r>
                  <a:rPr lang="ru-RU" sz="600" kern="0" dirty="0">
                    <a:latin typeface="Arial" panose="020B0604020202020204"/>
                    <a:cs typeface="Arial" panose="020B0604020202020204" pitchFamily="34" charset="0"/>
                  </a:rPr>
                  <a:t>Бирский</a:t>
                </a:r>
              </a:p>
            </p:txBody>
          </p:sp>
          <p:sp>
            <p:nvSpPr>
              <p:cNvPr id="105" name="TextBox 104"/>
              <p:cNvSpPr txBox="1"/>
              <p:nvPr/>
            </p:nvSpPr>
            <p:spPr>
              <a:xfrm>
                <a:off x="1217470" y="2287680"/>
                <a:ext cx="789455" cy="1846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>
                  <a:defRPr/>
                </a:pPr>
                <a:r>
                  <a:rPr lang="ru-RU" sz="600" kern="0" dirty="0">
                    <a:solidFill>
                      <a:prstClr val="black"/>
                    </a:solidFill>
                    <a:latin typeface="Arial" panose="020B0604020202020204"/>
                    <a:cs typeface="Arial" panose="020B0604020202020204" pitchFamily="34" charset="0"/>
                  </a:rPr>
                  <a:t>Дюртюлинский</a:t>
                </a:r>
              </a:p>
            </p:txBody>
          </p:sp>
          <p:sp>
            <p:nvSpPr>
              <p:cNvPr id="106" name="TextBox 105"/>
              <p:cNvSpPr txBox="1"/>
              <p:nvPr/>
            </p:nvSpPr>
            <p:spPr>
              <a:xfrm>
                <a:off x="1162278" y="1798257"/>
                <a:ext cx="727476" cy="1846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>
                  <a:defRPr/>
                </a:pPr>
                <a:r>
                  <a:rPr lang="ru-RU" sz="600" kern="0" dirty="0">
                    <a:solidFill>
                      <a:prstClr val="black"/>
                    </a:solidFill>
                    <a:latin typeface="Arial" panose="020B0604020202020204"/>
                    <a:cs typeface="Arial" panose="020B0604020202020204" pitchFamily="34" charset="0"/>
                  </a:rPr>
                  <a:t>Калтасинский</a:t>
                </a:r>
              </a:p>
            </p:txBody>
          </p:sp>
          <p:sp>
            <p:nvSpPr>
              <p:cNvPr id="107" name="TextBox 106"/>
              <p:cNvSpPr txBox="1"/>
              <p:nvPr/>
            </p:nvSpPr>
            <p:spPr>
              <a:xfrm>
                <a:off x="555692" y="1715297"/>
                <a:ext cx="794523" cy="1846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>
                  <a:defRPr/>
                </a:pPr>
                <a:r>
                  <a:rPr lang="ru-RU" sz="600" kern="0" dirty="0">
                    <a:solidFill>
                      <a:prstClr val="black"/>
                    </a:solidFill>
                    <a:latin typeface="Arial" panose="020B0604020202020204"/>
                    <a:cs typeface="Arial" panose="020B0604020202020204" pitchFamily="34" charset="0"/>
                  </a:rPr>
                  <a:t>Краснокамский</a:t>
                </a:r>
              </a:p>
            </p:txBody>
          </p:sp>
          <p:sp>
            <p:nvSpPr>
              <p:cNvPr id="108" name="TextBox 107"/>
              <p:cNvSpPr txBox="1"/>
              <p:nvPr/>
            </p:nvSpPr>
            <p:spPr>
              <a:xfrm>
                <a:off x="761592" y="2163774"/>
                <a:ext cx="700251" cy="1846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00">
                  <a:defRPr/>
                </a:pPr>
                <a:r>
                  <a:rPr lang="ru-RU" sz="600" kern="0" dirty="0">
                    <a:solidFill>
                      <a:prstClr val="black"/>
                    </a:solidFill>
                    <a:latin typeface="Arial" panose="020B0604020202020204"/>
                    <a:cs typeface="Arial" panose="020B0604020202020204" pitchFamily="34" charset="0"/>
                  </a:rPr>
                  <a:t>Илишевский</a:t>
                </a:r>
              </a:p>
            </p:txBody>
          </p:sp>
          <p:sp>
            <p:nvSpPr>
              <p:cNvPr id="109" name="TextBox 108"/>
              <p:cNvSpPr txBox="1"/>
              <p:nvPr/>
            </p:nvSpPr>
            <p:spPr>
              <a:xfrm>
                <a:off x="382769" y="2616068"/>
                <a:ext cx="749181" cy="1846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>
                  <a:defRPr/>
                </a:pPr>
                <a:r>
                  <a:rPr lang="ru-RU" sz="600" kern="0" dirty="0">
                    <a:solidFill>
                      <a:prstClr val="black"/>
                    </a:solidFill>
                    <a:latin typeface="Arial" panose="020B0604020202020204"/>
                    <a:cs typeface="Arial" panose="020B0604020202020204" pitchFamily="34" charset="0"/>
                  </a:rPr>
                  <a:t>Бакалинский</a:t>
                </a:r>
              </a:p>
            </p:txBody>
          </p:sp>
          <p:sp>
            <p:nvSpPr>
              <p:cNvPr id="110" name="TextBox 109"/>
              <p:cNvSpPr txBox="1"/>
              <p:nvPr/>
            </p:nvSpPr>
            <p:spPr>
              <a:xfrm>
                <a:off x="939242" y="2695273"/>
                <a:ext cx="1037992" cy="1846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>
                  <a:defRPr/>
                </a:pPr>
                <a:r>
                  <a:rPr lang="ru-RU" sz="600" kern="0" dirty="0">
                    <a:solidFill>
                      <a:prstClr val="black"/>
                    </a:solidFill>
                    <a:latin typeface="Arial" panose="020B0604020202020204"/>
                    <a:cs typeface="Arial" panose="020B0604020202020204" pitchFamily="34" charset="0"/>
                  </a:rPr>
                  <a:t>Чекмагушевский</a:t>
                </a:r>
              </a:p>
            </p:txBody>
          </p:sp>
          <p:sp>
            <p:nvSpPr>
              <p:cNvPr id="111" name="TextBox 110"/>
              <p:cNvSpPr txBox="1"/>
              <p:nvPr/>
            </p:nvSpPr>
            <p:spPr>
              <a:xfrm>
                <a:off x="1464908" y="2824832"/>
                <a:ext cx="1037992" cy="1846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>
                  <a:defRPr/>
                </a:pPr>
                <a:r>
                  <a:rPr lang="ru-RU" sz="600" kern="0" dirty="0">
                    <a:solidFill>
                      <a:prstClr val="black"/>
                    </a:solidFill>
                    <a:latin typeface="Arial" panose="020B0604020202020204"/>
                    <a:cs typeface="Arial" panose="020B0604020202020204" pitchFamily="34" charset="0"/>
                  </a:rPr>
                  <a:t>Кушнаренковский</a:t>
                </a:r>
              </a:p>
            </p:txBody>
          </p:sp>
          <p:sp>
            <p:nvSpPr>
              <p:cNvPr id="112" name="TextBox 111"/>
              <p:cNvSpPr txBox="1"/>
              <p:nvPr/>
            </p:nvSpPr>
            <p:spPr>
              <a:xfrm>
                <a:off x="1840343" y="3212602"/>
                <a:ext cx="1037992" cy="1846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>
                  <a:defRPr/>
                </a:pPr>
                <a:r>
                  <a:rPr lang="ru-RU" sz="600" kern="0" dirty="0">
                    <a:solidFill>
                      <a:prstClr val="black"/>
                    </a:solidFill>
                    <a:latin typeface="Arial" panose="020B0604020202020204"/>
                    <a:cs typeface="Arial" panose="020B0604020202020204" pitchFamily="34" charset="0"/>
                  </a:rPr>
                  <a:t>Уфимский</a:t>
                </a:r>
              </a:p>
            </p:txBody>
          </p:sp>
          <p:sp>
            <p:nvSpPr>
              <p:cNvPr id="113" name="TextBox 112"/>
              <p:cNvSpPr txBox="1"/>
              <p:nvPr/>
            </p:nvSpPr>
            <p:spPr>
              <a:xfrm>
                <a:off x="2447154" y="3365312"/>
                <a:ext cx="1037992" cy="1846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>
                  <a:defRPr/>
                </a:pPr>
                <a:r>
                  <a:rPr lang="ru-RU" sz="600" kern="0" dirty="0">
                    <a:solidFill>
                      <a:prstClr val="black"/>
                    </a:solidFill>
                    <a:latin typeface="Arial" panose="020B0604020202020204"/>
                    <a:cs typeface="Arial" panose="020B0604020202020204" pitchFamily="34" charset="0"/>
                  </a:rPr>
                  <a:t>Архангельский</a:t>
                </a:r>
              </a:p>
            </p:txBody>
          </p:sp>
          <p:sp>
            <p:nvSpPr>
              <p:cNvPr id="114" name="TextBox 113"/>
              <p:cNvSpPr txBox="1"/>
              <p:nvPr/>
            </p:nvSpPr>
            <p:spPr>
              <a:xfrm>
                <a:off x="3118159" y="3859735"/>
                <a:ext cx="1037992" cy="1846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>
                  <a:defRPr/>
                </a:pPr>
                <a:r>
                  <a:rPr lang="ru-RU" sz="600" kern="0" dirty="0">
                    <a:solidFill>
                      <a:prstClr val="black"/>
                    </a:solidFill>
                    <a:latin typeface="Arial" panose="020B0604020202020204"/>
                    <a:cs typeface="Arial" panose="020B0604020202020204" pitchFamily="34" charset="0"/>
                  </a:rPr>
                  <a:t>Белорецкий</a:t>
                </a:r>
              </a:p>
            </p:txBody>
          </p:sp>
          <p:sp>
            <p:nvSpPr>
              <p:cNvPr id="115" name="TextBox 114"/>
              <p:cNvSpPr txBox="1"/>
              <p:nvPr/>
            </p:nvSpPr>
            <p:spPr>
              <a:xfrm>
                <a:off x="495978" y="2950147"/>
                <a:ext cx="1037992" cy="1846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00">
                  <a:defRPr/>
                </a:pPr>
                <a:r>
                  <a:rPr lang="ru-RU" sz="600" kern="0" dirty="0">
                    <a:solidFill>
                      <a:prstClr val="black"/>
                    </a:solidFill>
                    <a:latin typeface="Arial" panose="020B0604020202020204"/>
                    <a:cs typeface="Arial" panose="020B0604020202020204" pitchFamily="34" charset="0"/>
                  </a:rPr>
                  <a:t>Шаранский</a:t>
                </a:r>
              </a:p>
            </p:txBody>
          </p:sp>
          <p:sp>
            <p:nvSpPr>
              <p:cNvPr id="116" name="TextBox 115"/>
              <p:cNvSpPr txBox="1"/>
              <p:nvPr/>
            </p:nvSpPr>
            <p:spPr>
              <a:xfrm>
                <a:off x="1270136" y="3098924"/>
                <a:ext cx="736789" cy="1846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>
                  <a:defRPr/>
                </a:pPr>
                <a:r>
                  <a:rPr lang="ru-RU" sz="600" kern="0" dirty="0">
                    <a:solidFill>
                      <a:prstClr val="black"/>
                    </a:solidFill>
                    <a:latin typeface="Arial" panose="020B0604020202020204"/>
                    <a:cs typeface="Arial" panose="020B0604020202020204" pitchFamily="34" charset="0"/>
                  </a:rPr>
                  <a:t>Благоварский</a:t>
                </a:r>
              </a:p>
            </p:txBody>
          </p:sp>
          <p:sp>
            <p:nvSpPr>
              <p:cNvPr id="117" name="TextBox 116"/>
              <p:cNvSpPr txBox="1"/>
              <p:nvPr/>
            </p:nvSpPr>
            <p:spPr>
              <a:xfrm>
                <a:off x="986944" y="3284402"/>
                <a:ext cx="1037992" cy="1846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>
                  <a:defRPr/>
                </a:pPr>
                <a:r>
                  <a:rPr lang="ru-RU" sz="600" kern="0" dirty="0">
                    <a:solidFill>
                      <a:prstClr val="black"/>
                    </a:solidFill>
                    <a:latin typeface="Arial" panose="020B0604020202020204"/>
                    <a:cs typeface="Arial" panose="020B0604020202020204" pitchFamily="34" charset="0"/>
                  </a:rPr>
                  <a:t>Буздякский</a:t>
                </a:r>
              </a:p>
            </p:txBody>
          </p:sp>
          <p:sp>
            <p:nvSpPr>
              <p:cNvPr id="118" name="TextBox 117"/>
              <p:cNvSpPr txBox="1"/>
              <p:nvPr/>
            </p:nvSpPr>
            <p:spPr>
              <a:xfrm>
                <a:off x="434772" y="3237025"/>
                <a:ext cx="1037992" cy="1846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>
                  <a:defRPr/>
                </a:pPr>
                <a:r>
                  <a:rPr lang="ru-RU" sz="600" kern="0" dirty="0">
                    <a:latin typeface="Arial" panose="020B0604020202020204"/>
                    <a:cs typeface="Arial" panose="020B0604020202020204" pitchFamily="34" charset="0"/>
                  </a:rPr>
                  <a:t>Туймазинский</a:t>
                </a:r>
              </a:p>
            </p:txBody>
          </p:sp>
          <p:sp>
            <p:nvSpPr>
              <p:cNvPr id="119" name="TextBox 118"/>
              <p:cNvSpPr txBox="1"/>
              <p:nvPr/>
            </p:nvSpPr>
            <p:spPr>
              <a:xfrm>
                <a:off x="1523768" y="3372760"/>
                <a:ext cx="1037992" cy="1846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>
                  <a:defRPr/>
                </a:pPr>
                <a:r>
                  <a:rPr lang="ru-RU" sz="600" kern="0" dirty="0">
                    <a:solidFill>
                      <a:prstClr val="black"/>
                    </a:solidFill>
                    <a:latin typeface="Arial" panose="020B0604020202020204"/>
                    <a:cs typeface="Arial" panose="020B0604020202020204" pitchFamily="34" charset="0"/>
                  </a:rPr>
                  <a:t>Чишминский</a:t>
                </a:r>
              </a:p>
            </p:txBody>
          </p:sp>
          <p:sp>
            <p:nvSpPr>
              <p:cNvPr id="120" name="TextBox 119"/>
              <p:cNvSpPr txBox="1"/>
              <p:nvPr/>
            </p:nvSpPr>
            <p:spPr>
              <a:xfrm>
                <a:off x="1853207" y="3508294"/>
                <a:ext cx="1037992" cy="1846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>
                  <a:defRPr/>
                </a:pPr>
                <a:r>
                  <a:rPr lang="ru-RU" sz="600" kern="0" dirty="0">
                    <a:solidFill>
                      <a:prstClr val="black"/>
                    </a:solidFill>
                    <a:latin typeface="Arial" panose="020B0604020202020204"/>
                    <a:cs typeface="Arial" panose="020B0604020202020204" pitchFamily="34" charset="0"/>
                  </a:rPr>
                  <a:t>Кармаскалинский</a:t>
                </a:r>
              </a:p>
            </p:txBody>
          </p:sp>
          <p:sp>
            <p:nvSpPr>
              <p:cNvPr id="121" name="TextBox 120"/>
              <p:cNvSpPr txBox="1"/>
              <p:nvPr/>
            </p:nvSpPr>
            <p:spPr>
              <a:xfrm>
                <a:off x="2287126" y="3997326"/>
                <a:ext cx="1037992" cy="1846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>
                  <a:defRPr/>
                </a:pPr>
                <a:r>
                  <a:rPr lang="ru-RU" sz="600" kern="0" dirty="0">
                    <a:solidFill>
                      <a:prstClr val="black"/>
                    </a:solidFill>
                    <a:latin typeface="Arial" panose="020B0604020202020204"/>
                    <a:cs typeface="Arial" panose="020B0604020202020204" pitchFamily="34" charset="0"/>
                  </a:rPr>
                  <a:t>Гафурийский</a:t>
                </a:r>
              </a:p>
            </p:txBody>
          </p:sp>
          <p:sp>
            <p:nvSpPr>
              <p:cNvPr id="122" name="TextBox 121"/>
              <p:cNvSpPr txBox="1"/>
              <p:nvPr/>
            </p:nvSpPr>
            <p:spPr>
              <a:xfrm>
                <a:off x="3528585" y="4689196"/>
                <a:ext cx="1037992" cy="1846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>
                  <a:defRPr/>
                </a:pPr>
                <a:r>
                  <a:rPr lang="ru-RU" sz="600" kern="0" dirty="0">
                    <a:solidFill>
                      <a:prstClr val="black"/>
                    </a:solidFill>
                    <a:latin typeface="Arial" panose="020B0604020202020204"/>
                    <a:cs typeface="Arial" panose="020B0604020202020204" pitchFamily="34" charset="0"/>
                  </a:rPr>
                  <a:t>Абзелиловский</a:t>
                </a:r>
              </a:p>
            </p:txBody>
          </p:sp>
          <p:sp>
            <p:nvSpPr>
              <p:cNvPr id="123" name="TextBox 122"/>
              <p:cNvSpPr txBox="1"/>
              <p:nvPr/>
            </p:nvSpPr>
            <p:spPr>
              <a:xfrm>
                <a:off x="3240873" y="5455549"/>
                <a:ext cx="1037992" cy="1846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>
                  <a:defRPr/>
                </a:pPr>
                <a:r>
                  <a:rPr lang="ru-RU" sz="600" kern="0" dirty="0">
                    <a:solidFill>
                      <a:prstClr val="black"/>
                    </a:solidFill>
                    <a:latin typeface="Arial" panose="020B0604020202020204"/>
                    <a:cs typeface="Arial" panose="020B0604020202020204" pitchFamily="34" charset="0"/>
                  </a:rPr>
                  <a:t>Баймакский</a:t>
                </a:r>
              </a:p>
            </p:txBody>
          </p:sp>
          <p:sp>
            <p:nvSpPr>
              <p:cNvPr id="124" name="TextBox 123"/>
              <p:cNvSpPr txBox="1"/>
              <p:nvPr/>
            </p:nvSpPr>
            <p:spPr>
              <a:xfrm>
                <a:off x="3269510" y="6134340"/>
                <a:ext cx="1037992" cy="1846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>
                  <a:defRPr/>
                </a:pPr>
                <a:r>
                  <a:rPr lang="ru-RU" sz="600" kern="0" dirty="0">
                    <a:solidFill>
                      <a:prstClr val="black"/>
                    </a:solidFill>
                    <a:latin typeface="Arial" panose="020B0604020202020204"/>
                    <a:cs typeface="Arial" panose="020B0604020202020204" pitchFamily="34" charset="0"/>
                  </a:rPr>
                  <a:t>Хайбуллинский</a:t>
                </a:r>
              </a:p>
            </p:txBody>
          </p:sp>
          <p:sp>
            <p:nvSpPr>
              <p:cNvPr id="125" name="TextBox 124"/>
              <p:cNvSpPr txBox="1"/>
              <p:nvPr/>
            </p:nvSpPr>
            <p:spPr>
              <a:xfrm>
                <a:off x="2407491" y="6221901"/>
                <a:ext cx="1037992" cy="1846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>
                  <a:defRPr/>
                </a:pPr>
                <a:r>
                  <a:rPr lang="ru-RU" sz="600" kern="0" dirty="0">
                    <a:solidFill>
                      <a:prstClr val="black"/>
                    </a:solidFill>
                    <a:latin typeface="Arial" panose="020B0604020202020204"/>
                    <a:cs typeface="Arial" panose="020B0604020202020204" pitchFamily="34" charset="0"/>
                  </a:rPr>
                  <a:t>Зианчуринский</a:t>
                </a:r>
              </a:p>
            </p:txBody>
          </p:sp>
          <p:sp>
            <p:nvSpPr>
              <p:cNvPr id="126" name="TextBox 125"/>
              <p:cNvSpPr txBox="1"/>
              <p:nvPr/>
            </p:nvSpPr>
            <p:spPr>
              <a:xfrm>
                <a:off x="2906069" y="5824439"/>
                <a:ext cx="1037992" cy="1846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>
                  <a:defRPr/>
                </a:pPr>
                <a:r>
                  <a:rPr lang="ru-RU" sz="600" kern="0" dirty="0">
                    <a:solidFill>
                      <a:prstClr val="black"/>
                    </a:solidFill>
                    <a:latin typeface="Arial" panose="020B0604020202020204"/>
                    <a:cs typeface="Arial" panose="020B0604020202020204" pitchFamily="34" charset="0"/>
                  </a:rPr>
                  <a:t>Зилаирский</a:t>
                </a:r>
              </a:p>
            </p:txBody>
          </p:sp>
          <p:sp>
            <p:nvSpPr>
              <p:cNvPr id="127" name="TextBox 126"/>
              <p:cNvSpPr txBox="1"/>
              <p:nvPr/>
            </p:nvSpPr>
            <p:spPr>
              <a:xfrm>
                <a:off x="2344716" y="5460528"/>
                <a:ext cx="1037992" cy="1846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>
                  <a:defRPr/>
                </a:pPr>
                <a:r>
                  <a:rPr lang="ru-RU" sz="600" kern="0" dirty="0">
                    <a:solidFill>
                      <a:prstClr val="black"/>
                    </a:solidFill>
                    <a:latin typeface="Arial" panose="020B0604020202020204"/>
                    <a:cs typeface="Arial" panose="020B0604020202020204" pitchFamily="34" charset="0"/>
                  </a:rPr>
                  <a:t>Кугарчинский</a:t>
                </a:r>
              </a:p>
            </p:txBody>
          </p:sp>
          <p:sp>
            <p:nvSpPr>
              <p:cNvPr id="128" name="TextBox 127"/>
              <p:cNvSpPr txBox="1"/>
              <p:nvPr/>
            </p:nvSpPr>
            <p:spPr>
              <a:xfrm>
                <a:off x="2750515" y="4805242"/>
                <a:ext cx="1037992" cy="1846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>
                  <a:defRPr/>
                </a:pPr>
                <a:r>
                  <a:rPr lang="ru-RU" sz="600" kern="0" dirty="0">
                    <a:solidFill>
                      <a:prstClr val="black"/>
                    </a:solidFill>
                    <a:latin typeface="Arial" panose="020B0604020202020204"/>
                    <a:cs typeface="Arial" panose="020B0604020202020204" pitchFamily="34" charset="0"/>
                  </a:rPr>
                  <a:t>Бурзянский</a:t>
                </a:r>
              </a:p>
            </p:txBody>
          </p:sp>
          <p:sp>
            <p:nvSpPr>
              <p:cNvPr id="129" name="TextBox 128"/>
              <p:cNvSpPr txBox="1"/>
              <p:nvPr/>
            </p:nvSpPr>
            <p:spPr>
              <a:xfrm>
                <a:off x="1928158" y="4939423"/>
                <a:ext cx="1037992" cy="1846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>
                  <a:defRPr/>
                </a:pPr>
                <a:r>
                  <a:rPr lang="ru-RU" sz="600" kern="0" dirty="0">
                    <a:solidFill>
                      <a:prstClr val="black"/>
                    </a:solidFill>
                    <a:latin typeface="Arial" panose="020B0604020202020204"/>
                    <a:cs typeface="Arial" panose="020B0604020202020204" pitchFamily="34" charset="0"/>
                  </a:rPr>
                  <a:t>Мелеузовский </a:t>
                </a:r>
              </a:p>
            </p:txBody>
          </p:sp>
          <p:sp>
            <p:nvSpPr>
              <p:cNvPr id="130" name="TextBox 129"/>
              <p:cNvSpPr txBox="1"/>
              <p:nvPr/>
            </p:nvSpPr>
            <p:spPr>
              <a:xfrm>
                <a:off x="1623316" y="5339763"/>
                <a:ext cx="1037992" cy="1846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>
                  <a:defRPr/>
                </a:pPr>
                <a:r>
                  <a:rPr lang="ru-RU" sz="600" kern="0" dirty="0">
                    <a:latin typeface="Arial" panose="020B0604020202020204"/>
                    <a:cs typeface="Arial" panose="020B0604020202020204" pitchFamily="34" charset="0"/>
                  </a:rPr>
                  <a:t>Куюргазинский</a:t>
                </a:r>
              </a:p>
            </p:txBody>
          </p:sp>
          <p:sp>
            <p:nvSpPr>
              <p:cNvPr id="131" name="TextBox 130"/>
              <p:cNvSpPr txBox="1"/>
              <p:nvPr/>
            </p:nvSpPr>
            <p:spPr>
              <a:xfrm>
                <a:off x="2170917" y="4502063"/>
                <a:ext cx="1037992" cy="1846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>
                  <a:defRPr/>
                </a:pPr>
                <a:r>
                  <a:rPr lang="ru-RU" sz="600" kern="0" dirty="0">
                    <a:solidFill>
                      <a:prstClr val="black"/>
                    </a:solidFill>
                    <a:latin typeface="Arial" panose="020B0604020202020204"/>
                    <a:cs typeface="Arial" panose="020B0604020202020204" pitchFamily="34" charset="0"/>
                  </a:rPr>
                  <a:t>Ишимбайский</a:t>
                </a:r>
              </a:p>
            </p:txBody>
          </p:sp>
          <p:sp>
            <p:nvSpPr>
              <p:cNvPr id="132" name="TextBox 131"/>
              <p:cNvSpPr txBox="1"/>
              <p:nvPr/>
            </p:nvSpPr>
            <p:spPr>
              <a:xfrm>
                <a:off x="1369500" y="4872136"/>
                <a:ext cx="1037992" cy="1846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>
                  <a:defRPr/>
                </a:pPr>
                <a:r>
                  <a:rPr lang="ru-RU" sz="600" kern="0" dirty="0">
                    <a:solidFill>
                      <a:prstClr val="black"/>
                    </a:solidFill>
                    <a:latin typeface="Arial" panose="020B0604020202020204"/>
                    <a:cs typeface="Arial" panose="020B0604020202020204" pitchFamily="34" charset="0"/>
                  </a:rPr>
                  <a:t>Федоровский</a:t>
                </a:r>
              </a:p>
            </p:txBody>
          </p:sp>
          <p:sp>
            <p:nvSpPr>
              <p:cNvPr id="133" name="TextBox 132"/>
              <p:cNvSpPr txBox="1"/>
              <p:nvPr/>
            </p:nvSpPr>
            <p:spPr>
              <a:xfrm>
                <a:off x="1181303" y="4599585"/>
                <a:ext cx="1037992" cy="1846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>
                  <a:defRPr/>
                </a:pPr>
                <a:r>
                  <a:rPr lang="ru-RU" sz="600" kern="0" dirty="0">
                    <a:solidFill>
                      <a:prstClr val="black"/>
                    </a:solidFill>
                    <a:latin typeface="Arial" panose="020B0604020202020204"/>
                    <a:cs typeface="Arial" panose="020B0604020202020204" pitchFamily="34" charset="0"/>
                  </a:rPr>
                  <a:t>Стерлибашевский</a:t>
                </a:r>
              </a:p>
            </p:txBody>
          </p:sp>
          <p:sp>
            <p:nvSpPr>
              <p:cNvPr id="134" name="TextBox 133"/>
              <p:cNvSpPr txBox="1"/>
              <p:nvPr/>
            </p:nvSpPr>
            <p:spPr>
              <a:xfrm>
                <a:off x="1379288" y="4171715"/>
                <a:ext cx="811811" cy="1846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>
                  <a:defRPr/>
                </a:pPr>
                <a:r>
                  <a:rPr lang="ru-RU" sz="600" kern="0" dirty="0">
                    <a:solidFill>
                      <a:prstClr val="black"/>
                    </a:solidFill>
                    <a:latin typeface="Arial" panose="020B0604020202020204"/>
                    <a:cs typeface="Arial" panose="020B0604020202020204" pitchFamily="34" charset="0"/>
                  </a:rPr>
                  <a:t>Стелитамакский</a:t>
                </a:r>
              </a:p>
            </p:txBody>
          </p:sp>
          <p:sp>
            <p:nvSpPr>
              <p:cNvPr id="135" name="TextBox 134"/>
              <p:cNvSpPr txBox="1"/>
              <p:nvPr/>
            </p:nvSpPr>
            <p:spPr>
              <a:xfrm>
                <a:off x="1116902" y="4359843"/>
                <a:ext cx="739721" cy="1846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>
                  <a:defRPr/>
                </a:pPr>
                <a:r>
                  <a:rPr lang="ru-RU" sz="600" kern="0" dirty="0">
                    <a:solidFill>
                      <a:prstClr val="black"/>
                    </a:solidFill>
                    <a:latin typeface="Arial" panose="020B0604020202020204"/>
                    <a:cs typeface="Arial" panose="020B0604020202020204" pitchFamily="34" charset="0"/>
                  </a:rPr>
                  <a:t>Миякинский</a:t>
                </a:r>
              </a:p>
            </p:txBody>
          </p:sp>
          <p:sp>
            <p:nvSpPr>
              <p:cNvPr id="136" name="TextBox 135"/>
              <p:cNvSpPr txBox="1"/>
              <p:nvPr/>
            </p:nvSpPr>
            <p:spPr>
              <a:xfrm>
                <a:off x="605918" y="4196601"/>
                <a:ext cx="1037992" cy="1846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>
                  <a:defRPr/>
                </a:pPr>
                <a:r>
                  <a:rPr lang="ru-RU" sz="600" kern="0" dirty="0">
                    <a:solidFill>
                      <a:prstClr val="black"/>
                    </a:solidFill>
                    <a:latin typeface="Arial" panose="020B0604020202020204"/>
                    <a:cs typeface="Arial" panose="020B0604020202020204" pitchFamily="34" charset="0"/>
                  </a:rPr>
                  <a:t>Бижбулякский</a:t>
                </a:r>
              </a:p>
            </p:txBody>
          </p:sp>
          <p:sp>
            <p:nvSpPr>
              <p:cNvPr id="137" name="TextBox 136"/>
              <p:cNvSpPr txBox="1"/>
              <p:nvPr/>
            </p:nvSpPr>
            <p:spPr>
              <a:xfrm>
                <a:off x="1190285" y="3930462"/>
                <a:ext cx="1037992" cy="1846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>
                  <a:defRPr/>
                </a:pPr>
                <a:r>
                  <a:rPr lang="ru-RU" sz="600" kern="0" dirty="0">
                    <a:solidFill>
                      <a:prstClr val="black"/>
                    </a:solidFill>
                    <a:latin typeface="Arial" panose="020B0604020202020204"/>
                    <a:cs typeface="Arial" panose="020B0604020202020204" pitchFamily="34" charset="0"/>
                  </a:rPr>
                  <a:t>Альшеевский</a:t>
                </a:r>
              </a:p>
            </p:txBody>
          </p:sp>
          <p:sp>
            <p:nvSpPr>
              <p:cNvPr id="138" name="TextBox 137"/>
              <p:cNvSpPr txBox="1"/>
              <p:nvPr/>
            </p:nvSpPr>
            <p:spPr>
              <a:xfrm>
                <a:off x="1810916" y="3841745"/>
                <a:ext cx="1037992" cy="1846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>
                  <a:defRPr/>
                </a:pPr>
                <a:r>
                  <a:rPr lang="ru-RU" sz="600" kern="0" dirty="0">
                    <a:solidFill>
                      <a:prstClr val="black"/>
                    </a:solidFill>
                    <a:latin typeface="Arial" panose="020B0604020202020204"/>
                    <a:cs typeface="Arial" panose="020B0604020202020204" pitchFamily="34" charset="0"/>
                  </a:rPr>
                  <a:t>Аургазинский</a:t>
                </a:r>
              </a:p>
            </p:txBody>
          </p:sp>
          <p:sp>
            <p:nvSpPr>
              <p:cNvPr id="139" name="TextBox 138"/>
              <p:cNvSpPr txBox="1"/>
              <p:nvPr/>
            </p:nvSpPr>
            <p:spPr>
              <a:xfrm>
                <a:off x="1191265" y="3581303"/>
                <a:ext cx="1037992" cy="1846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>
                  <a:defRPr/>
                </a:pPr>
                <a:r>
                  <a:rPr lang="ru-RU" sz="600" kern="0" dirty="0">
                    <a:solidFill>
                      <a:prstClr val="black"/>
                    </a:solidFill>
                    <a:latin typeface="Arial" panose="020B0604020202020204"/>
                    <a:cs typeface="Arial" panose="020B0604020202020204" pitchFamily="34" charset="0"/>
                  </a:rPr>
                  <a:t>Давлекановский</a:t>
                </a:r>
              </a:p>
            </p:txBody>
          </p:sp>
          <p:sp>
            <p:nvSpPr>
              <p:cNvPr id="140" name="TextBox 139"/>
              <p:cNvSpPr txBox="1"/>
              <p:nvPr/>
            </p:nvSpPr>
            <p:spPr>
              <a:xfrm>
                <a:off x="745170" y="3763118"/>
                <a:ext cx="1037992" cy="1846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>
                  <a:defRPr/>
                </a:pPr>
                <a:r>
                  <a:rPr lang="ru-RU" sz="600" kern="0" dirty="0">
                    <a:latin typeface="Arial" panose="020B0604020202020204"/>
                    <a:cs typeface="Arial" panose="020B0604020202020204" pitchFamily="34" charset="0"/>
                  </a:rPr>
                  <a:t>Белебеевский</a:t>
                </a:r>
              </a:p>
            </p:txBody>
          </p:sp>
          <p:sp>
            <p:nvSpPr>
              <p:cNvPr id="141" name="TextBox 140"/>
              <p:cNvSpPr txBox="1"/>
              <p:nvPr/>
            </p:nvSpPr>
            <p:spPr>
              <a:xfrm>
                <a:off x="336879" y="3667040"/>
                <a:ext cx="1037992" cy="1846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>
                  <a:defRPr/>
                </a:pPr>
                <a:r>
                  <a:rPr lang="ru-RU" sz="600" kern="0" dirty="0">
                    <a:solidFill>
                      <a:prstClr val="black"/>
                    </a:solidFill>
                    <a:latin typeface="Arial" panose="020B0604020202020204"/>
                    <a:cs typeface="Arial" panose="020B0604020202020204" pitchFamily="34" charset="0"/>
                  </a:rPr>
                  <a:t>Ермекеевский</a:t>
                </a:r>
              </a:p>
            </p:txBody>
          </p:sp>
          <p:sp>
            <p:nvSpPr>
              <p:cNvPr id="142" name="TextBox 141"/>
              <p:cNvSpPr txBox="1"/>
              <p:nvPr/>
            </p:nvSpPr>
            <p:spPr>
              <a:xfrm>
                <a:off x="1859690" y="4294864"/>
                <a:ext cx="999298" cy="1846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>
                  <a:defRPr/>
                </a:pPr>
                <a:r>
                  <a:rPr lang="ru-RU" sz="600" kern="0" dirty="0">
                    <a:solidFill>
                      <a:prstClr val="black"/>
                    </a:solidFill>
                    <a:latin typeface="Arial" panose="020B0604020202020204"/>
                    <a:cs typeface="Arial" panose="020B0604020202020204" pitchFamily="34" charset="0"/>
                  </a:rPr>
                  <a:t>г. Стерлитамак</a:t>
                </a:r>
              </a:p>
            </p:txBody>
          </p:sp>
          <p:sp>
            <p:nvSpPr>
              <p:cNvPr id="143" name="TextBox 142"/>
              <p:cNvSpPr txBox="1"/>
              <p:nvPr/>
            </p:nvSpPr>
            <p:spPr>
              <a:xfrm>
                <a:off x="2302425" y="4633349"/>
                <a:ext cx="931329" cy="1846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>
                  <a:defRPr/>
                </a:pPr>
                <a:r>
                  <a:rPr lang="ru-RU" sz="600" kern="0" dirty="0">
                    <a:solidFill>
                      <a:prstClr val="black"/>
                    </a:solidFill>
                    <a:latin typeface="Arial" panose="020B0604020202020204"/>
                    <a:cs typeface="Arial" panose="020B0604020202020204" pitchFamily="34" charset="0"/>
                  </a:rPr>
                  <a:t>г. Салават</a:t>
                </a:r>
              </a:p>
            </p:txBody>
          </p:sp>
          <p:sp>
            <p:nvSpPr>
              <p:cNvPr id="144" name="TextBox 143"/>
              <p:cNvSpPr txBox="1"/>
              <p:nvPr/>
            </p:nvSpPr>
            <p:spPr>
              <a:xfrm>
                <a:off x="2120032" y="5222063"/>
                <a:ext cx="859106" cy="1846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>
                  <a:defRPr/>
                </a:pPr>
                <a:r>
                  <a:rPr lang="ru-RU" sz="600" kern="0" dirty="0">
                    <a:latin typeface="Arial" panose="020B0604020202020204"/>
                    <a:cs typeface="Arial" panose="020B0604020202020204" pitchFamily="34" charset="0"/>
                  </a:rPr>
                  <a:t>Г. Кумертау</a:t>
                </a:r>
              </a:p>
            </p:txBody>
          </p:sp>
          <p:sp>
            <p:nvSpPr>
              <p:cNvPr id="145" name="TextBox 144"/>
              <p:cNvSpPr txBox="1"/>
              <p:nvPr/>
            </p:nvSpPr>
            <p:spPr>
              <a:xfrm>
                <a:off x="3501213" y="5287629"/>
                <a:ext cx="517673" cy="1846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>
                  <a:defRPr/>
                </a:pPr>
                <a:r>
                  <a:rPr lang="ru-RU" sz="600" kern="0" dirty="0">
                    <a:solidFill>
                      <a:prstClr val="black"/>
                    </a:solidFill>
                    <a:latin typeface="Arial" panose="020B0604020202020204"/>
                    <a:cs typeface="Arial" panose="020B0604020202020204" pitchFamily="34" charset="0"/>
                  </a:rPr>
                  <a:t>г. Сибай</a:t>
                </a:r>
              </a:p>
            </p:txBody>
          </p:sp>
          <p:sp>
            <p:nvSpPr>
              <p:cNvPr id="146" name="TextBox 145"/>
              <p:cNvSpPr txBox="1"/>
              <p:nvPr/>
            </p:nvSpPr>
            <p:spPr>
              <a:xfrm>
                <a:off x="619823" y="3370333"/>
                <a:ext cx="1037992" cy="1846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>
                  <a:defRPr/>
                </a:pPr>
                <a:r>
                  <a:rPr lang="ru-RU" sz="600" kern="0" dirty="0">
                    <a:latin typeface="Arial" panose="020B0604020202020204"/>
                    <a:cs typeface="Arial" panose="020B0604020202020204" pitchFamily="34" charset="0"/>
                  </a:rPr>
                  <a:t>г. Октябрьский</a:t>
                </a:r>
              </a:p>
            </p:txBody>
          </p:sp>
          <p:sp>
            <p:nvSpPr>
              <p:cNvPr id="147" name="TextBox 146"/>
              <p:cNvSpPr txBox="1"/>
              <p:nvPr/>
            </p:nvSpPr>
            <p:spPr>
              <a:xfrm>
                <a:off x="1007059" y="1886780"/>
                <a:ext cx="668118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>
                  <a:defRPr/>
                </a:pPr>
                <a:r>
                  <a:rPr lang="ru-RU" sz="600" kern="0" dirty="0">
                    <a:solidFill>
                      <a:prstClr val="black"/>
                    </a:solidFill>
                    <a:latin typeface="Arial" panose="020B0604020202020204"/>
                    <a:cs typeface="Arial" panose="020B0604020202020204" pitchFamily="34" charset="0"/>
                  </a:rPr>
                  <a:t>г. Агидель</a:t>
                </a:r>
              </a:p>
            </p:txBody>
          </p:sp>
          <p:sp>
            <p:nvSpPr>
              <p:cNvPr id="148" name="TextBox 147"/>
              <p:cNvSpPr txBox="1"/>
              <p:nvPr/>
            </p:nvSpPr>
            <p:spPr>
              <a:xfrm>
                <a:off x="1165183" y="1578827"/>
                <a:ext cx="828910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>
                  <a:defRPr/>
                </a:pPr>
                <a:r>
                  <a:rPr lang="ru-RU" sz="600" kern="0" dirty="0">
                    <a:solidFill>
                      <a:prstClr val="black"/>
                    </a:solidFill>
                    <a:latin typeface="Arial" panose="020B0604020202020204"/>
                    <a:cs typeface="Arial" panose="020B0604020202020204" pitchFamily="34" charset="0"/>
                  </a:rPr>
                  <a:t>г. Нефтекамск</a:t>
                </a:r>
              </a:p>
            </p:txBody>
          </p:sp>
          <p:sp>
            <p:nvSpPr>
              <p:cNvPr id="149" name="TextBox 148"/>
              <p:cNvSpPr txBox="1"/>
              <p:nvPr/>
            </p:nvSpPr>
            <p:spPr>
              <a:xfrm>
                <a:off x="1776299" y="1467068"/>
                <a:ext cx="1037992" cy="1846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>
                  <a:defRPr/>
                </a:pPr>
                <a:r>
                  <a:rPr lang="ru-RU" sz="600" kern="0" dirty="0">
                    <a:solidFill>
                      <a:prstClr val="black"/>
                    </a:solidFill>
                    <a:latin typeface="Arial" panose="020B0604020202020204"/>
                    <a:cs typeface="Arial" panose="020B0604020202020204" pitchFamily="34" charset="0"/>
                  </a:rPr>
                  <a:t>Татышлинский</a:t>
                </a:r>
              </a:p>
            </p:txBody>
          </p:sp>
          <p:sp>
            <p:nvSpPr>
              <p:cNvPr id="150" name="TextBox 149"/>
              <p:cNvSpPr txBox="1"/>
              <p:nvPr/>
            </p:nvSpPr>
            <p:spPr>
              <a:xfrm>
                <a:off x="3398461" y="3610562"/>
                <a:ext cx="648406" cy="1846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>
                  <a:defRPr/>
                </a:pPr>
                <a:r>
                  <a:rPr lang="ru-RU" sz="600" kern="0" dirty="0">
                    <a:solidFill>
                      <a:prstClr val="black"/>
                    </a:solidFill>
                    <a:latin typeface="Arial" panose="020B0604020202020204"/>
                    <a:cs typeface="Arial" panose="020B0604020202020204" pitchFamily="34" charset="0"/>
                  </a:rPr>
                  <a:t>г. Межгорье</a:t>
                </a:r>
              </a:p>
            </p:txBody>
          </p:sp>
        </p:grpSp>
      </p:grpSp>
      <p:sp>
        <p:nvSpPr>
          <p:cNvPr id="151" name="Прямоугольник 150"/>
          <p:cNvSpPr/>
          <p:nvPr/>
        </p:nvSpPr>
        <p:spPr>
          <a:xfrm>
            <a:off x="6522119" y="1292942"/>
            <a:ext cx="4870474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tabLst>
                <a:tab pos="7354570" algn="dec"/>
              </a:tabLst>
            </a:pPr>
            <a:r>
              <a:rPr lang="ru-RU" sz="2400" b="1" dirty="0" err="1">
                <a:ln w="3175">
                  <a:noFill/>
                </a:ln>
                <a:latin typeface="Gabriola" panose="04040605051002020D02" pitchFamily="82" charset="0"/>
                <a:ea typeface="Batang" panose="02030600000101010101" pitchFamily="18" charset="-127"/>
                <a:cs typeface="Courier New" panose="02070309020205020404" pitchFamily="49" charset="0"/>
              </a:rPr>
              <a:t>Шаймарданов</a:t>
            </a:r>
            <a:r>
              <a:rPr lang="ru-RU" sz="2400" b="1" dirty="0">
                <a:ln w="3175">
                  <a:noFill/>
                </a:ln>
                <a:latin typeface="Gabriola" panose="04040605051002020D02" pitchFamily="82" charset="0"/>
                <a:ea typeface="Batang" panose="02030600000101010101" pitchFamily="18" charset="-127"/>
                <a:cs typeface="Courier New" panose="02070309020205020404" pitchFamily="49" charset="0"/>
              </a:rPr>
              <a:t> Эмиль Владиславович</a:t>
            </a:r>
          </a:p>
          <a:p>
            <a:pPr algn="ctr">
              <a:lnSpc>
                <a:spcPct val="80000"/>
              </a:lnSpc>
              <a:tabLst>
                <a:tab pos="7354570" algn="dec"/>
              </a:tabLst>
            </a:pPr>
            <a:endParaRPr lang="ru-RU" sz="800" b="1" dirty="0">
              <a:ln w="3175">
                <a:noFill/>
              </a:ln>
              <a:latin typeface="Gabriola" panose="04040605051002020D02" pitchFamily="82" charset="0"/>
              <a:ea typeface="Batang" panose="02030600000101010101" pitchFamily="18" charset="-127"/>
              <a:cs typeface="Courier New" panose="02070309020205020404" pitchFamily="49" charset="0"/>
            </a:endParaRPr>
          </a:p>
          <a:p>
            <a:pPr algn="ctr">
              <a:lnSpc>
                <a:spcPct val="80000"/>
              </a:lnSpc>
              <a:tabLst>
                <a:tab pos="7354570" algn="dec"/>
              </a:tabLst>
            </a:pPr>
            <a:endParaRPr lang="ru-RU" sz="1600" b="1" dirty="0">
              <a:ln w="3175">
                <a:noFill/>
              </a:ln>
              <a:latin typeface="Gabriola" panose="04040605051002020D02" pitchFamily="82" charset="0"/>
              <a:ea typeface="Batang" panose="02030600000101010101" pitchFamily="18" charset="-127"/>
              <a:cs typeface="Courier New" panose="02070309020205020404" pitchFamily="49" charset="0"/>
            </a:endParaRPr>
          </a:p>
          <a:p>
            <a:pPr algn="ctr">
              <a:lnSpc>
                <a:spcPct val="80000"/>
              </a:lnSpc>
              <a:tabLst>
                <a:tab pos="7354570" algn="dec"/>
              </a:tabLst>
            </a:pPr>
            <a:r>
              <a:rPr lang="ru-RU" dirty="0">
                <a:ln w="3175">
                  <a:noFill/>
                </a:ln>
                <a:latin typeface="Gabriola" panose="04040605051002020D02" pitchFamily="82" charset="0"/>
                <a:ea typeface="Batang" panose="02030600000101010101" pitchFamily="18" charset="-127"/>
                <a:cs typeface="Courier New" panose="02070309020205020404" pitchFamily="49" charset="0"/>
              </a:rPr>
              <a:t>Глава администрации городского округа </a:t>
            </a:r>
          </a:p>
          <a:p>
            <a:pPr algn="ctr">
              <a:lnSpc>
                <a:spcPct val="80000"/>
              </a:lnSpc>
              <a:tabLst>
                <a:tab pos="7354570" algn="dec"/>
              </a:tabLst>
            </a:pPr>
            <a:r>
              <a:rPr lang="ru-RU" dirty="0">
                <a:ln w="3175">
                  <a:noFill/>
                </a:ln>
                <a:latin typeface="Gabriola" panose="04040605051002020D02" pitchFamily="82" charset="0"/>
                <a:ea typeface="Batang" panose="02030600000101010101" pitchFamily="18" charset="-127"/>
                <a:cs typeface="Courier New" panose="02070309020205020404" pitchFamily="49" charset="0"/>
              </a:rPr>
              <a:t>город  Стерлитамак Республики Башкортостан</a:t>
            </a:r>
          </a:p>
        </p:txBody>
      </p:sp>
      <p:sp>
        <p:nvSpPr>
          <p:cNvPr id="152" name="TextBox 151"/>
          <p:cNvSpPr txBox="1"/>
          <p:nvPr/>
        </p:nvSpPr>
        <p:spPr>
          <a:xfrm>
            <a:off x="4438024" y="3112869"/>
            <a:ext cx="7165687" cy="302236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numCol="1" rtlCol="0">
            <a:spAutoFit/>
          </a:bodyPr>
          <a:lstStyle/>
          <a:p>
            <a:pPr indent="177800" algn="just">
              <a:lnSpc>
                <a:spcPct val="80000"/>
              </a:lnSpc>
              <a:tabLst>
                <a:tab pos="7354570" algn="dec"/>
              </a:tabLst>
            </a:pPr>
            <a:r>
              <a:rPr lang="ru-RU" sz="1400" dirty="0">
                <a:ln w="3175">
                  <a:noFill/>
                </a:ln>
                <a:latin typeface="Gabriola" panose="04040605051002020D02" pitchFamily="82" charset="0"/>
                <a:ea typeface="Batang" panose="02030600000101010101" pitchFamily="18" charset="-127"/>
                <a:cs typeface="Courier New" panose="02070309020205020404" pitchFamily="49" charset="0"/>
              </a:rPr>
              <a:t>От имени всех жителей Стерлитамака и от себя лично рад приветствовать Вас на страницах данного издания. Инвестиционный профиль городского округа город Стерлитамак разработан с целью повышения инвестиционной привлекательности, что является важнейшим направлением социально-экономического развития города. </a:t>
            </a:r>
          </a:p>
          <a:p>
            <a:pPr indent="177800" algn="just">
              <a:lnSpc>
                <a:spcPct val="80000"/>
              </a:lnSpc>
              <a:tabLst>
                <a:tab pos="7354570" algn="dec"/>
              </a:tabLst>
            </a:pPr>
            <a:r>
              <a:rPr lang="ru-RU" sz="1400" dirty="0">
                <a:ln w="3175">
                  <a:noFill/>
                </a:ln>
                <a:latin typeface="Gabriola" panose="04040605051002020D02" pitchFamily="82" charset="0"/>
                <a:ea typeface="Batang" panose="02030600000101010101" pitchFamily="18" charset="-127"/>
                <a:cs typeface="Courier New" panose="02070309020205020404" pitchFamily="49" charset="0"/>
              </a:rPr>
              <a:t>Город Стерлитамак является крупным центром химической и машиностроительной промышленности республики. Учитывая промышленный, научный, экономический потенциал и развитую инфраструктуру города, Стерлитамак по праву считается центром Южно - Башкортостанской агломерации.</a:t>
            </a:r>
          </a:p>
          <a:p>
            <a:pPr indent="177800" algn="just">
              <a:lnSpc>
                <a:spcPct val="80000"/>
              </a:lnSpc>
              <a:tabLst>
                <a:tab pos="7354570" algn="dec"/>
              </a:tabLst>
            </a:pPr>
            <a:r>
              <a:rPr lang="ru-RU" sz="1400" dirty="0">
                <a:ln w="3175">
                  <a:noFill/>
                </a:ln>
                <a:latin typeface="Gabriola" panose="04040605051002020D02" pitchFamily="82" charset="0"/>
                <a:ea typeface="Batang" panose="02030600000101010101" pitchFamily="18" charset="-127"/>
                <a:cs typeface="Courier New" panose="02070309020205020404" pitchFamily="49" charset="0"/>
              </a:rPr>
              <a:t>Обладая огромным производственным и инновационным потенциалом, имея выгодное географическое положение, благоприятные климатические условия, трудовые ресурсы, темпы застройки и роста города, Стерлитамак является точкой притяжения экономических ресурсов и инвестиций.</a:t>
            </a:r>
          </a:p>
          <a:p>
            <a:pPr indent="177800" algn="just">
              <a:lnSpc>
                <a:spcPct val="80000"/>
              </a:lnSpc>
              <a:tabLst>
                <a:tab pos="7354570" algn="dec"/>
              </a:tabLst>
            </a:pPr>
            <a:r>
              <a:rPr lang="ru-RU" sz="1400" dirty="0">
                <a:ln w="3175">
                  <a:noFill/>
                </a:ln>
                <a:latin typeface="Gabriola" panose="04040605051002020D02" pitchFamily="82" charset="0"/>
                <a:ea typeface="Batang" panose="02030600000101010101" pitchFamily="18" charset="-127"/>
                <a:cs typeface="Courier New" panose="02070309020205020404" pitchFamily="49" charset="0"/>
              </a:rPr>
              <a:t>Мы готовы поддержать любую предпринимательскую инициативу и рассмотреть Ваши предложения по взаимовыгодному сотрудничеству.  Основная цель нашего сотрудничества – это развитие экономики города, создание дополнительных рабочих мест, и как итог – улучшение качества жизни жителей Стерлитамака.</a:t>
            </a:r>
          </a:p>
          <a:p>
            <a:pPr indent="177800" algn="just">
              <a:lnSpc>
                <a:spcPct val="80000"/>
              </a:lnSpc>
              <a:tabLst>
                <a:tab pos="7354570" algn="dec"/>
              </a:tabLst>
            </a:pPr>
            <a:r>
              <a:rPr lang="ru-RU" sz="1400" dirty="0">
                <a:ln w="3175">
                  <a:noFill/>
                </a:ln>
                <a:latin typeface="Gabriola" panose="04040605051002020D02" pitchFamily="82" charset="0"/>
                <a:ea typeface="Batang" panose="02030600000101010101" pitchFamily="18" charset="-127"/>
                <a:cs typeface="Courier New" panose="02070309020205020404" pitchFamily="49" charset="0"/>
              </a:rPr>
              <a:t>Наши отношения с инвесторами основываются на прозрачности и информационной открытости, соблюдении законных прав и интересов сторон. Объединив усилия, мы сможем раскрыть потенциал нашего города и способствовать созданию благоприятного инвестиционного климата.</a:t>
            </a:r>
          </a:p>
          <a:p>
            <a:pPr indent="177800" algn="just">
              <a:lnSpc>
                <a:spcPct val="80000"/>
              </a:lnSpc>
              <a:tabLst>
                <a:tab pos="7354570" algn="dec"/>
              </a:tabLst>
            </a:pPr>
            <a:r>
              <a:rPr lang="ru-RU" sz="1400" dirty="0">
                <a:ln w="3175">
                  <a:noFill/>
                </a:ln>
                <a:latin typeface="Gabriola" panose="04040605051002020D02" pitchFamily="82" charset="0"/>
                <a:ea typeface="Batang" panose="02030600000101010101" pitchFamily="18" charset="-127"/>
                <a:cs typeface="Courier New" panose="02070309020205020404" pitchFamily="49" charset="0"/>
              </a:rPr>
              <a:t>Выражаю надежду на взаимное сотрудничество, способное придать мощный импульс процессам наращивания стратегического партнёрства.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796400" y="6205345"/>
            <a:ext cx="4780476" cy="3877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indent="361950" algn="ctr">
              <a:lnSpc>
                <a:spcPct val="80000"/>
              </a:lnSpc>
              <a:tabLst>
                <a:tab pos="7354570" algn="dec"/>
              </a:tabLst>
            </a:pPr>
            <a:r>
              <a:rPr lang="ru-RU" sz="2400" b="1" dirty="0">
                <a:ln w="3175">
                  <a:noFill/>
                </a:ln>
                <a:solidFill>
                  <a:srgbClr val="7FA168"/>
                </a:solidFill>
                <a:latin typeface="Gabriola" panose="04040605051002020D02" pitchFamily="82" charset="0"/>
                <a:ea typeface="Batang" panose="02030600000101010101" pitchFamily="18" charset="-127"/>
                <a:cs typeface="Courier New" panose="02070309020205020404" pitchFamily="49" charset="0"/>
              </a:rPr>
              <a:t>ДОБРО ПОЖАЛОВАТЬ В СТЕРЛИТАМАК!</a:t>
            </a:r>
          </a:p>
        </p:txBody>
      </p:sp>
      <p:sp>
        <p:nvSpPr>
          <p:cNvPr id="5" name="Овал 4"/>
          <p:cNvSpPr/>
          <p:nvPr/>
        </p:nvSpPr>
        <p:spPr>
          <a:xfrm>
            <a:off x="1687279" y="3707836"/>
            <a:ext cx="45719" cy="4610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C04D7-1108-47C0-8737-5948394FB0C1}" type="slidenum">
              <a:rPr lang="ru-RU" smtClean="0"/>
              <a:t>2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4355" y="702526"/>
            <a:ext cx="1502521" cy="225943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968" y="568191"/>
            <a:ext cx="7242934" cy="5559086"/>
          </a:xfrm>
          <a:prstGeom prst="rect">
            <a:avLst/>
          </a:prstGeom>
        </p:spPr>
      </p:pic>
      <p:sp>
        <p:nvSpPr>
          <p:cNvPr id="66" name="Прямоугольник 65"/>
          <p:cNvSpPr/>
          <p:nvPr/>
        </p:nvSpPr>
        <p:spPr>
          <a:xfrm>
            <a:off x="742381" y="568192"/>
            <a:ext cx="10829859" cy="5583183"/>
          </a:xfrm>
          <a:prstGeom prst="rect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264478"/>
                </a:solidFill>
              </a:rPr>
              <a:t> </a:t>
            </a:r>
          </a:p>
        </p:txBody>
      </p:sp>
      <p:sp>
        <p:nvSpPr>
          <p:cNvPr id="148" name="Прямоугольник 147"/>
          <p:cNvSpPr/>
          <p:nvPr/>
        </p:nvSpPr>
        <p:spPr>
          <a:xfrm>
            <a:off x="0" y="-1"/>
            <a:ext cx="714375" cy="6858001"/>
          </a:xfrm>
          <a:prstGeom prst="rect">
            <a:avLst/>
          </a:prstGeom>
          <a:solidFill>
            <a:srgbClr val="D1DD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  <p:sp>
        <p:nvSpPr>
          <p:cNvPr id="415" name="TextBox 414"/>
          <p:cNvSpPr txBox="1"/>
          <p:nvPr/>
        </p:nvSpPr>
        <p:spPr>
          <a:xfrm>
            <a:off x="704099" y="33814"/>
            <a:ext cx="84584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6985">
              <a:spcBef>
                <a:spcPts val="0"/>
              </a:spcBef>
            </a:pPr>
            <a:r>
              <a:rPr lang="ru-RU" b="1" dirty="0">
                <a:solidFill>
                  <a:srgbClr val="558FC4"/>
                </a:solidFill>
                <a:latin typeface="Gabriola" panose="04040605051002020D02" pitchFamily="82" charset="0"/>
                <a:cs typeface="Microsoft Sans Serif" panose="020B0604020202020204"/>
              </a:rPr>
              <a:t>1. ПРЕИМУЩЕСТВА ГОРОДСКОГО ОКРУГА ГОРОД СТЕРЛИТАМАК РБ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936670" y="1378553"/>
            <a:ext cx="5553135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6985">
              <a:lnSpc>
                <a:spcPct val="80000"/>
              </a:lnSpc>
              <a:spcBef>
                <a:spcPts val="0"/>
              </a:spcBef>
            </a:pPr>
            <a:r>
              <a:rPr lang="ru-RU" sz="2000" b="1" dirty="0">
                <a:solidFill>
                  <a:srgbClr val="649DD6"/>
                </a:solidFill>
                <a:latin typeface="Gabriola" panose="04040605051002020D02" pitchFamily="82" charset="0"/>
                <a:cs typeface="Microsoft Sans Serif" panose="020B0604020202020204"/>
              </a:rPr>
              <a:t>Общая</a:t>
            </a:r>
            <a:r>
              <a:rPr lang="ru-RU" sz="1600" dirty="0">
                <a:solidFill>
                  <a:srgbClr val="649DD6"/>
                </a:solidFill>
                <a:latin typeface="Gabriola" panose="04040605051002020D02" pitchFamily="82" charset="0"/>
                <a:cs typeface="Microsoft Sans Serif" panose="020B0604020202020204"/>
              </a:rPr>
              <a:t> </a:t>
            </a:r>
            <a:r>
              <a:rPr lang="ru-RU" sz="2000" b="1" dirty="0">
                <a:solidFill>
                  <a:srgbClr val="649DD6"/>
                </a:solidFill>
                <a:latin typeface="Gabriola" panose="04040605051002020D02" pitchFamily="82" charset="0"/>
                <a:cs typeface="Microsoft Sans Serif" panose="020B0604020202020204"/>
              </a:rPr>
              <a:t>площадь</a:t>
            </a:r>
            <a:r>
              <a:rPr lang="ru-RU" sz="1600">
                <a:solidFill>
                  <a:srgbClr val="649DD6"/>
                </a:solidFill>
                <a:latin typeface="Gabriola" panose="04040605051002020D02" pitchFamily="82" charset="0"/>
                <a:cs typeface="Microsoft Sans Serif" panose="020B0604020202020204"/>
              </a:rPr>
              <a:t>: </a:t>
            </a:r>
            <a:r>
              <a:rPr lang="ru-RU" sz="2800" b="1">
                <a:solidFill>
                  <a:srgbClr val="649DD6"/>
                </a:solidFill>
                <a:latin typeface="Gabriola" panose="04040605051002020D02" pitchFamily="82" charset="0"/>
                <a:cs typeface="Microsoft Sans Serif" panose="020B0604020202020204"/>
              </a:rPr>
              <a:t>110,3</a:t>
            </a:r>
            <a:r>
              <a:rPr lang="ru-RU" sz="2000" b="1">
                <a:solidFill>
                  <a:srgbClr val="649DD6"/>
                </a:solidFill>
                <a:latin typeface="Gabriola" panose="04040605051002020D02" pitchFamily="82" charset="0"/>
                <a:cs typeface="Microsoft Sans Serif" panose="020B0604020202020204"/>
              </a:rPr>
              <a:t> </a:t>
            </a:r>
            <a:r>
              <a:rPr lang="ru-RU" sz="2000" b="1" dirty="0">
                <a:solidFill>
                  <a:srgbClr val="649DD6"/>
                </a:solidFill>
                <a:latin typeface="Gabriola" panose="04040605051002020D02" pitchFamily="82" charset="0"/>
                <a:cs typeface="Microsoft Sans Serif" panose="020B0604020202020204"/>
              </a:rPr>
              <a:t>кв.км.,  </a:t>
            </a:r>
          </a:p>
          <a:p>
            <a:pPr marR="6985">
              <a:lnSpc>
                <a:spcPct val="80000"/>
              </a:lnSpc>
              <a:spcBef>
                <a:spcPts val="0"/>
              </a:spcBef>
            </a:pPr>
            <a:r>
              <a:rPr lang="ru-RU" sz="1400" dirty="0">
                <a:solidFill>
                  <a:srgbClr val="649DD6"/>
                </a:solidFill>
                <a:latin typeface="Gabriola" panose="04040605051002020D02" pitchFamily="82" charset="0"/>
                <a:cs typeface="Microsoft Sans Serif" panose="020B0604020202020204"/>
              </a:rPr>
              <a:t>в том числе земли промышленного назначения: </a:t>
            </a:r>
            <a:r>
              <a:rPr lang="ru-RU" b="1" dirty="0">
                <a:solidFill>
                  <a:srgbClr val="649DD6"/>
                </a:solidFill>
                <a:latin typeface="Gabriola" panose="04040605051002020D02" pitchFamily="82" charset="0"/>
                <a:cs typeface="Microsoft Sans Serif" panose="020B0604020202020204"/>
              </a:rPr>
              <a:t>29</a:t>
            </a:r>
            <a:r>
              <a:rPr lang="ru-RU" sz="1400" dirty="0">
                <a:solidFill>
                  <a:srgbClr val="649DD6"/>
                </a:solidFill>
                <a:latin typeface="Gabriola" panose="04040605051002020D02" pitchFamily="82" charset="0"/>
                <a:cs typeface="Microsoft Sans Serif" panose="020B0604020202020204"/>
              </a:rPr>
              <a:t> кв.км., земли лесного фонда: </a:t>
            </a:r>
            <a:r>
              <a:rPr lang="ru-RU" b="1" dirty="0">
                <a:solidFill>
                  <a:srgbClr val="649DD6"/>
                </a:solidFill>
                <a:latin typeface="Gabriola" panose="04040605051002020D02" pitchFamily="82" charset="0"/>
                <a:cs typeface="Microsoft Sans Serif" panose="020B0604020202020204"/>
              </a:rPr>
              <a:t>11</a:t>
            </a:r>
            <a:r>
              <a:rPr lang="ru-RU" sz="1400" dirty="0">
                <a:solidFill>
                  <a:srgbClr val="649DD6"/>
                </a:solidFill>
                <a:latin typeface="Gabriola" panose="04040605051002020D02" pitchFamily="82" charset="0"/>
                <a:cs typeface="Microsoft Sans Serif" panose="020B0604020202020204"/>
              </a:rPr>
              <a:t> кв.км.</a:t>
            </a:r>
            <a:endParaRPr lang="ru-RU" sz="1400" dirty="0">
              <a:solidFill>
                <a:srgbClr val="649DD6"/>
              </a:solidFill>
              <a:latin typeface="Gabriola" panose="04040605051002020D02" pitchFamily="82" charset="0"/>
            </a:endParaRPr>
          </a:p>
        </p:txBody>
      </p:sp>
      <p:sp>
        <p:nvSpPr>
          <p:cNvPr id="170" name="Прямоугольник 169"/>
          <p:cNvSpPr/>
          <p:nvPr/>
        </p:nvSpPr>
        <p:spPr>
          <a:xfrm>
            <a:off x="6748928" y="303970"/>
            <a:ext cx="39031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6985" algn="ctr">
              <a:spcBef>
                <a:spcPts val="0"/>
              </a:spcBef>
            </a:pPr>
            <a:r>
              <a:rPr lang="ru-RU" sz="2400" b="1" dirty="0">
                <a:solidFill>
                  <a:srgbClr val="649DD6"/>
                </a:solidFill>
                <a:latin typeface="Gabriola" panose="04040605051002020D02" pitchFamily="82" charset="0"/>
                <a:cs typeface="Microsoft Sans Serif" panose="020B0604020202020204"/>
              </a:rPr>
              <a:t>Городской округ город Стерлитамак</a:t>
            </a:r>
          </a:p>
        </p:txBody>
      </p:sp>
      <p:sp>
        <p:nvSpPr>
          <p:cNvPr id="172" name="TextBox 171"/>
          <p:cNvSpPr txBox="1"/>
          <p:nvPr/>
        </p:nvSpPr>
        <p:spPr>
          <a:xfrm>
            <a:off x="5636514" y="2563125"/>
            <a:ext cx="594884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6985" indent="-28575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649DD6"/>
                </a:solidFill>
                <a:latin typeface="Gabriola" panose="04040605051002020D02" pitchFamily="82" charset="0"/>
                <a:cs typeface="Microsoft Sans Serif" panose="020B0604020202020204"/>
              </a:rPr>
              <a:t>Федеральная трасса Р-240 (Уфа-Оренбург)</a:t>
            </a:r>
          </a:p>
          <a:p>
            <a:pPr marL="285750" marR="6985" indent="-28575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649DD6"/>
                </a:solidFill>
                <a:latin typeface="Gabriola" panose="04040605051002020D02" pitchFamily="82" charset="0"/>
                <a:cs typeface="Microsoft Sans Serif" panose="020B0604020202020204"/>
              </a:rPr>
              <a:t>Региональная трасса Р-360 (Стерлитамак-Магнитогорск)</a:t>
            </a:r>
          </a:p>
          <a:p>
            <a:pPr marL="285750" marR="6985" indent="-28575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649DD6"/>
                </a:solidFill>
                <a:latin typeface="Gabriola" panose="04040605051002020D02" pitchFamily="82" charset="0"/>
                <a:cs typeface="Microsoft Sans Serif" panose="020B0604020202020204"/>
              </a:rPr>
              <a:t>Куйбышевская железная дорога (станция Стерлитамак)</a:t>
            </a:r>
          </a:p>
          <a:p>
            <a:pPr marL="285750" marR="6985" indent="-28575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649DD6"/>
                </a:solidFill>
                <a:latin typeface="Gabriola" panose="04040605051002020D02" pitchFamily="82" charset="0"/>
                <a:cs typeface="Microsoft Sans Serif" panose="020B0604020202020204"/>
              </a:rPr>
              <a:t>Ближайший международный аэропорт имени Мустая Карима (в 80 км от города)</a:t>
            </a:r>
          </a:p>
          <a:p>
            <a:pPr marL="285750" marR="6985" indent="-28575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649DD6"/>
                </a:solidFill>
                <a:latin typeface="Gabriola" panose="04040605051002020D02" pitchFamily="82" charset="0"/>
                <a:cs typeface="Microsoft Sans Serif" panose="020B0604020202020204"/>
              </a:rPr>
              <a:t>Соседство со Стерлитамакским районом, на востоке с Ишимбайским районом</a:t>
            </a:r>
          </a:p>
          <a:p>
            <a:pPr marR="6985">
              <a:lnSpc>
                <a:spcPct val="80000"/>
              </a:lnSpc>
              <a:spcBef>
                <a:spcPts val="0"/>
              </a:spcBef>
            </a:pPr>
            <a:endParaRPr lang="ru-RU" sz="800" dirty="0">
              <a:solidFill>
                <a:srgbClr val="649DD6"/>
              </a:solidFill>
              <a:latin typeface="Gabriola" panose="04040605051002020D02" pitchFamily="82" charset="0"/>
              <a:cs typeface="Microsoft Sans Serif" panose="020B0604020202020204"/>
            </a:endParaRPr>
          </a:p>
          <a:p>
            <a:pPr marR="6985" indent="182880" algn="just">
              <a:lnSpc>
                <a:spcPct val="80000"/>
              </a:lnSpc>
              <a:spcBef>
                <a:spcPts val="0"/>
              </a:spcBef>
            </a:pPr>
            <a:r>
              <a:rPr lang="ru-RU" sz="1200" dirty="0">
                <a:solidFill>
                  <a:srgbClr val="649DD6"/>
                </a:solidFill>
                <a:latin typeface="Gabriola" panose="04040605051002020D02" pitchFamily="82" charset="0"/>
                <a:cs typeface="Microsoft Sans Serif" panose="020B0604020202020204"/>
              </a:rPr>
              <a:t>Позитивным фактором географического положения является близость Стерлитамака к столице республики – г.  Уфа, а также крупным городам Урала и Поволжья – г.  Самара, г. Екатеринбург, г. Оренбург и другие.</a:t>
            </a:r>
          </a:p>
          <a:p>
            <a:pPr marR="6985" indent="182880" algn="just">
              <a:lnSpc>
                <a:spcPct val="80000"/>
              </a:lnSpc>
              <a:spcBef>
                <a:spcPts val="0"/>
              </a:spcBef>
            </a:pPr>
            <a:r>
              <a:rPr lang="ru-RU" sz="1200" dirty="0">
                <a:solidFill>
                  <a:srgbClr val="649DD6"/>
                </a:solidFill>
                <a:latin typeface="Gabriola" panose="04040605051002020D02" pitchFamily="82" charset="0"/>
                <a:cs typeface="Microsoft Sans Serif" panose="020B0604020202020204"/>
              </a:rPr>
              <a:t>Как для Республики Башкортостан в целом, так и для Стерлитамака, определенную роль играет фактор транзитного положения. Через республику, в непосредственной близости от Стерлитамака пройдёт трасса Москва - Пекин</a:t>
            </a:r>
          </a:p>
          <a:p>
            <a:pPr marL="285750" marR="6985" indent="-28575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ru-RU" sz="1600" dirty="0">
              <a:solidFill>
                <a:srgbClr val="649DD6"/>
              </a:solidFill>
              <a:latin typeface="Gabriola" panose="04040605051002020D02" pitchFamily="82" charset="0"/>
              <a:cs typeface="Microsoft Sans Serif" panose="020B0604020202020204"/>
            </a:endParaRPr>
          </a:p>
          <a:p>
            <a:pPr marL="285750" marR="6985" indent="-28575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ru-RU" sz="1600" dirty="0">
              <a:solidFill>
                <a:srgbClr val="649DD6"/>
              </a:solidFill>
              <a:latin typeface="Gabriola" panose="04040605051002020D02" pitchFamily="82" charset="0"/>
              <a:cs typeface="Microsoft Sans Serif" panose="020B0604020202020204"/>
            </a:endParaRPr>
          </a:p>
        </p:txBody>
      </p:sp>
      <p:sp>
        <p:nvSpPr>
          <p:cNvPr id="173" name="TextBox 172"/>
          <p:cNvSpPr txBox="1"/>
          <p:nvPr/>
        </p:nvSpPr>
        <p:spPr>
          <a:xfrm>
            <a:off x="5945548" y="2319886"/>
            <a:ext cx="5317108" cy="3077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R="6985">
              <a:lnSpc>
                <a:spcPct val="70000"/>
              </a:lnSpc>
              <a:spcBef>
                <a:spcPts val="0"/>
              </a:spcBef>
            </a:pPr>
            <a:r>
              <a:rPr lang="ru-RU" sz="2000" b="1" dirty="0">
                <a:solidFill>
                  <a:srgbClr val="649DD6"/>
                </a:solidFill>
                <a:latin typeface="Gabriola" panose="04040605051002020D02" pitchFamily="82" charset="0"/>
                <a:cs typeface="Microsoft Sans Serif" panose="020B0604020202020204"/>
              </a:rPr>
              <a:t>Географические преимущества:</a:t>
            </a:r>
            <a:endParaRPr lang="ru-RU" sz="2000" b="1" dirty="0">
              <a:solidFill>
                <a:srgbClr val="649DD6"/>
              </a:solidFill>
              <a:latin typeface="Gabriola" panose="04040605051002020D02" pitchFamily="82" charset="0"/>
            </a:endParaRPr>
          </a:p>
        </p:txBody>
      </p:sp>
      <p:sp>
        <p:nvSpPr>
          <p:cNvPr id="174" name="TextBox 173"/>
          <p:cNvSpPr txBox="1"/>
          <p:nvPr/>
        </p:nvSpPr>
        <p:spPr>
          <a:xfrm>
            <a:off x="5952470" y="1830279"/>
            <a:ext cx="5103388" cy="52197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R="6985">
              <a:spcBef>
                <a:spcPts val="0"/>
              </a:spcBef>
            </a:pPr>
            <a:r>
              <a:rPr lang="ru-RU" sz="2000" b="1" dirty="0">
                <a:solidFill>
                  <a:srgbClr val="649DD6"/>
                </a:solidFill>
                <a:latin typeface="Gabriola" panose="04040605051002020D02" pitchFamily="82" charset="0"/>
                <a:cs typeface="Microsoft Sans Serif" panose="020B0604020202020204"/>
              </a:rPr>
              <a:t>Численность населения</a:t>
            </a:r>
            <a:r>
              <a:rPr lang="ru-RU" sz="1600" b="1" dirty="0">
                <a:solidFill>
                  <a:srgbClr val="649DD6"/>
                </a:solidFill>
                <a:latin typeface="Gabriola" panose="04040605051002020D02" pitchFamily="82" charset="0"/>
                <a:cs typeface="Microsoft Sans Serif" panose="020B0604020202020204"/>
              </a:rPr>
              <a:t>:</a:t>
            </a:r>
            <a:r>
              <a:rPr lang="en-US" sz="1600" b="1" dirty="0">
                <a:solidFill>
                  <a:srgbClr val="649DD6"/>
                </a:solidFill>
                <a:latin typeface="Gabriola" panose="04040605051002020D02" pitchFamily="82" charset="0"/>
                <a:cs typeface="Microsoft Sans Serif" panose="020B0604020202020204"/>
              </a:rPr>
              <a:t> </a:t>
            </a:r>
            <a:r>
              <a:rPr lang="ru-RU" sz="2800" b="1" dirty="0">
                <a:solidFill>
                  <a:srgbClr val="649DD6"/>
                </a:solidFill>
                <a:latin typeface="Gabriola" panose="04040605051002020D02" pitchFamily="82" charset="0"/>
                <a:cs typeface="Microsoft Sans Serif" panose="020B0604020202020204"/>
              </a:rPr>
              <a:t>280 492 </a:t>
            </a:r>
            <a:r>
              <a:rPr lang="ru-RU" sz="2000" b="1" dirty="0">
                <a:solidFill>
                  <a:srgbClr val="649DD6"/>
                </a:solidFill>
                <a:latin typeface="Gabriola" panose="04040605051002020D02" pitchFamily="82" charset="0"/>
                <a:cs typeface="Microsoft Sans Serif" panose="020B0604020202020204"/>
              </a:rPr>
              <a:t>чел.</a:t>
            </a:r>
            <a:endParaRPr lang="ru-RU" sz="2400" dirty="0"/>
          </a:p>
        </p:txBody>
      </p:sp>
      <p:sp>
        <p:nvSpPr>
          <p:cNvPr id="178" name="Прямоугольник 177"/>
          <p:cNvSpPr/>
          <p:nvPr/>
        </p:nvSpPr>
        <p:spPr>
          <a:xfrm>
            <a:off x="5927792" y="615417"/>
            <a:ext cx="39031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6985">
              <a:spcBef>
                <a:spcPts val="0"/>
              </a:spcBef>
            </a:pPr>
            <a:r>
              <a:rPr lang="ru-RU" sz="2000" b="1" dirty="0">
                <a:solidFill>
                  <a:srgbClr val="649DD6"/>
                </a:solidFill>
                <a:latin typeface="Gabriola" panose="04040605051002020D02" pitchFamily="82" charset="0"/>
                <a:cs typeface="Microsoft Sans Serif" panose="020B0604020202020204"/>
              </a:rPr>
              <a:t>Город основан в </a:t>
            </a:r>
            <a:r>
              <a:rPr lang="ru-RU" sz="2800" b="1" dirty="0">
                <a:solidFill>
                  <a:srgbClr val="649DD6"/>
                </a:solidFill>
                <a:latin typeface="Gabriola" panose="04040605051002020D02" pitchFamily="82" charset="0"/>
                <a:cs typeface="Microsoft Sans Serif" panose="020B0604020202020204"/>
              </a:rPr>
              <a:t>1766</a:t>
            </a:r>
            <a:r>
              <a:rPr lang="ru-RU" sz="2000" b="1" dirty="0">
                <a:solidFill>
                  <a:srgbClr val="649DD6"/>
                </a:solidFill>
                <a:latin typeface="Gabriola" panose="04040605051002020D02" pitchFamily="82" charset="0"/>
                <a:cs typeface="Microsoft Sans Serif" panose="020B0604020202020204"/>
              </a:rPr>
              <a:t> году</a:t>
            </a:r>
          </a:p>
        </p:txBody>
      </p:sp>
      <p:sp>
        <p:nvSpPr>
          <p:cNvPr id="179" name="Прямоугольник 178"/>
          <p:cNvSpPr/>
          <p:nvPr/>
        </p:nvSpPr>
        <p:spPr>
          <a:xfrm>
            <a:off x="5929110" y="1049071"/>
            <a:ext cx="54235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6985">
              <a:spcBef>
                <a:spcPts val="0"/>
              </a:spcBef>
            </a:pPr>
            <a:r>
              <a:rPr lang="ru-RU" sz="2000" b="1" dirty="0">
                <a:solidFill>
                  <a:srgbClr val="649DD6"/>
                </a:solidFill>
                <a:latin typeface="Gabriola" panose="04040605051002020D02" pitchFamily="82" charset="0"/>
                <a:cs typeface="Microsoft Sans Serif" panose="020B0604020202020204"/>
              </a:rPr>
              <a:t>Административный центр</a:t>
            </a:r>
            <a:r>
              <a:rPr lang="ru-RU" sz="1600" dirty="0">
                <a:solidFill>
                  <a:srgbClr val="649DD6"/>
                </a:solidFill>
                <a:latin typeface="Gabriola" panose="04040605051002020D02" pitchFamily="82" charset="0"/>
                <a:cs typeface="Microsoft Sans Serif" panose="020B0604020202020204"/>
              </a:rPr>
              <a:t>: городской округ город Стерлитамак</a:t>
            </a:r>
            <a:endParaRPr lang="ru-RU" sz="1600" dirty="0">
              <a:solidFill>
                <a:srgbClr val="649DD6"/>
              </a:solidFill>
              <a:latin typeface="Gabriola" panose="04040605051002020D02" pitchFamily="82" charset="0"/>
            </a:endParaRPr>
          </a:p>
        </p:txBody>
      </p:sp>
      <p:sp>
        <p:nvSpPr>
          <p:cNvPr id="166" name="Прямоугольник 165"/>
          <p:cNvSpPr/>
          <p:nvPr/>
        </p:nvSpPr>
        <p:spPr>
          <a:xfrm>
            <a:off x="5945548" y="4642980"/>
            <a:ext cx="39031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6985">
              <a:spcBef>
                <a:spcPts val="0"/>
              </a:spcBef>
            </a:pPr>
            <a:r>
              <a:rPr lang="ru-RU" sz="2000" b="1" dirty="0">
                <a:solidFill>
                  <a:srgbClr val="649DD6"/>
                </a:solidFill>
                <a:latin typeface="Gabriola" panose="04040605051002020D02" pitchFamily="82" charset="0"/>
                <a:cs typeface="Microsoft Sans Serif" panose="020B0604020202020204"/>
              </a:rPr>
              <a:t>Полезные ископаемые </a:t>
            </a:r>
            <a:r>
              <a:rPr lang="ru-RU" sz="1100" b="1" dirty="0">
                <a:solidFill>
                  <a:srgbClr val="649DD6"/>
                </a:solidFill>
                <a:latin typeface="Gabriola" panose="04040605051002020D02" pitchFamily="82" charset="0"/>
                <a:cs typeface="Microsoft Sans Serif" panose="020B0604020202020204"/>
              </a:rPr>
              <a:t>(в непосредственной близи от города)</a:t>
            </a:r>
            <a:r>
              <a:rPr lang="ru-RU" sz="1400" b="1" dirty="0">
                <a:solidFill>
                  <a:srgbClr val="649DD6"/>
                </a:solidFill>
                <a:latin typeface="Gabriola" panose="04040605051002020D02" pitchFamily="82" charset="0"/>
                <a:cs typeface="Microsoft Sans Serif" panose="020B0604020202020204"/>
              </a:rPr>
              <a:t>:</a:t>
            </a:r>
            <a:endParaRPr lang="ru-RU" sz="1100" dirty="0">
              <a:solidFill>
                <a:srgbClr val="649DD6"/>
              </a:solidFill>
              <a:latin typeface="Gabriola" panose="04040605051002020D02" pitchFamily="82" charset="0"/>
            </a:endParaRP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3200" y="5414400"/>
            <a:ext cx="720000" cy="72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/>
          <a:srcRect l="33231" t="19817" r="29132" b="14292"/>
          <a:stretch>
            <a:fillRect/>
          </a:stretch>
        </p:blipFill>
        <p:spPr>
          <a:xfrm>
            <a:off x="939990" y="1033131"/>
            <a:ext cx="4649393" cy="457864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D1DDF0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5" name="Группа 14"/>
          <p:cNvGrpSpPr/>
          <p:nvPr/>
        </p:nvGrpSpPr>
        <p:grpSpPr>
          <a:xfrm>
            <a:off x="6038576" y="4984582"/>
            <a:ext cx="1325818" cy="1041391"/>
            <a:chOff x="6003065" y="5021037"/>
            <a:chExt cx="1325818" cy="1041391"/>
          </a:xfrm>
        </p:grpSpPr>
        <p:grpSp>
          <p:nvGrpSpPr>
            <p:cNvPr id="14" name="Группа 13"/>
            <p:cNvGrpSpPr/>
            <p:nvPr/>
          </p:nvGrpSpPr>
          <p:grpSpPr>
            <a:xfrm>
              <a:off x="6003065" y="5021037"/>
              <a:ext cx="1325818" cy="1041391"/>
              <a:chOff x="5999019" y="4818438"/>
              <a:chExt cx="1325818" cy="1041391"/>
            </a:xfrm>
          </p:grpSpPr>
          <p:grpSp>
            <p:nvGrpSpPr>
              <p:cNvPr id="7" name="Группа 6"/>
              <p:cNvGrpSpPr/>
              <p:nvPr/>
            </p:nvGrpSpPr>
            <p:grpSpPr>
              <a:xfrm>
                <a:off x="6128092" y="4818438"/>
                <a:ext cx="1196745" cy="1041391"/>
                <a:chOff x="6112494" y="4409213"/>
                <a:chExt cx="1196745" cy="1041391"/>
              </a:xfrm>
            </p:grpSpPr>
            <p:sp>
              <p:nvSpPr>
                <p:cNvPr id="420" name="TextBox 419"/>
                <p:cNvSpPr txBox="1"/>
                <p:nvPr/>
              </p:nvSpPr>
              <p:spPr>
                <a:xfrm>
                  <a:off x="6113818" y="4409213"/>
                  <a:ext cx="1195421" cy="1846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600" dirty="0"/>
                    <a:t>Глина</a:t>
                  </a:r>
                </a:p>
              </p:txBody>
            </p:sp>
            <p:sp>
              <p:nvSpPr>
                <p:cNvPr id="422" name="TextBox 421"/>
                <p:cNvSpPr txBox="1"/>
                <p:nvPr/>
              </p:nvSpPr>
              <p:spPr>
                <a:xfrm>
                  <a:off x="6112495" y="5088760"/>
                  <a:ext cx="1195421" cy="1846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600" dirty="0"/>
                    <a:t>Песчано-гравийная смесь</a:t>
                  </a:r>
                </a:p>
              </p:txBody>
            </p:sp>
            <p:sp>
              <p:nvSpPr>
                <p:cNvPr id="425" name="TextBox 424"/>
                <p:cNvSpPr txBox="1"/>
                <p:nvPr/>
              </p:nvSpPr>
              <p:spPr>
                <a:xfrm>
                  <a:off x="6112496" y="4911583"/>
                  <a:ext cx="1195421" cy="1846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600" dirty="0"/>
                    <a:t>Известняк</a:t>
                  </a:r>
                </a:p>
              </p:txBody>
            </p:sp>
            <p:sp>
              <p:nvSpPr>
                <p:cNvPr id="77" name="TextBox 76"/>
                <p:cNvSpPr txBox="1"/>
                <p:nvPr/>
              </p:nvSpPr>
              <p:spPr>
                <a:xfrm>
                  <a:off x="6112494" y="5265938"/>
                  <a:ext cx="1195421" cy="1846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600" dirty="0"/>
                    <a:t>Каменная соль</a:t>
                  </a:r>
                </a:p>
              </p:txBody>
            </p:sp>
            <p:sp>
              <p:nvSpPr>
                <p:cNvPr id="81" name="TextBox 80"/>
                <p:cNvSpPr txBox="1"/>
                <p:nvPr/>
              </p:nvSpPr>
              <p:spPr>
                <a:xfrm>
                  <a:off x="6112497" y="4732369"/>
                  <a:ext cx="1195421" cy="1846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600" dirty="0"/>
                    <a:t>Гипс</a:t>
                  </a:r>
                </a:p>
              </p:txBody>
            </p:sp>
          </p:grpSp>
          <p:pic>
            <p:nvPicPr>
              <p:cNvPr id="8" name="Рисунок 7"/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00344" y="4838551"/>
                <a:ext cx="144000" cy="144000"/>
              </a:xfrm>
              <a:prstGeom prst="rect">
                <a:avLst/>
              </a:prstGeom>
            </p:spPr>
          </p:pic>
          <p:pic>
            <p:nvPicPr>
              <p:cNvPr id="12" name="Рисунок 11"/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03552" y="5695496"/>
                <a:ext cx="144000" cy="144000"/>
              </a:xfrm>
              <a:prstGeom prst="rect">
                <a:avLst/>
              </a:prstGeom>
            </p:spPr>
          </p:pic>
          <p:pic>
            <p:nvPicPr>
              <p:cNvPr id="13" name="Рисунок 12"/>
              <p:cNvPicPr>
                <a:picLocks noChangeAspect="1"/>
              </p:cNvPicPr>
              <p:nvPr/>
            </p:nvPicPr>
            <p:blipFill>
              <a:blip r:embed="rId8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99019" y="5341141"/>
                <a:ext cx="144000" cy="144000"/>
              </a:xfrm>
              <a:prstGeom prst="rect">
                <a:avLst/>
              </a:prstGeom>
            </p:spPr>
          </p:pic>
          <p:grpSp>
            <p:nvGrpSpPr>
              <p:cNvPr id="50" name="Группа 49"/>
              <p:cNvGrpSpPr/>
              <p:nvPr/>
            </p:nvGrpSpPr>
            <p:grpSpPr>
              <a:xfrm>
                <a:off x="6014120" y="5178694"/>
                <a:ext cx="115092" cy="116636"/>
                <a:chOff x="7469708" y="5629340"/>
                <a:chExt cx="183128" cy="183128"/>
              </a:xfrm>
            </p:grpSpPr>
            <p:sp>
              <p:nvSpPr>
                <p:cNvPr id="51" name="Прямоугольник 50"/>
                <p:cNvSpPr/>
                <p:nvPr/>
              </p:nvSpPr>
              <p:spPr>
                <a:xfrm>
                  <a:off x="7469708" y="5629340"/>
                  <a:ext cx="183128" cy="183128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cxnSp>
              <p:nvCxnSpPr>
                <p:cNvPr id="52" name="Прямая соединительная линия 51"/>
                <p:cNvCxnSpPr>
                  <a:stCxn id="51" idx="0"/>
                  <a:endCxn id="51" idx="2"/>
                </p:cNvCxnSpPr>
                <p:nvPr/>
              </p:nvCxnSpPr>
              <p:spPr>
                <a:xfrm>
                  <a:off x="7561272" y="5629340"/>
                  <a:ext cx="0" cy="183128"/>
                </a:xfrm>
                <a:prstGeom prst="line">
                  <a:avLst/>
                </a:prstGeom>
                <a:ln w="15875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Группа 52"/>
              <p:cNvGrpSpPr/>
              <p:nvPr/>
            </p:nvGrpSpPr>
            <p:grpSpPr>
              <a:xfrm>
                <a:off x="6011161" y="5526848"/>
                <a:ext cx="119716" cy="121322"/>
                <a:chOff x="7300433" y="5662680"/>
                <a:chExt cx="167649" cy="169898"/>
              </a:xfrm>
            </p:grpSpPr>
            <p:sp>
              <p:nvSpPr>
                <p:cNvPr id="55" name="Прямоугольник 54"/>
                <p:cNvSpPr/>
                <p:nvPr/>
              </p:nvSpPr>
              <p:spPr>
                <a:xfrm>
                  <a:off x="7300433" y="5662680"/>
                  <a:ext cx="167649" cy="1698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6" name="Овал 55"/>
                <p:cNvSpPr/>
                <p:nvPr/>
              </p:nvSpPr>
              <p:spPr>
                <a:xfrm>
                  <a:off x="7337844" y="5709295"/>
                  <a:ext cx="14567" cy="1456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7" name="Овал 56"/>
                <p:cNvSpPr/>
                <p:nvPr/>
              </p:nvSpPr>
              <p:spPr>
                <a:xfrm>
                  <a:off x="7416103" y="5709295"/>
                  <a:ext cx="14567" cy="1456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8" name="Овал 57"/>
                <p:cNvSpPr/>
                <p:nvPr/>
              </p:nvSpPr>
              <p:spPr>
                <a:xfrm>
                  <a:off x="7416103" y="5781350"/>
                  <a:ext cx="14567" cy="1456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9" name="Овал 58"/>
                <p:cNvSpPr/>
                <p:nvPr/>
              </p:nvSpPr>
              <p:spPr>
                <a:xfrm>
                  <a:off x="7337844" y="5781350"/>
                  <a:ext cx="14567" cy="1456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</p:grpSp>
        <p:grpSp>
          <p:nvGrpSpPr>
            <p:cNvPr id="60" name="Группа 59"/>
            <p:cNvGrpSpPr/>
            <p:nvPr/>
          </p:nvGrpSpPr>
          <p:grpSpPr>
            <a:xfrm>
              <a:off x="6051036" y="5228641"/>
              <a:ext cx="51970" cy="101511"/>
              <a:chOff x="7896873" y="5312293"/>
              <a:chExt cx="73632" cy="193842"/>
            </a:xfrm>
          </p:grpSpPr>
          <p:sp>
            <p:nvSpPr>
              <p:cNvPr id="61" name="Овал 60"/>
              <p:cNvSpPr/>
              <p:nvPr/>
            </p:nvSpPr>
            <p:spPr>
              <a:xfrm>
                <a:off x="7896874" y="5312293"/>
                <a:ext cx="73631" cy="102137"/>
              </a:xfrm>
              <a:prstGeom prst="ellipse">
                <a:avLst/>
              </a:prstGeom>
              <a:solidFill>
                <a:srgbClr val="FF3300"/>
              </a:solidFill>
              <a:ln>
                <a:solidFill>
                  <a:srgbClr val="FF33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62" name="Скругленная соединительная линия 61"/>
              <p:cNvCxnSpPr/>
              <p:nvPr/>
            </p:nvCxnSpPr>
            <p:spPr>
              <a:xfrm rot="5400000">
                <a:off x="7874165" y="5432757"/>
                <a:ext cx="96086" cy="50669"/>
              </a:xfrm>
              <a:prstGeom prst="curvedConnector3">
                <a:avLst/>
              </a:prstGeom>
              <a:ln w="9525">
                <a:solidFill>
                  <a:srgbClr val="FF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3" name="TextBox 62"/>
            <p:cNvSpPr txBox="1"/>
            <p:nvPr/>
          </p:nvSpPr>
          <p:spPr>
            <a:xfrm>
              <a:off x="6126228" y="5187810"/>
              <a:ext cx="1195421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00" dirty="0"/>
                <a:t>Источники минеральных вод</a:t>
              </a:r>
            </a:p>
          </p:txBody>
        </p:sp>
      </p:grp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4F6043-7A67-491B-98BC-F933DED7226D}" type="slidenum">
              <a:rPr lang="ru-RU" smtClean="0"/>
              <a:t>3</a:t>
            </a:fld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80" y="525948"/>
            <a:ext cx="10692755" cy="5604294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703791" y="525948"/>
            <a:ext cx="10837180" cy="5604294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264478"/>
                </a:solidFill>
              </a:rPr>
              <a:t> </a:t>
            </a:r>
          </a:p>
        </p:txBody>
      </p:sp>
      <p:sp>
        <p:nvSpPr>
          <p:cNvPr id="148" name="Прямоугольник 147"/>
          <p:cNvSpPr/>
          <p:nvPr/>
        </p:nvSpPr>
        <p:spPr>
          <a:xfrm>
            <a:off x="0" y="-1"/>
            <a:ext cx="714375" cy="6858001"/>
          </a:xfrm>
          <a:prstGeom prst="rect">
            <a:avLst/>
          </a:prstGeom>
          <a:solidFill>
            <a:srgbClr val="D1DD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  <p:sp>
        <p:nvSpPr>
          <p:cNvPr id="415" name="TextBox 414"/>
          <p:cNvSpPr txBox="1"/>
          <p:nvPr/>
        </p:nvSpPr>
        <p:spPr>
          <a:xfrm>
            <a:off x="703792" y="33814"/>
            <a:ext cx="96820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6985">
              <a:spcBef>
                <a:spcPts val="0"/>
              </a:spcBef>
            </a:pPr>
            <a:r>
              <a:rPr lang="ru-RU" b="1" dirty="0">
                <a:solidFill>
                  <a:srgbClr val="558FC4"/>
                </a:solidFill>
                <a:latin typeface="Gabriola" panose="04040605051002020D02" pitchFamily="82" charset="0"/>
                <a:cs typeface="Microsoft Sans Serif" panose="020B0604020202020204"/>
              </a:rPr>
              <a:t>2. ИНЖЕНЕРНАЯ ИНФРАСТРУКТУРА ГОРОДСКОГО ОКРУГА ГОРОД СТЕРЛИТАМАК РБ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393" y="3095616"/>
            <a:ext cx="1339114" cy="133911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018" y="3225173"/>
            <a:ext cx="1080000" cy="108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318" y="862472"/>
            <a:ext cx="1080000" cy="108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950" y="862472"/>
            <a:ext cx="1080000" cy="108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018" y="862472"/>
            <a:ext cx="1080000" cy="108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318" y="3225173"/>
            <a:ext cx="1080000" cy="1080000"/>
          </a:xfrm>
          <a:prstGeom prst="rect">
            <a:avLst/>
          </a:prstGeom>
        </p:spPr>
      </p:pic>
      <p:sp>
        <p:nvSpPr>
          <p:cNvPr id="166" name="TextBox 165"/>
          <p:cNvSpPr txBox="1"/>
          <p:nvPr/>
        </p:nvSpPr>
        <p:spPr>
          <a:xfrm>
            <a:off x="1121461" y="1987620"/>
            <a:ext cx="2915701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6985" algn="ctr">
              <a:spcBef>
                <a:spcPts val="0"/>
              </a:spcBef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ГАЗОСНАБЖЕНИЕ </a:t>
            </a:r>
            <a:br>
              <a:rPr lang="ru-RU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</a:b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Общая протяженность </a:t>
            </a: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93</a:t>
            </a:r>
            <a:r>
              <a:rPr lang="ru-RU" altLang="en-US" sz="1600" b="1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3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,9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6</a:t>
            </a: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 км</a:t>
            </a:r>
            <a:br>
              <a:rPr lang="ru-RU" sz="1600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</a:b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Свободная мощность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329 728 </a:t>
            </a: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тыс. м</a:t>
            </a:r>
            <a:r>
              <a:rPr lang="ru-RU" sz="1600" baseline="30000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3</a:t>
            </a: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/ч </a:t>
            </a:r>
            <a:br>
              <a:rPr lang="ru-RU" sz="1600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</a:b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Тариф </a:t>
            </a:r>
            <a:r>
              <a:rPr lang="ru-RU" sz="1100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(для ЮЛ)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8 000</a:t>
            </a:r>
            <a:r>
              <a:rPr lang="ru-RU" sz="1100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 </a:t>
            </a: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руб./1000 м</a:t>
            </a:r>
            <a:r>
              <a:rPr lang="ru-RU" sz="1600" baseline="30000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3</a:t>
            </a:r>
          </a:p>
        </p:txBody>
      </p:sp>
      <p:sp>
        <p:nvSpPr>
          <p:cNvPr id="167" name="TextBox 166"/>
          <p:cNvSpPr txBox="1"/>
          <p:nvPr/>
        </p:nvSpPr>
        <p:spPr>
          <a:xfrm>
            <a:off x="4628970" y="1987620"/>
            <a:ext cx="2675959" cy="11372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6985"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ВОДОСНАБЖЕНИЕ</a:t>
            </a:r>
            <a:br>
              <a:rPr lang="ru-RU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</a:b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Общая протяженность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516,00</a:t>
            </a: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 км</a:t>
            </a:r>
            <a:br>
              <a:rPr lang="ru-RU" sz="1600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</a:b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Свободная мощность -</a:t>
            </a: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25,50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 </a:t>
            </a: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м</a:t>
            </a:r>
            <a:r>
              <a:rPr lang="ru-RU" sz="1600" baseline="30000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3</a:t>
            </a: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/ч</a:t>
            </a:r>
            <a:br>
              <a:rPr lang="ru-RU" sz="1600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</a:b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Тариф </a:t>
            </a:r>
            <a:r>
              <a:rPr lang="ru-RU" sz="1100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(для ЮЛ) </a:t>
            </a: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24,4 </a:t>
            </a: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руб./м</a:t>
            </a:r>
            <a:r>
              <a:rPr lang="ru-RU" sz="1600" baseline="30000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3</a:t>
            </a:r>
          </a:p>
        </p:txBody>
      </p:sp>
      <p:sp>
        <p:nvSpPr>
          <p:cNvPr id="168" name="TextBox 167"/>
          <p:cNvSpPr txBox="1"/>
          <p:nvPr/>
        </p:nvSpPr>
        <p:spPr>
          <a:xfrm>
            <a:off x="8113301" y="1987620"/>
            <a:ext cx="2472033" cy="1168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6985"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ВОДООТВЕДЕНИЕ</a:t>
            </a:r>
            <a:br>
              <a:rPr lang="ru-RU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</a:b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Общая протяженность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312,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10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 </a:t>
            </a: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км</a:t>
            </a:r>
            <a:br>
              <a:rPr lang="ru-RU" sz="1600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</a:b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Свободная мощность </a:t>
            </a: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47,18</a:t>
            </a: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 м</a:t>
            </a:r>
            <a:r>
              <a:rPr lang="ru-RU" sz="1600" baseline="30000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3</a:t>
            </a: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/ч</a:t>
            </a:r>
            <a:br>
              <a:rPr lang="ru-RU" sz="1600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</a:b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Тариф </a:t>
            </a:r>
            <a:r>
              <a:rPr lang="ru-RU" sz="1100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(для ЮЛ)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27,49</a:t>
            </a: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 </a:t>
            </a: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руб./м</a:t>
            </a:r>
            <a:r>
              <a:rPr lang="ru-RU" sz="1600" baseline="30000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3</a:t>
            </a:r>
          </a:p>
        </p:txBody>
      </p:sp>
      <p:sp>
        <p:nvSpPr>
          <p:cNvPr id="169" name="TextBox 168"/>
          <p:cNvSpPr txBox="1"/>
          <p:nvPr/>
        </p:nvSpPr>
        <p:spPr>
          <a:xfrm>
            <a:off x="1261037" y="4420750"/>
            <a:ext cx="267595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6985" algn="ctr">
              <a:spcBef>
                <a:spcPts val="0"/>
              </a:spcBef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ЭЛЕКТРОСНАБЖЕНИЕ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 </a:t>
            </a:r>
            <a:br>
              <a:rPr lang="ru-RU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</a:b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Общая протяженность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1 567,2</a:t>
            </a: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 км</a:t>
            </a:r>
            <a:br>
              <a:rPr lang="ru-RU" sz="1600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</a:b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Свободная мощность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28,45</a:t>
            </a: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 МВт/ч</a:t>
            </a:r>
          </a:p>
          <a:p>
            <a:pPr marR="6985" algn="ctr"/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Тариф </a:t>
            </a:r>
            <a:r>
              <a:rPr lang="ru-RU" sz="1100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(для ЮЛ) </a:t>
            </a: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7,51 </a:t>
            </a: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руб./кВт*ч</a:t>
            </a:r>
          </a:p>
        </p:txBody>
      </p:sp>
      <p:sp>
        <p:nvSpPr>
          <p:cNvPr id="171" name="TextBox 170"/>
          <p:cNvSpPr txBox="1"/>
          <p:nvPr/>
        </p:nvSpPr>
        <p:spPr>
          <a:xfrm>
            <a:off x="4104185" y="4420750"/>
            <a:ext cx="3725527" cy="1691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6985"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ТЕПЛОСНАБЖЕНИЕ</a:t>
            </a:r>
            <a:br>
              <a:rPr lang="ru-RU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</a:b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Общая протяженность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3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1</a:t>
            </a:r>
            <a:r>
              <a:rPr lang="ru-RU" altLang="en-US" b="1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8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,8</a:t>
            </a:r>
            <a:r>
              <a:rPr lang="ru-RU" altLang="en-US" b="1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7</a:t>
            </a: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 км</a:t>
            </a:r>
            <a:br>
              <a:rPr lang="ru-RU" sz="1600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</a:b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Свободная мощность –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 C</a:t>
            </a: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т. ТЭЦ -</a:t>
            </a: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295</a:t>
            </a: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 Гкал/ч</a:t>
            </a:r>
          </a:p>
          <a:p>
            <a:pPr marR="6985" algn="ctr"/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КЦ-7 – </a:t>
            </a: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236,4</a:t>
            </a: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 Гкал/ч</a:t>
            </a:r>
            <a:br>
              <a:rPr lang="ru-RU" sz="1600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</a:b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Тариф (для ЮЛ)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2 434,81</a:t>
            </a: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 руб./Гкал (ООО «Баш РТС»)</a:t>
            </a:r>
          </a:p>
          <a:p>
            <a:pPr marR="6985" algn="ctr"/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Тариф (для ЮЛ)</a:t>
            </a: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1 </a:t>
            </a:r>
            <a:r>
              <a:rPr lang="ru-RU" altLang="en-US" b="1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925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,30</a:t>
            </a: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 </a:t>
            </a: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руб./Гкал (АО «СРСТ»)</a:t>
            </a:r>
          </a:p>
        </p:txBody>
      </p:sp>
      <p:sp>
        <p:nvSpPr>
          <p:cNvPr id="178" name="TextBox 177"/>
          <p:cNvSpPr txBox="1"/>
          <p:nvPr/>
        </p:nvSpPr>
        <p:spPr>
          <a:xfrm>
            <a:off x="8113301" y="4420750"/>
            <a:ext cx="2472033" cy="1052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6985" algn="ctr">
              <a:lnSpc>
                <a:spcPts val="1500"/>
              </a:lnSpc>
              <a:spcBef>
                <a:spcPts val="0"/>
              </a:spcBef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СВЯЗЬ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и ИНТЕРНЕТ</a:t>
            </a:r>
            <a:br>
              <a:rPr lang="ru-RU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</a:b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4G</a:t>
            </a:r>
            <a:br>
              <a:rPr lang="ru-RU" sz="1600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</a:b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пропускная способность сети «интернет» до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1</a:t>
            </a: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 Гбит/с</a:t>
            </a:r>
          </a:p>
          <a:p>
            <a:pPr marR="6985" algn="ctr">
              <a:lnSpc>
                <a:spcPts val="1500"/>
              </a:lnSpc>
            </a:pP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Тариф </a:t>
            </a:r>
            <a:r>
              <a:rPr lang="ru-RU" sz="1100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(для ЮЛ) </a:t>
            </a: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от </a:t>
            </a: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360</a:t>
            </a: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 руб.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3725" y="5414967"/>
            <a:ext cx="720000" cy="7200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890919" y="5859270"/>
            <a:ext cx="3222806" cy="283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6985" algn="ctr">
              <a:lnSpc>
                <a:spcPts val="1500"/>
              </a:lnSpc>
              <a:spcBef>
                <a:spcPts val="0"/>
              </a:spcBef>
            </a:pPr>
            <a:r>
              <a:rPr lang="ru-RU" sz="1200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* данные на слайде представлены </a:t>
            </a:r>
            <a:r>
              <a:rPr lang="ru-RU" sz="120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за 2025г</a:t>
            </a:r>
            <a:r>
              <a:rPr lang="ru-RU" sz="1200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.</a:t>
            </a:r>
            <a:endParaRPr lang="ru-RU" sz="1100" dirty="0">
              <a:solidFill>
                <a:schemeClr val="accent6">
                  <a:lumMod val="75000"/>
                </a:schemeClr>
              </a:solidFill>
              <a:latin typeface="Gabriola" panose="04040605051002020D02" pitchFamily="82" charset="0"/>
              <a:cs typeface="Microsoft Sans Serif" panose="020B0604020202020204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4F6043-7A67-491B-98BC-F933DED7226D}" type="slidenum">
              <a:rPr lang="ru-RU" smtClean="0"/>
              <a:t>4</a:t>
            </a:fld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Рисунок 119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336" t="15954" r="21328" b="16191"/>
          <a:stretch>
            <a:fillRect/>
          </a:stretch>
        </p:blipFill>
        <p:spPr>
          <a:xfrm flipH="1">
            <a:off x="9026304" y="458559"/>
            <a:ext cx="2504759" cy="560053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954" r="3813" b="16191"/>
          <a:stretch>
            <a:fillRect/>
          </a:stretch>
        </p:blipFill>
        <p:spPr>
          <a:xfrm>
            <a:off x="840991" y="558955"/>
            <a:ext cx="8212474" cy="5600532"/>
          </a:xfrm>
          <a:prstGeom prst="rect">
            <a:avLst/>
          </a:prstGeom>
        </p:spPr>
      </p:pic>
      <p:sp>
        <p:nvSpPr>
          <p:cNvPr id="117" name="Прямоугольник 116"/>
          <p:cNvSpPr/>
          <p:nvPr/>
        </p:nvSpPr>
        <p:spPr>
          <a:xfrm>
            <a:off x="536725" y="523783"/>
            <a:ext cx="10937000" cy="5605240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264478"/>
                </a:solidFill>
              </a:rPr>
              <a:t> </a:t>
            </a:r>
          </a:p>
        </p:txBody>
      </p:sp>
      <p:sp>
        <p:nvSpPr>
          <p:cNvPr id="148" name="Прямоугольник 147"/>
          <p:cNvSpPr/>
          <p:nvPr/>
        </p:nvSpPr>
        <p:spPr>
          <a:xfrm>
            <a:off x="0" y="-1"/>
            <a:ext cx="714375" cy="6858001"/>
          </a:xfrm>
          <a:prstGeom prst="rect">
            <a:avLst/>
          </a:prstGeom>
          <a:solidFill>
            <a:srgbClr val="D1DD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  <p:sp>
        <p:nvSpPr>
          <p:cNvPr id="166" name="TextBox 165"/>
          <p:cNvSpPr txBox="1"/>
          <p:nvPr/>
        </p:nvSpPr>
        <p:spPr>
          <a:xfrm>
            <a:off x="1936827" y="1237939"/>
            <a:ext cx="20226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6985" algn="ctr">
              <a:spcBef>
                <a:spcPts val="0"/>
              </a:spcBef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ПРОМЫШЛЕННОСТЬ</a:t>
            </a:r>
            <a:endParaRPr lang="ru-RU" dirty="0">
              <a:solidFill>
                <a:schemeClr val="accent6">
                  <a:lumMod val="75000"/>
                </a:schemeClr>
              </a:solidFill>
              <a:latin typeface="Gabriola" panose="04040605051002020D02" pitchFamily="82" charset="0"/>
              <a:cs typeface="Microsoft Sans Serif" panose="020B0604020202020204"/>
            </a:endParaRPr>
          </a:p>
        </p:txBody>
      </p:sp>
      <p:sp>
        <p:nvSpPr>
          <p:cNvPr id="168" name="TextBox 167"/>
          <p:cNvSpPr txBox="1"/>
          <p:nvPr/>
        </p:nvSpPr>
        <p:spPr>
          <a:xfrm>
            <a:off x="4841084" y="1228681"/>
            <a:ext cx="2223662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6985" algn="ctr">
              <a:lnSpc>
                <a:spcPct val="80000"/>
              </a:lnSpc>
              <a:spcBef>
                <a:spcPts val="0"/>
              </a:spcBef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ТУРИЗМ и ПРИДОРОЖНЫЙ СЕРВИС</a:t>
            </a:r>
            <a:endParaRPr lang="ru-RU" dirty="0">
              <a:solidFill>
                <a:schemeClr val="accent6">
                  <a:lumMod val="75000"/>
                </a:schemeClr>
              </a:solidFill>
              <a:latin typeface="Gabriola" panose="04040605051002020D02" pitchFamily="82" charset="0"/>
              <a:cs typeface="Microsoft Sans Serif" panose="020B0604020202020204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99417" y="40388"/>
            <a:ext cx="113609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6985">
              <a:spcBef>
                <a:spcPts val="0"/>
              </a:spcBef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3. ПРИОРИТЕТНЫЕ ИНВЕСТИЦИОННЫЕ НИШИ ГОРОДСКОГО ОКРУГА ГОРОД СТЕРЛИТАМАК РБ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Gabriola" panose="04040605051002020D02" pitchFamily="8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806545" y="1259431"/>
            <a:ext cx="24720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6985" algn="ctr">
              <a:spcBef>
                <a:spcPts val="0"/>
              </a:spcBef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ЖКХ и ЭКОЛОГИЯ</a:t>
            </a:r>
            <a:endParaRPr lang="ru-RU" dirty="0">
              <a:solidFill>
                <a:schemeClr val="accent6">
                  <a:lumMod val="75000"/>
                </a:schemeClr>
              </a:solidFill>
              <a:latin typeface="Gabriola" panose="04040605051002020D02" pitchFamily="82" charset="0"/>
              <a:cs typeface="Microsoft Sans Serif" panose="020B0604020202020204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450567" y="4048013"/>
            <a:ext cx="12545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6985" algn="ctr">
              <a:spcBef>
                <a:spcPts val="0"/>
              </a:spcBef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ТОРГОВЛЯ</a:t>
            </a:r>
            <a:endParaRPr lang="ru-RU" dirty="0">
              <a:solidFill>
                <a:schemeClr val="accent6">
                  <a:lumMod val="75000"/>
                </a:schemeClr>
              </a:solidFill>
              <a:latin typeface="Gabriola" panose="04040605051002020D02" pitchFamily="82" charset="0"/>
              <a:cs typeface="Microsoft Sans Serif" panose="020B0604020202020204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714134" y="4031130"/>
            <a:ext cx="2487485" cy="4862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6985" algn="ctr">
              <a:lnSpc>
                <a:spcPct val="80000"/>
              </a:lnSpc>
              <a:spcBef>
                <a:spcPts val="0"/>
              </a:spcBef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СТРОИТЕЛЬСТВО</a:t>
            </a:r>
          </a:p>
          <a:p>
            <a:pPr marR="6985" algn="ctr">
              <a:lnSpc>
                <a:spcPct val="80000"/>
              </a:lnSpc>
              <a:spcBef>
                <a:spcPts val="0"/>
              </a:spcBef>
            </a:pP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(в том числе жилая застройка)</a:t>
            </a:r>
            <a:endParaRPr lang="ru-RU" sz="1400" dirty="0">
              <a:solidFill>
                <a:schemeClr val="accent6">
                  <a:lumMod val="75000"/>
                </a:schemeClr>
              </a:solidFill>
              <a:latin typeface="Gabriola" panose="04040605051002020D02" pitchFamily="82" charset="0"/>
              <a:cs typeface="Microsoft Sans Serif" panose="020B0604020202020204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746" y="541279"/>
            <a:ext cx="720000" cy="720000"/>
          </a:xfrm>
          <a:prstGeom prst="rect">
            <a:avLst/>
          </a:prstGeom>
        </p:spPr>
      </p:pic>
      <p:pic>
        <p:nvPicPr>
          <p:cNvPr id="84" name="Рисунок 83"/>
          <p:cNvPicPr>
            <a:picLocks noChangeAspect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196" y="523523"/>
            <a:ext cx="720000" cy="720000"/>
          </a:xfrm>
          <a:prstGeom prst="rect">
            <a:avLst/>
          </a:prstGeom>
        </p:spPr>
      </p:pic>
      <p:pic>
        <p:nvPicPr>
          <p:cNvPr id="86" name="Рисунок 85"/>
          <p:cNvPicPr>
            <a:picLocks noChangeAspect="1"/>
          </p:cNvPicPr>
          <p:nvPr/>
        </p:nvPicPr>
        <p:blipFill>
          <a:blip r:embed="rId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354" y="525775"/>
            <a:ext cx="720000" cy="72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314" y="3274539"/>
            <a:ext cx="863008" cy="8630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180" y="3421125"/>
            <a:ext cx="720000" cy="720000"/>
          </a:xfrm>
          <a:prstGeom prst="rect">
            <a:avLst/>
          </a:prstGeom>
        </p:spPr>
      </p:pic>
      <p:sp>
        <p:nvSpPr>
          <p:cNvPr id="238" name="TextBox 237"/>
          <p:cNvSpPr txBox="1"/>
          <p:nvPr/>
        </p:nvSpPr>
        <p:spPr>
          <a:xfrm>
            <a:off x="8606782" y="4049120"/>
            <a:ext cx="10717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6985" algn="ctr">
              <a:spcBef>
                <a:spcPts val="0"/>
              </a:spcBef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ПРОЧИЕ</a:t>
            </a:r>
            <a:endParaRPr lang="ru-RU" dirty="0">
              <a:solidFill>
                <a:schemeClr val="accent6">
                  <a:lumMod val="75000"/>
                </a:schemeClr>
              </a:solidFill>
              <a:latin typeface="Gabriola" panose="04040605051002020D02" pitchFamily="82" charset="0"/>
              <a:cs typeface="Microsoft Sans Serif" panose="020B0604020202020204"/>
            </a:endParaRPr>
          </a:p>
        </p:txBody>
      </p:sp>
      <p:pic>
        <p:nvPicPr>
          <p:cNvPr id="248" name="Рисунок 247"/>
          <p:cNvPicPr>
            <a:picLocks noChangeAspect="1"/>
          </p:cNvPicPr>
          <p:nvPr/>
        </p:nvPicPr>
        <p:blipFill>
          <a:blip r:embed="rId10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039" y="3421125"/>
            <a:ext cx="720000" cy="720000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4996981" y="1721668"/>
            <a:ext cx="2042554" cy="1620000"/>
            <a:chOff x="3085081" y="2215785"/>
            <a:chExt cx="1930118" cy="1470737"/>
          </a:xfrm>
        </p:grpSpPr>
        <p:grpSp>
          <p:nvGrpSpPr>
            <p:cNvPr id="182" name="Группа 181"/>
            <p:cNvGrpSpPr/>
            <p:nvPr/>
          </p:nvGrpSpPr>
          <p:grpSpPr>
            <a:xfrm>
              <a:off x="3085081" y="2215785"/>
              <a:ext cx="1922338" cy="1470737"/>
              <a:chOff x="724632" y="1971674"/>
              <a:chExt cx="1922338" cy="1470737"/>
            </a:xfrm>
          </p:grpSpPr>
          <p:sp>
            <p:nvSpPr>
              <p:cNvPr id="183" name="Скругленный прямоугольник 182"/>
              <p:cNvSpPr/>
              <p:nvPr/>
            </p:nvSpPr>
            <p:spPr>
              <a:xfrm>
                <a:off x="843125" y="1971674"/>
                <a:ext cx="1700916" cy="1470737"/>
              </a:xfrm>
              <a:prstGeom prst="roundRect">
                <a:avLst/>
              </a:prstGeom>
              <a:solidFill>
                <a:srgbClr val="D1DD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1000"/>
                  </a:lnSpc>
                </a:pPr>
                <a:endParaRPr lang="ru-RU"/>
              </a:p>
            </p:txBody>
          </p:sp>
          <p:grpSp>
            <p:nvGrpSpPr>
              <p:cNvPr id="184" name="Группа 183"/>
              <p:cNvGrpSpPr/>
              <p:nvPr/>
            </p:nvGrpSpPr>
            <p:grpSpPr>
              <a:xfrm>
                <a:off x="724632" y="2102003"/>
                <a:ext cx="1922338" cy="1334317"/>
                <a:chOff x="886805" y="2113869"/>
                <a:chExt cx="1922338" cy="1334317"/>
              </a:xfrm>
            </p:grpSpPr>
            <p:sp>
              <p:nvSpPr>
                <p:cNvPr id="185" name="TextBox 184"/>
                <p:cNvSpPr txBox="1"/>
                <p:nvPr/>
              </p:nvSpPr>
              <p:spPr>
                <a:xfrm>
                  <a:off x="886805" y="2234926"/>
                  <a:ext cx="1922338" cy="2228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R="6985" algn="ctr">
                    <a:lnSpc>
                      <a:spcPts val="1000"/>
                    </a:lnSpc>
                    <a:spcBef>
                      <a:spcPts val="0"/>
                    </a:spcBef>
                  </a:pPr>
                  <a:r>
                    <a:rPr lang="ru-RU" sz="1200" dirty="0">
                      <a:solidFill>
                        <a:schemeClr val="accent6">
                          <a:lumMod val="75000"/>
                        </a:schemeClr>
                      </a:solidFill>
                      <a:latin typeface="Gabriola" panose="04040605051002020D02" pitchFamily="82" charset="0"/>
                      <a:cs typeface="Microsoft Sans Serif" panose="020B0604020202020204"/>
                    </a:rPr>
                    <a:t>Планируемых инвестпроекта</a:t>
                  </a:r>
                </a:p>
              </p:txBody>
            </p:sp>
            <p:sp>
              <p:nvSpPr>
                <p:cNvPr id="186" name="TextBox 185"/>
                <p:cNvSpPr txBox="1"/>
                <p:nvPr/>
              </p:nvSpPr>
              <p:spPr>
                <a:xfrm>
                  <a:off x="1578449" y="2113869"/>
                  <a:ext cx="545901" cy="2335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ts val="1000"/>
                    </a:lnSpc>
                  </a:pPr>
                  <a:r>
                    <a:rPr lang="ru-RU" sz="2400" b="1" dirty="0">
                      <a:solidFill>
                        <a:srgbClr val="1565C0"/>
                      </a:solidFill>
                      <a:latin typeface="Gabriola" panose="04040605051002020D02" pitchFamily="82" charset="0"/>
                      <a:cs typeface="Microsoft Sans Serif" panose="020B0604020202020204"/>
                    </a:rPr>
                    <a:t>0</a:t>
                  </a:r>
                </a:p>
              </p:txBody>
            </p:sp>
            <p:sp>
              <p:nvSpPr>
                <p:cNvPr id="187" name="TextBox 186"/>
                <p:cNvSpPr txBox="1"/>
                <p:nvPr/>
              </p:nvSpPr>
              <p:spPr>
                <a:xfrm>
                  <a:off x="1069911" y="3015087"/>
                  <a:ext cx="1564620" cy="4330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R="6985" algn="ctr">
                    <a:lnSpc>
                      <a:spcPts val="1000"/>
                    </a:lnSpc>
                    <a:spcBef>
                      <a:spcPts val="0"/>
                    </a:spcBef>
                  </a:pPr>
                  <a:r>
                    <a:rPr lang="ru-RU" sz="1200" dirty="0">
                      <a:solidFill>
                        <a:schemeClr val="accent6">
                          <a:lumMod val="75000"/>
                        </a:schemeClr>
                      </a:solidFill>
                      <a:latin typeface="Gabriola" panose="04040605051002020D02" pitchFamily="82" charset="0"/>
                      <a:cs typeface="Microsoft Sans Serif" panose="020B0604020202020204"/>
                    </a:rPr>
                    <a:t>Свободных земельных участка/ инвестиционные площадки</a:t>
                  </a:r>
                </a:p>
              </p:txBody>
            </p:sp>
            <p:sp>
              <p:nvSpPr>
                <p:cNvPr id="188" name="TextBox 187"/>
                <p:cNvSpPr txBox="1"/>
                <p:nvPr/>
              </p:nvSpPr>
              <p:spPr>
                <a:xfrm>
                  <a:off x="1578449" y="2904983"/>
                  <a:ext cx="554611" cy="20025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ts val="1000"/>
                    </a:lnSpc>
                  </a:pPr>
                  <a:r>
                    <a:rPr lang="ru-RU" sz="2400" b="1" dirty="0">
                      <a:solidFill>
                        <a:srgbClr val="1565C0"/>
                      </a:solidFill>
                      <a:latin typeface="Gabriola" panose="04040605051002020D02" pitchFamily="82" charset="0"/>
                      <a:cs typeface="Microsoft Sans Serif" panose="020B0604020202020204"/>
                    </a:rPr>
                    <a:t>0</a:t>
                  </a:r>
                </a:p>
              </p:txBody>
            </p:sp>
          </p:grpSp>
        </p:grpSp>
        <p:sp>
          <p:nvSpPr>
            <p:cNvPr id="260" name="TextBox 259"/>
            <p:cNvSpPr txBox="1"/>
            <p:nvPr/>
          </p:nvSpPr>
          <p:spPr>
            <a:xfrm>
              <a:off x="3781079" y="2719807"/>
              <a:ext cx="545901" cy="2572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"/>
                </a:lnSpc>
              </a:pPr>
              <a:r>
                <a:rPr lang="ru-RU" sz="2400" b="1" dirty="0">
                  <a:solidFill>
                    <a:srgbClr val="1565C0"/>
                  </a:solidFill>
                  <a:latin typeface="Gabriola" panose="04040605051002020D02" pitchFamily="82" charset="0"/>
                  <a:cs typeface="Microsoft Sans Serif" panose="020B0604020202020204"/>
                </a:rPr>
                <a:t>0</a:t>
              </a:r>
            </a:p>
          </p:txBody>
        </p:sp>
        <p:sp>
          <p:nvSpPr>
            <p:cNvPr id="261" name="TextBox 260"/>
            <p:cNvSpPr txBox="1"/>
            <p:nvPr/>
          </p:nvSpPr>
          <p:spPr>
            <a:xfrm>
              <a:off x="3092861" y="2819246"/>
              <a:ext cx="1922338" cy="348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6985" algn="ctr">
                <a:lnSpc>
                  <a:spcPts val="1000"/>
                </a:lnSpc>
                <a:spcBef>
                  <a:spcPts val="0"/>
                </a:spcBef>
              </a:pPr>
              <a:r>
                <a:rPr lang="ru-RU" sz="1200" dirty="0">
                  <a:solidFill>
                    <a:schemeClr val="accent6">
                      <a:lumMod val="75000"/>
                    </a:schemeClr>
                  </a:solidFill>
                  <a:latin typeface="Gabriola" panose="04040605051002020D02" pitchFamily="82" charset="0"/>
                  <a:cs typeface="Microsoft Sans Serif" panose="020B0604020202020204"/>
                </a:rPr>
                <a:t>Приостановленных инвестпроектов</a:t>
              </a: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8044945" y="1721670"/>
            <a:ext cx="2060654" cy="1619999"/>
            <a:chOff x="5288026" y="2215785"/>
            <a:chExt cx="1951507" cy="1502895"/>
          </a:xfrm>
        </p:grpSpPr>
        <p:grpSp>
          <p:nvGrpSpPr>
            <p:cNvPr id="189" name="Группа 188"/>
            <p:cNvGrpSpPr/>
            <p:nvPr/>
          </p:nvGrpSpPr>
          <p:grpSpPr>
            <a:xfrm>
              <a:off x="5288026" y="2215785"/>
              <a:ext cx="1922339" cy="1502895"/>
              <a:chOff x="705116" y="1971674"/>
              <a:chExt cx="1922339" cy="1502895"/>
            </a:xfrm>
          </p:grpSpPr>
          <p:sp>
            <p:nvSpPr>
              <p:cNvPr id="190" name="Скругленный прямоугольник 189"/>
              <p:cNvSpPr/>
              <p:nvPr/>
            </p:nvSpPr>
            <p:spPr>
              <a:xfrm>
                <a:off x="843126" y="1971674"/>
                <a:ext cx="1704660" cy="1502895"/>
              </a:xfrm>
              <a:prstGeom prst="roundRect">
                <a:avLst/>
              </a:prstGeom>
              <a:solidFill>
                <a:srgbClr val="D1DD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1000"/>
                  </a:lnSpc>
                </a:pPr>
                <a:endParaRPr lang="ru-RU"/>
              </a:p>
            </p:txBody>
          </p:sp>
          <p:grpSp>
            <p:nvGrpSpPr>
              <p:cNvPr id="191" name="Группа 190"/>
              <p:cNvGrpSpPr/>
              <p:nvPr/>
            </p:nvGrpSpPr>
            <p:grpSpPr>
              <a:xfrm>
                <a:off x="705116" y="2092539"/>
                <a:ext cx="1922339" cy="1372524"/>
                <a:chOff x="867289" y="2104405"/>
                <a:chExt cx="1922339" cy="1372524"/>
              </a:xfrm>
            </p:grpSpPr>
            <p:sp>
              <p:nvSpPr>
                <p:cNvPr id="192" name="TextBox 191"/>
                <p:cNvSpPr txBox="1"/>
                <p:nvPr/>
              </p:nvSpPr>
              <p:spPr>
                <a:xfrm>
                  <a:off x="867289" y="2251427"/>
                  <a:ext cx="1922339" cy="2228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R="6985" algn="ctr">
                    <a:lnSpc>
                      <a:spcPts val="1000"/>
                    </a:lnSpc>
                    <a:spcBef>
                      <a:spcPts val="0"/>
                    </a:spcBef>
                  </a:pPr>
                  <a:r>
                    <a:rPr lang="ru-RU" sz="1200" dirty="0">
                      <a:solidFill>
                        <a:schemeClr val="accent6">
                          <a:lumMod val="75000"/>
                        </a:schemeClr>
                      </a:solidFill>
                      <a:latin typeface="Gabriola" panose="04040605051002020D02" pitchFamily="82" charset="0"/>
                      <a:cs typeface="Microsoft Sans Serif" panose="020B0604020202020204"/>
                    </a:rPr>
                    <a:t>Планируемых инвестпроектов</a:t>
                  </a:r>
                </a:p>
              </p:txBody>
            </p:sp>
            <p:sp>
              <p:nvSpPr>
                <p:cNvPr id="193" name="TextBox 192"/>
                <p:cNvSpPr txBox="1"/>
                <p:nvPr/>
              </p:nvSpPr>
              <p:spPr>
                <a:xfrm>
                  <a:off x="1584676" y="2104405"/>
                  <a:ext cx="545901" cy="2386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ts val="1000"/>
                    </a:lnSpc>
                  </a:pPr>
                  <a:r>
                    <a:rPr lang="ru-RU" sz="2400" b="1" dirty="0">
                      <a:solidFill>
                        <a:srgbClr val="1565C0"/>
                      </a:solidFill>
                      <a:latin typeface="Gabriola" panose="04040605051002020D02" pitchFamily="82" charset="0"/>
                      <a:cs typeface="Microsoft Sans Serif" panose="020B0604020202020204"/>
                    </a:rPr>
                    <a:t>10</a:t>
                  </a:r>
                </a:p>
              </p:txBody>
            </p:sp>
            <p:sp>
              <p:nvSpPr>
                <p:cNvPr id="194" name="TextBox 193"/>
                <p:cNvSpPr txBox="1"/>
                <p:nvPr/>
              </p:nvSpPr>
              <p:spPr>
                <a:xfrm>
                  <a:off x="970227" y="3034360"/>
                  <a:ext cx="1774804" cy="4425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R="6985" algn="ctr">
                    <a:lnSpc>
                      <a:spcPts val="1000"/>
                    </a:lnSpc>
                    <a:spcBef>
                      <a:spcPts val="0"/>
                    </a:spcBef>
                  </a:pPr>
                  <a:r>
                    <a:rPr lang="ru-RU" sz="1200" dirty="0">
                      <a:solidFill>
                        <a:schemeClr val="accent6">
                          <a:lumMod val="75000"/>
                        </a:schemeClr>
                      </a:solidFill>
                      <a:latin typeface="Gabriola" panose="04040605051002020D02" pitchFamily="82" charset="0"/>
                      <a:cs typeface="Microsoft Sans Serif" panose="020B0604020202020204"/>
                    </a:rPr>
                    <a:t>Свободные земельные участки/промышленные площадки</a:t>
                  </a:r>
                </a:p>
              </p:txBody>
            </p:sp>
            <p:sp>
              <p:nvSpPr>
                <p:cNvPr id="195" name="TextBox 194"/>
                <p:cNvSpPr txBox="1"/>
                <p:nvPr/>
              </p:nvSpPr>
              <p:spPr>
                <a:xfrm>
                  <a:off x="1571873" y="2918914"/>
                  <a:ext cx="554611" cy="2386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ts val="1000"/>
                    </a:lnSpc>
                  </a:pPr>
                  <a:r>
                    <a:rPr lang="ru-RU" sz="2400" b="1" dirty="0">
                      <a:solidFill>
                        <a:srgbClr val="1565C0"/>
                      </a:solidFill>
                      <a:latin typeface="Gabriola" panose="04040605051002020D02" pitchFamily="82" charset="0"/>
                      <a:cs typeface="Microsoft Sans Serif" panose="020B0604020202020204"/>
                    </a:rPr>
                    <a:t>0</a:t>
                  </a:r>
                </a:p>
              </p:txBody>
            </p:sp>
          </p:grpSp>
        </p:grpSp>
        <p:sp>
          <p:nvSpPr>
            <p:cNvPr id="262" name="TextBox 261"/>
            <p:cNvSpPr txBox="1"/>
            <p:nvPr/>
          </p:nvSpPr>
          <p:spPr>
            <a:xfrm>
              <a:off x="6005413" y="2730827"/>
              <a:ext cx="545901" cy="2386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"/>
                </a:lnSpc>
              </a:pPr>
              <a:r>
                <a:rPr lang="ru-RU" sz="2400" b="1" dirty="0">
                  <a:solidFill>
                    <a:srgbClr val="1565C0"/>
                  </a:solidFill>
                  <a:latin typeface="Gabriola" panose="04040605051002020D02" pitchFamily="82" charset="0"/>
                  <a:cs typeface="Microsoft Sans Serif" panose="020B0604020202020204"/>
                </a:rPr>
                <a:t>0</a:t>
              </a:r>
            </a:p>
          </p:txBody>
        </p:sp>
        <p:sp>
          <p:nvSpPr>
            <p:cNvPr id="263" name="TextBox 262"/>
            <p:cNvSpPr txBox="1"/>
            <p:nvPr/>
          </p:nvSpPr>
          <p:spPr>
            <a:xfrm>
              <a:off x="5317195" y="2822777"/>
              <a:ext cx="1922338" cy="348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6985" algn="ctr">
                <a:lnSpc>
                  <a:spcPts val="1000"/>
                </a:lnSpc>
                <a:spcBef>
                  <a:spcPts val="0"/>
                </a:spcBef>
              </a:pPr>
              <a:r>
                <a:rPr lang="ru-RU" sz="1200" dirty="0">
                  <a:solidFill>
                    <a:schemeClr val="accent6">
                      <a:lumMod val="75000"/>
                    </a:schemeClr>
                  </a:solidFill>
                  <a:latin typeface="Gabriola" panose="04040605051002020D02" pitchFamily="82" charset="0"/>
                  <a:cs typeface="Microsoft Sans Serif" panose="020B0604020202020204"/>
                </a:rPr>
                <a:t>Приостановленных инвестпроектов</a:t>
              </a:r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1959286" y="4504608"/>
            <a:ext cx="2081831" cy="1620000"/>
            <a:chOff x="7547154" y="2215787"/>
            <a:chExt cx="1969241" cy="1497600"/>
          </a:xfrm>
        </p:grpSpPr>
        <p:grpSp>
          <p:nvGrpSpPr>
            <p:cNvPr id="196" name="Группа 195"/>
            <p:cNvGrpSpPr/>
            <p:nvPr/>
          </p:nvGrpSpPr>
          <p:grpSpPr>
            <a:xfrm>
              <a:off x="7594057" y="2215787"/>
              <a:ext cx="1922338" cy="1497600"/>
              <a:chOff x="762027" y="1971676"/>
              <a:chExt cx="1922338" cy="1497600"/>
            </a:xfrm>
          </p:grpSpPr>
          <p:sp>
            <p:nvSpPr>
              <p:cNvPr id="197" name="Скругленный прямоугольник 196"/>
              <p:cNvSpPr/>
              <p:nvPr/>
            </p:nvSpPr>
            <p:spPr>
              <a:xfrm>
                <a:off x="843125" y="1971676"/>
                <a:ext cx="1702652" cy="1497600"/>
              </a:xfrm>
              <a:prstGeom prst="roundRect">
                <a:avLst/>
              </a:prstGeom>
              <a:solidFill>
                <a:srgbClr val="D1DD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1000"/>
                  </a:lnSpc>
                </a:pPr>
                <a:endParaRPr lang="ru-RU"/>
              </a:p>
            </p:txBody>
          </p:sp>
          <p:grpSp>
            <p:nvGrpSpPr>
              <p:cNvPr id="198" name="Группа 197"/>
              <p:cNvGrpSpPr/>
              <p:nvPr/>
            </p:nvGrpSpPr>
            <p:grpSpPr>
              <a:xfrm>
                <a:off x="762027" y="2116100"/>
                <a:ext cx="1922338" cy="1351271"/>
                <a:chOff x="924200" y="2127966"/>
                <a:chExt cx="1922338" cy="1351271"/>
              </a:xfrm>
            </p:grpSpPr>
            <p:sp>
              <p:nvSpPr>
                <p:cNvPr id="199" name="TextBox 198"/>
                <p:cNvSpPr txBox="1"/>
                <p:nvPr/>
              </p:nvSpPr>
              <p:spPr>
                <a:xfrm>
                  <a:off x="924200" y="2258709"/>
                  <a:ext cx="1922338" cy="2228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R="6985" algn="ctr">
                    <a:lnSpc>
                      <a:spcPts val="1000"/>
                    </a:lnSpc>
                    <a:spcBef>
                      <a:spcPts val="0"/>
                    </a:spcBef>
                  </a:pPr>
                  <a:r>
                    <a:rPr lang="ru-RU" sz="1200" dirty="0">
                      <a:solidFill>
                        <a:schemeClr val="accent6">
                          <a:lumMod val="75000"/>
                        </a:schemeClr>
                      </a:solidFill>
                      <a:latin typeface="Gabriola" panose="04040605051002020D02" pitchFamily="82" charset="0"/>
                      <a:cs typeface="Microsoft Sans Serif" panose="020B0604020202020204"/>
                    </a:rPr>
                    <a:t>Планируемых инвестпроектов</a:t>
                  </a:r>
                </a:p>
              </p:txBody>
            </p:sp>
            <p:sp>
              <p:nvSpPr>
                <p:cNvPr id="200" name="TextBox 199"/>
                <p:cNvSpPr txBox="1"/>
                <p:nvPr/>
              </p:nvSpPr>
              <p:spPr>
                <a:xfrm>
                  <a:off x="1581831" y="2127966"/>
                  <a:ext cx="545901" cy="25725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ts val="1000"/>
                    </a:lnSpc>
                  </a:pPr>
                  <a:r>
                    <a:rPr lang="ru-RU" sz="2400" b="1" dirty="0">
                      <a:solidFill>
                        <a:srgbClr val="1565C0"/>
                      </a:solidFill>
                      <a:latin typeface="Gabriola" panose="04040605051002020D02" pitchFamily="82" charset="0"/>
                      <a:cs typeface="Microsoft Sans Serif" panose="020B0604020202020204"/>
                    </a:rPr>
                    <a:t>0</a:t>
                  </a:r>
                </a:p>
              </p:txBody>
            </p:sp>
            <p:sp>
              <p:nvSpPr>
                <p:cNvPr id="201" name="TextBox 200"/>
                <p:cNvSpPr txBox="1"/>
                <p:nvPr/>
              </p:nvSpPr>
              <p:spPr>
                <a:xfrm>
                  <a:off x="973082" y="3038227"/>
                  <a:ext cx="1767083" cy="4410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R="6985" algn="ctr">
                    <a:lnSpc>
                      <a:spcPts val="1000"/>
                    </a:lnSpc>
                    <a:spcBef>
                      <a:spcPts val="0"/>
                    </a:spcBef>
                  </a:pPr>
                  <a:r>
                    <a:rPr lang="ru-RU" sz="1200" dirty="0">
                      <a:solidFill>
                        <a:schemeClr val="accent6">
                          <a:lumMod val="75000"/>
                        </a:schemeClr>
                      </a:solidFill>
                      <a:latin typeface="Gabriola" panose="04040605051002020D02" pitchFamily="82" charset="0"/>
                      <a:cs typeface="Microsoft Sans Serif" panose="020B0604020202020204"/>
                    </a:rPr>
                    <a:t>Свободные земельные участки/промышленные площадки</a:t>
                  </a:r>
                </a:p>
              </p:txBody>
            </p:sp>
            <p:sp>
              <p:nvSpPr>
                <p:cNvPr id="202" name="TextBox 201"/>
                <p:cNvSpPr txBox="1"/>
                <p:nvPr/>
              </p:nvSpPr>
              <p:spPr>
                <a:xfrm>
                  <a:off x="1577956" y="2881647"/>
                  <a:ext cx="554611" cy="2378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ts val="1000"/>
                    </a:lnSpc>
                  </a:pPr>
                  <a:r>
                    <a:rPr lang="ru-RU" sz="2400" b="1" dirty="0">
                      <a:solidFill>
                        <a:srgbClr val="1565C0"/>
                      </a:solidFill>
                      <a:latin typeface="Gabriola" panose="04040605051002020D02" pitchFamily="82" charset="0"/>
                      <a:cs typeface="Microsoft Sans Serif" panose="020B0604020202020204"/>
                    </a:rPr>
                    <a:t>5</a:t>
                  </a:r>
                </a:p>
              </p:txBody>
            </p:sp>
          </p:grpSp>
        </p:grpSp>
        <p:sp>
          <p:nvSpPr>
            <p:cNvPr id="264" name="TextBox 263"/>
            <p:cNvSpPr txBox="1"/>
            <p:nvPr/>
          </p:nvSpPr>
          <p:spPr>
            <a:xfrm>
              <a:off x="8251689" y="2727453"/>
              <a:ext cx="545901" cy="2572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"/>
                </a:lnSpc>
              </a:pPr>
              <a:r>
                <a:rPr lang="ru-RU" sz="2400" b="1" dirty="0">
                  <a:solidFill>
                    <a:srgbClr val="1565C0"/>
                  </a:solidFill>
                  <a:latin typeface="Gabriola" panose="04040605051002020D02" pitchFamily="82" charset="0"/>
                  <a:cs typeface="Microsoft Sans Serif" panose="020B0604020202020204"/>
                </a:rPr>
                <a:t>0</a:t>
              </a:r>
            </a:p>
          </p:txBody>
        </p:sp>
        <p:sp>
          <p:nvSpPr>
            <p:cNvPr id="265" name="TextBox 264"/>
            <p:cNvSpPr txBox="1"/>
            <p:nvPr/>
          </p:nvSpPr>
          <p:spPr>
            <a:xfrm>
              <a:off x="7547154" y="2829970"/>
              <a:ext cx="1922338" cy="348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6985" algn="ctr">
                <a:lnSpc>
                  <a:spcPts val="1000"/>
                </a:lnSpc>
                <a:spcBef>
                  <a:spcPts val="0"/>
                </a:spcBef>
              </a:pPr>
              <a:r>
                <a:rPr lang="ru-RU" sz="1200" dirty="0">
                  <a:solidFill>
                    <a:schemeClr val="accent6">
                      <a:lumMod val="75000"/>
                    </a:schemeClr>
                  </a:solidFill>
                  <a:latin typeface="Gabriola" panose="04040605051002020D02" pitchFamily="82" charset="0"/>
                  <a:cs typeface="Microsoft Sans Serif" panose="020B0604020202020204"/>
                </a:rPr>
                <a:t>Приостановленных инвестпроектов</a:t>
              </a: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5076088" y="4496454"/>
            <a:ext cx="2039823" cy="1620000"/>
            <a:chOff x="4770019" y="4578411"/>
            <a:chExt cx="2039823" cy="1620000"/>
          </a:xfrm>
        </p:grpSpPr>
        <p:grpSp>
          <p:nvGrpSpPr>
            <p:cNvPr id="143" name="Группа 142"/>
            <p:cNvGrpSpPr/>
            <p:nvPr/>
          </p:nvGrpSpPr>
          <p:grpSpPr>
            <a:xfrm>
              <a:off x="4770019" y="4578411"/>
              <a:ext cx="2039823" cy="1620000"/>
              <a:chOff x="749185" y="1971675"/>
              <a:chExt cx="1922338" cy="1504638"/>
            </a:xfrm>
          </p:grpSpPr>
          <p:sp>
            <p:nvSpPr>
              <p:cNvPr id="144" name="Скругленный прямоугольник 143"/>
              <p:cNvSpPr/>
              <p:nvPr/>
            </p:nvSpPr>
            <p:spPr>
              <a:xfrm>
                <a:off x="843125" y="1971675"/>
                <a:ext cx="1696328" cy="1504638"/>
              </a:xfrm>
              <a:prstGeom prst="roundRect">
                <a:avLst/>
              </a:prstGeom>
              <a:solidFill>
                <a:srgbClr val="D1DD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1000"/>
                  </a:lnSpc>
                </a:pPr>
                <a:endParaRPr lang="ru-RU"/>
              </a:p>
            </p:txBody>
          </p:sp>
          <p:grpSp>
            <p:nvGrpSpPr>
              <p:cNvPr id="146" name="Группа 145"/>
              <p:cNvGrpSpPr/>
              <p:nvPr/>
            </p:nvGrpSpPr>
            <p:grpSpPr>
              <a:xfrm>
                <a:off x="749185" y="2096071"/>
                <a:ext cx="1922338" cy="1369081"/>
                <a:chOff x="911358" y="2107937"/>
                <a:chExt cx="1922338" cy="1369081"/>
              </a:xfrm>
            </p:grpSpPr>
            <p:sp>
              <p:nvSpPr>
                <p:cNvPr id="147" name="TextBox 146"/>
                <p:cNvSpPr txBox="1"/>
                <p:nvPr/>
              </p:nvSpPr>
              <p:spPr>
                <a:xfrm>
                  <a:off x="911358" y="2230239"/>
                  <a:ext cx="1922338" cy="2228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R="6985" algn="ctr">
                    <a:lnSpc>
                      <a:spcPts val="1000"/>
                    </a:lnSpc>
                    <a:spcBef>
                      <a:spcPts val="0"/>
                    </a:spcBef>
                  </a:pPr>
                  <a:r>
                    <a:rPr lang="ru-RU" sz="1200" dirty="0">
                      <a:solidFill>
                        <a:schemeClr val="accent6">
                          <a:lumMod val="75000"/>
                        </a:schemeClr>
                      </a:solidFill>
                      <a:latin typeface="Gabriola" panose="04040605051002020D02" pitchFamily="82" charset="0"/>
                      <a:cs typeface="Microsoft Sans Serif" panose="020B0604020202020204"/>
                    </a:rPr>
                    <a:t>Планируемых инвестпроекта</a:t>
                  </a:r>
                </a:p>
              </p:txBody>
            </p:sp>
            <p:sp>
              <p:nvSpPr>
                <p:cNvPr id="150" name="TextBox 149"/>
                <p:cNvSpPr txBox="1"/>
                <p:nvPr/>
              </p:nvSpPr>
              <p:spPr>
                <a:xfrm>
                  <a:off x="1578666" y="2107937"/>
                  <a:ext cx="545901" cy="2389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ts val="1000"/>
                    </a:lnSpc>
                  </a:pPr>
                  <a:r>
                    <a:rPr lang="ru-RU" sz="2400" b="1" dirty="0">
                      <a:solidFill>
                        <a:srgbClr val="1565C0"/>
                      </a:solidFill>
                      <a:latin typeface="Gabriola" panose="04040605051002020D02" pitchFamily="82" charset="0"/>
                      <a:cs typeface="Microsoft Sans Serif" panose="020B0604020202020204"/>
                    </a:rPr>
                    <a:t>3</a:t>
                  </a:r>
                </a:p>
              </p:txBody>
            </p:sp>
            <p:sp>
              <p:nvSpPr>
                <p:cNvPr id="151" name="TextBox 150"/>
                <p:cNvSpPr txBox="1"/>
                <p:nvPr/>
              </p:nvSpPr>
              <p:spPr>
                <a:xfrm>
                  <a:off x="1083364" y="3033936"/>
                  <a:ext cx="1560322" cy="4430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R="6985" algn="ctr">
                    <a:lnSpc>
                      <a:spcPts val="1000"/>
                    </a:lnSpc>
                    <a:spcBef>
                      <a:spcPts val="0"/>
                    </a:spcBef>
                  </a:pPr>
                  <a:r>
                    <a:rPr lang="ru-RU" sz="1200" dirty="0">
                      <a:solidFill>
                        <a:schemeClr val="accent6">
                          <a:lumMod val="75000"/>
                        </a:schemeClr>
                      </a:solidFill>
                      <a:latin typeface="Gabriola" panose="04040605051002020D02" pitchFamily="82" charset="0"/>
                      <a:cs typeface="Microsoft Sans Serif" panose="020B0604020202020204"/>
                    </a:rPr>
                    <a:t>Свободных земельных участков/ инвестиционных площадок</a:t>
                  </a:r>
                </a:p>
              </p:txBody>
            </p:sp>
            <p:sp>
              <p:nvSpPr>
                <p:cNvPr id="152" name="TextBox 151"/>
                <p:cNvSpPr txBox="1"/>
                <p:nvPr/>
              </p:nvSpPr>
              <p:spPr>
                <a:xfrm>
                  <a:off x="1589455" y="2938779"/>
                  <a:ext cx="554611" cy="2048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ts val="1000"/>
                    </a:lnSpc>
                  </a:pPr>
                  <a:r>
                    <a:rPr lang="ru-RU" sz="2400" b="1" dirty="0">
                      <a:solidFill>
                        <a:srgbClr val="1565C0"/>
                      </a:solidFill>
                      <a:latin typeface="Gabriola" panose="04040605051002020D02" pitchFamily="82" charset="0"/>
                      <a:cs typeface="Microsoft Sans Serif" panose="020B0604020202020204"/>
                    </a:rPr>
                    <a:t>21</a:t>
                  </a:r>
                </a:p>
              </p:txBody>
            </p:sp>
          </p:grpSp>
        </p:grpSp>
        <p:sp>
          <p:nvSpPr>
            <p:cNvPr id="155" name="TextBox 154"/>
            <p:cNvSpPr txBox="1"/>
            <p:nvPr/>
          </p:nvSpPr>
          <p:spPr>
            <a:xfrm>
              <a:off x="5504533" y="5131447"/>
              <a:ext cx="545901" cy="2572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"/>
                </a:lnSpc>
              </a:pPr>
              <a:r>
                <a:rPr lang="ru-RU" sz="2400" b="1" dirty="0">
                  <a:solidFill>
                    <a:srgbClr val="1565C0"/>
                  </a:solidFill>
                  <a:latin typeface="Gabriola" panose="04040605051002020D02" pitchFamily="82" charset="0"/>
                  <a:cs typeface="Microsoft Sans Serif" panose="020B0604020202020204"/>
                </a:rPr>
                <a:t>0</a:t>
              </a:r>
            </a:p>
          </p:txBody>
        </p:sp>
        <p:sp>
          <p:nvSpPr>
            <p:cNvPr id="156" name="TextBox 155"/>
            <p:cNvSpPr txBox="1"/>
            <p:nvPr/>
          </p:nvSpPr>
          <p:spPr>
            <a:xfrm>
              <a:off x="4827590" y="5268145"/>
              <a:ext cx="1922338" cy="348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6985" algn="ctr">
                <a:lnSpc>
                  <a:spcPts val="1000"/>
                </a:lnSpc>
                <a:spcBef>
                  <a:spcPts val="0"/>
                </a:spcBef>
              </a:pPr>
              <a:r>
                <a:rPr lang="ru-RU" sz="1200" dirty="0">
                  <a:solidFill>
                    <a:schemeClr val="accent6">
                      <a:lumMod val="75000"/>
                    </a:schemeClr>
                  </a:solidFill>
                  <a:latin typeface="Gabriola" panose="04040605051002020D02" pitchFamily="82" charset="0"/>
                  <a:cs typeface="Microsoft Sans Serif" panose="020B0604020202020204"/>
                </a:rPr>
                <a:t>Приостановленных инвестпроектов</a:t>
              </a: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8155470" y="4508746"/>
            <a:ext cx="2039823" cy="1620072"/>
            <a:chOff x="8713791" y="4569815"/>
            <a:chExt cx="2039823" cy="1620072"/>
          </a:xfrm>
        </p:grpSpPr>
        <p:grpSp>
          <p:nvGrpSpPr>
            <p:cNvPr id="170" name="Группа 169"/>
            <p:cNvGrpSpPr/>
            <p:nvPr/>
          </p:nvGrpSpPr>
          <p:grpSpPr>
            <a:xfrm>
              <a:off x="8713791" y="4569815"/>
              <a:ext cx="2039823" cy="1620072"/>
              <a:chOff x="748842" y="1971675"/>
              <a:chExt cx="1922338" cy="1635260"/>
            </a:xfrm>
          </p:grpSpPr>
          <p:sp>
            <p:nvSpPr>
              <p:cNvPr id="172" name="Скругленный прямоугольник 171"/>
              <p:cNvSpPr/>
              <p:nvPr/>
            </p:nvSpPr>
            <p:spPr>
              <a:xfrm>
                <a:off x="843125" y="1971675"/>
                <a:ext cx="1696328" cy="1635187"/>
              </a:xfrm>
              <a:prstGeom prst="roundRect">
                <a:avLst/>
              </a:prstGeom>
              <a:solidFill>
                <a:srgbClr val="D1DD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1000"/>
                  </a:lnSpc>
                </a:pPr>
                <a:endParaRPr lang="ru-RU"/>
              </a:p>
            </p:txBody>
          </p:sp>
          <p:grpSp>
            <p:nvGrpSpPr>
              <p:cNvPr id="173" name="Группа 172"/>
              <p:cNvGrpSpPr/>
              <p:nvPr/>
            </p:nvGrpSpPr>
            <p:grpSpPr>
              <a:xfrm>
                <a:off x="748842" y="2145274"/>
                <a:ext cx="1922338" cy="1461661"/>
                <a:chOff x="911015" y="2157140"/>
                <a:chExt cx="1922338" cy="1461661"/>
              </a:xfrm>
            </p:grpSpPr>
            <p:sp>
              <p:nvSpPr>
                <p:cNvPr id="231" name="TextBox 230"/>
                <p:cNvSpPr txBox="1"/>
                <p:nvPr/>
              </p:nvSpPr>
              <p:spPr>
                <a:xfrm>
                  <a:off x="911015" y="2278331"/>
                  <a:ext cx="1922338" cy="2228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R="6985" algn="ctr">
                    <a:lnSpc>
                      <a:spcPts val="1000"/>
                    </a:lnSpc>
                    <a:spcBef>
                      <a:spcPts val="0"/>
                    </a:spcBef>
                  </a:pPr>
                  <a:r>
                    <a:rPr lang="ru-RU" sz="1200" dirty="0">
                      <a:solidFill>
                        <a:schemeClr val="accent6">
                          <a:lumMod val="75000"/>
                        </a:schemeClr>
                      </a:solidFill>
                      <a:latin typeface="Gabriola" panose="04040605051002020D02" pitchFamily="82" charset="0"/>
                      <a:cs typeface="Microsoft Sans Serif" panose="020B0604020202020204"/>
                    </a:rPr>
                    <a:t>Планируемых инвестпроектов</a:t>
                  </a:r>
                </a:p>
              </p:txBody>
            </p:sp>
            <p:sp>
              <p:nvSpPr>
                <p:cNvPr id="232" name="TextBox 231"/>
                <p:cNvSpPr txBox="1"/>
                <p:nvPr/>
              </p:nvSpPr>
              <p:spPr>
                <a:xfrm>
                  <a:off x="1580176" y="2157140"/>
                  <a:ext cx="545901" cy="25725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ts val="1000"/>
                    </a:lnSpc>
                  </a:pPr>
                  <a:r>
                    <a:rPr lang="ru-RU" sz="2400" b="1" dirty="0">
                      <a:solidFill>
                        <a:srgbClr val="1565C0"/>
                      </a:solidFill>
                      <a:latin typeface="Gabriola" panose="04040605051002020D02" pitchFamily="82" charset="0"/>
                      <a:cs typeface="Microsoft Sans Serif" panose="020B0604020202020204"/>
                    </a:rPr>
                    <a:t>0</a:t>
                  </a:r>
                </a:p>
              </p:txBody>
            </p:sp>
            <p:sp>
              <p:nvSpPr>
                <p:cNvPr id="233" name="TextBox 232"/>
                <p:cNvSpPr txBox="1"/>
                <p:nvPr/>
              </p:nvSpPr>
              <p:spPr>
                <a:xfrm>
                  <a:off x="1068042" y="3139439"/>
                  <a:ext cx="1659404" cy="4793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R="6985" algn="ctr">
                    <a:lnSpc>
                      <a:spcPts val="1000"/>
                    </a:lnSpc>
                    <a:spcBef>
                      <a:spcPts val="0"/>
                    </a:spcBef>
                  </a:pPr>
                  <a:r>
                    <a:rPr lang="ru-RU" sz="1200" dirty="0">
                      <a:solidFill>
                        <a:schemeClr val="accent6">
                          <a:lumMod val="75000"/>
                        </a:schemeClr>
                      </a:solidFill>
                      <a:latin typeface="Gabriola" panose="04040605051002020D02" pitchFamily="82" charset="0"/>
                      <a:cs typeface="Microsoft Sans Serif" panose="020B0604020202020204"/>
                    </a:rPr>
                    <a:t>Свободные земельные участки/инвестиционные площадки</a:t>
                  </a:r>
                </a:p>
              </p:txBody>
            </p:sp>
            <p:sp>
              <p:nvSpPr>
                <p:cNvPr id="234" name="TextBox 233"/>
                <p:cNvSpPr txBox="1"/>
                <p:nvPr/>
              </p:nvSpPr>
              <p:spPr>
                <a:xfrm>
                  <a:off x="1544971" y="3016154"/>
                  <a:ext cx="632394" cy="2596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ts val="1000"/>
                    </a:lnSpc>
                  </a:pPr>
                  <a:r>
                    <a:rPr lang="ru-RU" sz="2400" b="1" dirty="0">
                      <a:solidFill>
                        <a:srgbClr val="1565C0"/>
                      </a:solidFill>
                      <a:latin typeface="Gabriola" panose="04040605051002020D02" pitchFamily="82" charset="0"/>
                      <a:cs typeface="Microsoft Sans Serif" panose="020B0604020202020204"/>
                    </a:rPr>
                    <a:t>0</a:t>
                  </a:r>
                </a:p>
              </p:txBody>
            </p:sp>
          </p:grpSp>
        </p:grpSp>
        <p:sp>
          <p:nvSpPr>
            <p:cNvPr id="235" name="TextBox 234"/>
            <p:cNvSpPr txBox="1"/>
            <p:nvPr/>
          </p:nvSpPr>
          <p:spPr>
            <a:xfrm>
              <a:off x="9449064" y="5126934"/>
              <a:ext cx="545901" cy="2572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"/>
                </a:lnSpc>
              </a:pPr>
              <a:r>
                <a:rPr lang="ru-RU" sz="2400" b="1" dirty="0">
                  <a:solidFill>
                    <a:srgbClr val="1565C0"/>
                  </a:solidFill>
                  <a:latin typeface="Gabriola" panose="04040605051002020D02" pitchFamily="82" charset="0"/>
                  <a:cs typeface="Microsoft Sans Serif" panose="020B0604020202020204"/>
                </a:rPr>
                <a:t>0</a:t>
              </a:r>
            </a:p>
          </p:txBody>
        </p:sp>
        <p:sp>
          <p:nvSpPr>
            <p:cNvPr id="236" name="TextBox 235"/>
            <p:cNvSpPr txBox="1"/>
            <p:nvPr/>
          </p:nvSpPr>
          <p:spPr>
            <a:xfrm>
              <a:off x="8772534" y="5269471"/>
              <a:ext cx="1922338" cy="348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6985" algn="ctr">
                <a:lnSpc>
                  <a:spcPts val="1000"/>
                </a:lnSpc>
                <a:spcBef>
                  <a:spcPts val="0"/>
                </a:spcBef>
              </a:pPr>
              <a:r>
                <a:rPr lang="ru-RU" sz="1200" dirty="0">
                  <a:solidFill>
                    <a:schemeClr val="accent6">
                      <a:lumMod val="75000"/>
                    </a:schemeClr>
                  </a:solidFill>
                  <a:latin typeface="Gabriola" panose="04040605051002020D02" pitchFamily="82" charset="0"/>
                  <a:cs typeface="Microsoft Sans Serif" panose="020B0604020202020204"/>
                </a:rPr>
                <a:t>Приостановленных инвестпроектов</a:t>
              </a:r>
            </a:p>
          </p:txBody>
        </p:sp>
      </p:grpSp>
      <p:pic>
        <p:nvPicPr>
          <p:cNvPr id="111" name="Рисунок 110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3725" y="5414967"/>
            <a:ext cx="720000" cy="720000"/>
          </a:xfrm>
          <a:prstGeom prst="rect">
            <a:avLst/>
          </a:prstGeom>
        </p:spPr>
      </p:pic>
      <p:grpSp>
        <p:nvGrpSpPr>
          <p:cNvPr id="11" name="Группа 10"/>
          <p:cNvGrpSpPr/>
          <p:nvPr/>
        </p:nvGrpSpPr>
        <p:grpSpPr>
          <a:xfrm>
            <a:off x="1960302" y="1699262"/>
            <a:ext cx="2044630" cy="1669326"/>
            <a:chOff x="889377" y="2070021"/>
            <a:chExt cx="1922338" cy="1496986"/>
          </a:xfrm>
        </p:grpSpPr>
        <p:grpSp>
          <p:nvGrpSpPr>
            <p:cNvPr id="17" name="Группа 16"/>
            <p:cNvGrpSpPr/>
            <p:nvPr/>
          </p:nvGrpSpPr>
          <p:grpSpPr>
            <a:xfrm>
              <a:off x="889377" y="2070021"/>
              <a:ext cx="1922338" cy="1496986"/>
              <a:chOff x="758093" y="1971675"/>
              <a:chExt cx="1922338" cy="1496986"/>
            </a:xfrm>
          </p:grpSpPr>
          <p:sp>
            <p:nvSpPr>
              <p:cNvPr id="16" name="Скругленный прямоугольник 15"/>
              <p:cNvSpPr/>
              <p:nvPr/>
            </p:nvSpPr>
            <p:spPr>
              <a:xfrm>
                <a:off x="843125" y="1971675"/>
                <a:ext cx="1692340" cy="1452752"/>
              </a:xfrm>
              <a:prstGeom prst="roundRect">
                <a:avLst/>
              </a:prstGeom>
              <a:solidFill>
                <a:srgbClr val="D1DD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1000"/>
                  </a:lnSpc>
                </a:pPr>
                <a:endParaRPr lang="ru-RU"/>
              </a:p>
            </p:txBody>
          </p:sp>
          <p:grpSp>
            <p:nvGrpSpPr>
              <p:cNvPr id="15" name="Группа 14"/>
              <p:cNvGrpSpPr/>
              <p:nvPr/>
            </p:nvGrpSpPr>
            <p:grpSpPr>
              <a:xfrm>
                <a:off x="758093" y="2061798"/>
                <a:ext cx="1922338" cy="1406863"/>
                <a:chOff x="920266" y="2073664"/>
                <a:chExt cx="1922338" cy="1406863"/>
              </a:xfrm>
            </p:grpSpPr>
            <p:sp>
              <p:nvSpPr>
                <p:cNvPr id="12" name="TextBox 11"/>
                <p:cNvSpPr txBox="1"/>
                <p:nvPr/>
              </p:nvSpPr>
              <p:spPr>
                <a:xfrm>
                  <a:off x="920266" y="2236793"/>
                  <a:ext cx="1922338" cy="2228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R="6985" algn="ctr">
                    <a:lnSpc>
                      <a:spcPts val="1000"/>
                    </a:lnSpc>
                    <a:spcBef>
                      <a:spcPts val="0"/>
                    </a:spcBef>
                  </a:pPr>
                  <a:r>
                    <a:rPr lang="ru-RU" sz="1200" dirty="0">
                      <a:solidFill>
                        <a:schemeClr val="accent6">
                          <a:lumMod val="75000"/>
                        </a:schemeClr>
                      </a:solidFill>
                      <a:latin typeface="Gabriola" panose="04040605051002020D02" pitchFamily="82" charset="0"/>
                      <a:cs typeface="Microsoft Sans Serif" panose="020B0604020202020204"/>
                    </a:rPr>
                    <a:t>Планируемых инвестпроектов</a:t>
                  </a:r>
                </a:p>
              </p:txBody>
            </p:sp>
            <p:sp>
              <p:nvSpPr>
                <p:cNvPr id="13" name="TextBox 12"/>
                <p:cNvSpPr txBox="1"/>
                <p:nvPr/>
              </p:nvSpPr>
              <p:spPr>
                <a:xfrm>
                  <a:off x="1608484" y="2073664"/>
                  <a:ext cx="545901" cy="19645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ts val="1000"/>
                    </a:lnSpc>
                  </a:pPr>
                  <a:r>
                    <a:rPr lang="ru-RU" sz="2400" b="1" dirty="0">
                      <a:solidFill>
                        <a:srgbClr val="1565C0"/>
                      </a:solidFill>
                      <a:latin typeface="Gabriola" panose="04040605051002020D02" pitchFamily="82" charset="0"/>
                      <a:cs typeface="Microsoft Sans Serif" panose="020B0604020202020204"/>
                    </a:rPr>
                    <a:t>2</a:t>
                  </a:r>
                </a:p>
              </p:txBody>
            </p:sp>
            <p:sp>
              <p:nvSpPr>
                <p:cNvPr id="32" name="TextBox 31"/>
                <p:cNvSpPr txBox="1"/>
                <p:nvPr/>
              </p:nvSpPr>
              <p:spPr>
                <a:xfrm>
                  <a:off x="949609" y="3003473"/>
                  <a:ext cx="1804128" cy="4770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R="6985" algn="ctr">
                    <a:lnSpc>
                      <a:spcPts val="1000"/>
                    </a:lnSpc>
                    <a:spcBef>
                      <a:spcPts val="0"/>
                    </a:spcBef>
                  </a:pPr>
                  <a:r>
                    <a:rPr lang="ru-RU" sz="1200" dirty="0">
                      <a:solidFill>
                        <a:schemeClr val="accent6">
                          <a:lumMod val="75000"/>
                        </a:schemeClr>
                      </a:solidFill>
                      <a:latin typeface="Gabriola" panose="04040605051002020D02" pitchFamily="82" charset="0"/>
                      <a:cs typeface="Microsoft Sans Serif" panose="020B0604020202020204"/>
                    </a:rPr>
                    <a:t>Свободные земельные участки/промышленные площадки</a:t>
                  </a:r>
                </a:p>
              </p:txBody>
            </p:sp>
            <p:sp>
              <p:nvSpPr>
                <p:cNvPr id="33" name="TextBox 32"/>
                <p:cNvSpPr txBox="1"/>
                <p:nvPr/>
              </p:nvSpPr>
              <p:spPr>
                <a:xfrm>
                  <a:off x="1608485" y="2896610"/>
                  <a:ext cx="554611" cy="23069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ts val="1000"/>
                    </a:lnSpc>
                  </a:pPr>
                  <a:r>
                    <a:rPr lang="ru-RU" sz="2400" b="1" dirty="0">
                      <a:solidFill>
                        <a:srgbClr val="1565C0"/>
                      </a:solidFill>
                      <a:latin typeface="Gabriola" panose="04040605051002020D02" pitchFamily="82" charset="0"/>
                      <a:cs typeface="Microsoft Sans Serif" panose="020B0604020202020204"/>
                    </a:rPr>
                    <a:t>71</a:t>
                  </a:r>
                </a:p>
              </p:txBody>
            </p:sp>
          </p:grpSp>
        </p:grpSp>
        <p:sp>
          <p:nvSpPr>
            <p:cNvPr id="153" name="TextBox 152"/>
            <p:cNvSpPr txBox="1"/>
            <p:nvPr/>
          </p:nvSpPr>
          <p:spPr>
            <a:xfrm>
              <a:off x="1577596" y="2570477"/>
              <a:ext cx="545901" cy="3456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"/>
                </a:lnSpc>
              </a:pPr>
              <a:r>
                <a:rPr lang="ru-RU" sz="2400" b="1" dirty="0">
                  <a:solidFill>
                    <a:srgbClr val="1565C0"/>
                  </a:solidFill>
                  <a:latin typeface="Gabriola" panose="04040605051002020D02" pitchFamily="82" charset="0"/>
                  <a:cs typeface="Microsoft Sans Serif" panose="020B0604020202020204"/>
                </a:rPr>
                <a:t>14</a:t>
              </a:r>
            </a:p>
            <a:p>
              <a:pPr algn="ctr">
                <a:lnSpc>
                  <a:spcPts val="1000"/>
                </a:lnSpc>
              </a:pPr>
              <a:endParaRPr lang="ru-RU" sz="2400" b="1" dirty="0">
                <a:solidFill>
                  <a:srgbClr val="1565C0"/>
                </a:solidFill>
                <a:latin typeface="Gabriola" panose="04040605051002020D02" pitchFamily="82" charset="0"/>
                <a:cs typeface="Microsoft Sans Serif" panose="020B0604020202020204"/>
              </a:endParaRP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1005231" y="2668555"/>
              <a:ext cx="1640319" cy="311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6985" algn="ctr">
                <a:lnSpc>
                  <a:spcPts val="1000"/>
                </a:lnSpc>
                <a:spcBef>
                  <a:spcPts val="0"/>
                </a:spcBef>
              </a:pPr>
              <a:r>
                <a:rPr lang="ru-RU" sz="1200" dirty="0">
                  <a:solidFill>
                    <a:schemeClr val="accent6">
                      <a:lumMod val="75000"/>
                    </a:schemeClr>
                  </a:solidFill>
                  <a:latin typeface="Gabriola" panose="04040605051002020D02" pitchFamily="82" charset="0"/>
                  <a:cs typeface="Microsoft Sans Serif" panose="020B0604020202020204"/>
                </a:rPr>
                <a:t>Приоста10новленных инвестпроектов</a:t>
              </a:r>
            </a:p>
          </p:txBody>
        </p:sp>
      </p:grp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4F6043-7A67-491B-98BC-F933DED7226D}" type="slidenum">
              <a:rPr lang="ru-RU" smtClean="0"/>
              <a:t>5</a:t>
            </a:fld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82"/>
          <a:stretch>
            <a:fillRect/>
          </a:stretch>
        </p:blipFill>
        <p:spPr>
          <a:xfrm rot="16200000">
            <a:off x="4086390" y="-2809636"/>
            <a:ext cx="5735898" cy="1244025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-1"/>
            <a:ext cx="714375" cy="6858001"/>
          </a:xfrm>
          <a:prstGeom prst="rect">
            <a:avLst/>
          </a:prstGeom>
          <a:solidFill>
            <a:srgbClr val="C5E0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714704" y="479394"/>
            <a:ext cx="10773504" cy="5789802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264478"/>
                </a:solidFill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5084" y="36345"/>
            <a:ext cx="78479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6985">
              <a:spcBef>
                <a:spcPts val="0"/>
              </a:spcBef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4. ПРЕИМУЩЕСТВА И ВОЗМОЖНОСТИ ГОРОДСКОГО ОКРУГА ГОРОД СТЕРЛИТАМАК РБ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96646" y="469104"/>
            <a:ext cx="4372410" cy="4001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R="6985">
              <a:spcBef>
                <a:spcPts val="0"/>
              </a:spcBef>
            </a:pP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Трудовые ресурсы города Стерлитамака</a:t>
            </a:r>
            <a:endParaRPr lang="ru-RU" sz="2000" b="1" dirty="0">
              <a:solidFill>
                <a:schemeClr val="accent6">
                  <a:lumMod val="75000"/>
                </a:schemeClr>
              </a:solidFill>
              <a:latin typeface="Gabriola" panose="04040605051002020D02" pitchFamily="8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80221" y="818246"/>
            <a:ext cx="6686562" cy="46597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6985">
              <a:lnSpc>
                <a:spcPct val="80000"/>
              </a:lnSpc>
              <a:spcBef>
                <a:spcPts val="0"/>
              </a:spcBef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Численность трудоспособного населения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16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4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682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 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чел</a:t>
            </a:r>
            <a:r>
              <a:rPr lang="ru-RU" sz="1400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. </a:t>
            </a:r>
            <a:r>
              <a:rPr lang="ru-RU" sz="1100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(на 01.01.202</a:t>
            </a:r>
            <a:r>
              <a:rPr lang="en-US" sz="1100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5</a:t>
            </a:r>
            <a:r>
              <a:rPr lang="ru-RU" sz="1100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г.)</a:t>
            </a:r>
          </a:p>
          <a:p>
            <a:pPr marR="6985">
              <a:lnSpc>
                <a:spcPct val="80000"/>
              </a:lnSpc>
              <a:spcBef>
                <a:spcPts val="0"/>
              </a:spcBef>
            </a:pPr>
            <a:endParaRPr lang="ru-RU" sz="300" dirty="0">
              <a:solidFill>
                <a:schemeClr val="accent6">
                  <a:lumMod val="75000"/>
                </a:schemeClr>
              </a:solidFill>
              <a:highlight>
                <a:srgbClr val="FFFF00"/>
              </a:highlight>
              <a:latin typeface="Gabriola" panose="04040605051002020D02" pitchFamily="82" charset="0"/>
              <a:cs typeface="Microsoft Sans Serif" panose="020B0604020202020204"/>
            </a:endParaRPr>
          </a:p>
          <a:p>
            <a:pPr marR="6985">
              <a:lnSpc>
                <a:spcPct val="80000"/>
              </a:lnSpc>
              <a:spcBef>
                <a:spcPts val="0"/>
              </a:spcBef>
            </a:pP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Высшие учебные заведения (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1 6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41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 </a:t>
            </a: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чел. выпускников на 01.07.202</a:t>
            </a:r>
            <a:r>
              <a:rPr lang="en-US" sz="1400" b="1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5</a:t>
            </a: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г.):</a:t>
            </a:r>
          </a:p>
          <a:p>
            <a:pPr marL="171450" marR="6985" indent="-171450" algn="just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 </a:t>
            </a: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Ф</a:t>
            </a:r>
            <a:r>
              <a:rPr lang="ru-RU" sz="1600" dirty="0">
                <a:solidFill>
                  <a:srgbClr val="658E49"/>
                </a:solidFill>
                <a:latin typeface="Gabriola" panose="04040605051002020D02" pitchFamily="82" charset="0"/>
              </a:rPr>
              <a:t>ГБОУ «Уфимский университет науки и технологий</a:t>
            </a: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», филиал</a:t>
            </a:r>
            <a:r>
              <a:rPr lang="ru-RU" sz="1400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 </a:t>
            </a:r>
            <a:r>
              <a:rPr lang="ru-RU" sz="1200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(специальности «Компьютерные и информационные науки»,, «Информационная безопасность», «Машиностроение», «Техносферная безопасность и природообустройство», «Прикладная геология», «Горное дело, нефтегазовое дело и геодезия» и др.)</a:t>
            </a:r>
            <a:endParaRPr lang="ru-RU" sz="1200" dirty="0">
              <a:latin typeface="Gabriola" panose="04040605051002020D02" pitchFamily="82" charset="0"/>
            </a:endParaRPr>
          </a:p>
          <a:p>
            <a:pPr marL="171450" marR="6985" indent="-171450" algn="just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658E49"/>
                </a:solidFill>
                <a:latin typeface="Gabriola" panose="04040605051002020D02" pitchFamily="82" charset="0"/>
              </a:rPr>
              <a:t>Институт химических технологий и инжиниринга ФГБОУ «Уфимский государственный нефтяной технический университет», филиал </a:t>
            </a:r>
            <a:r>
              <a:rPr lang="ru-RU" sz="1200" dirty="0">
                <a:solidFill>
                  <a:srgbClr val="658E49"/>
                </a:solidFill>
                <a:latin typeface="Gabriola" panose="04040605051002020D02" pitchFamily="82" charset="0"/>
              </a:rPr>
              <a:t>(</a:t>
            </a:r>
            <a:r>
              <a:rPr lang="ru-RU" sz="1200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специальности «Информационные системы и технологии», «Технологические машины и оборудование», «Автоматизация технологических процессов и производств», «Химическая технология»,, «Техносферная безопасность», «Управление в технических системах» п др.)</a:t>
            </a:r>
          </a:p>
          <a:p>
            <a:pPr marR="6985">
              <a:lnSpc>
                <a:spcPct val="80000"/>
              </a:lnSpc>
              <a:spcBef>
                <a:spcPts val="0"/>
              </a:spcBef>
            </a:pPr>
            <a:endParaRPr lang="ru-RU" sz="300" dirty="0">
              <a:solidFill>
                <a:schemeClr val="accent6">
                  <a:lumMod val="75000"/>
                </a:schemeClr>
              </a:solidFill>
              <a:latin typeface="Gabriola" panose="04040605051002020D02" pitchFamily="82" charset="0"/>
              <a:cs typeface="Microsoft Sans Serif" panose="020B0604020202020204"/>
            </a:endParaRPr>
          </a:p>
          <a:p>
            <a:pPr marR="6985">
              <a:lnSpc>
                <a:spcPct val="80000"/>
              </a:lnSpc>
            </a:pP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Средние специальные учебные заведения (</a:t>
            </a:r>
            <a:r>
              <a:rPr lang="en-US" sz="1400" b="1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3 809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 </a:t>
            </a: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чел. выпускников на 01.07.202</a:t>
            </a:r>
            <a:r>
              <a:rPr lang="en-US" sz="1400" b="1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5</a:t>
            </a: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г.):</a:t>
            </a:r>
          </a:p>
          <a:p>
            <a:pPr marR="6985">
              <a:lnSpc>
                <a:spcPct val="80000"/>
              </a:lnSpc>
            </a:pPr>
            <a:r>
              <a:rPr lang="ru-RU" sz="1600" dirty="0">
                <a:solidFill>
                  <a:srgbClr val="658E49"/>
                </a:solidFill>
                <a:latin typeface="Gabriola" panose="04040605051002020D02" pitchFamily="82" charset="0"/>
              </a:rPr>
              <a:t>Всего </a:t>
            </a:r>
            <a:r>
              <a:rPr lang="ru-RU" b="1" dirty="0">
                <a:solidFill>
                  <a:srgbClr val="658E49"/>
                </a:solidFill>
                <a:latin typeface="Gabriola" panose="04040605051002020D02" pitchFamily="82" charset="0"/>
              </a:rPr>
              <a:t>12</a:t>
            </a:r>
            <a:r>
              <a:rPr lang="ru-RU" sz="1600" dirty="0">
                <a:solidFill>
                  <a:srgbClr val="658E49"/>
                </a:solidFill>
                <a:latin typeface="Gabriola" panose="04040605051002020D02" pitchFamily="82" charset="0"/>
              </a:rPr>
              <a:t> учебных заведений, в том числе:</a:t>
            </a:r>
            <a:r>
              <a:rPr lang="ru-RU" sz="1400" dirty="0">
                <a:solidFill>
                  <a:srgbClr val="658E49"/>
                </a:solidFill>
                <a:latin typeface="Gabriola" panose="04040605051002020D02" pitchFamily="82" charset="0"/>
              </a:rPr>
              <a:t> </a:t>
            </a:r>
          </a:p>
          <a:p>
            <a:pPr marL="180975" marR="6985" indent="-180975" algn="just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Стерлитамакский многопрофильный профессиональный колледж </a:t>
            </a:r>
            <a:r>
              <a:rPr lang="ru-RU" sz="1200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( чел. выпускников, специальности «Сетевое и системное администрирование», «Информационные системы и программирование», «Инфокоммуникационные сети и системы связи», «Реклама», «Техника и искусство фотографии», «Графический дизайн» и др. )</a:t>
            </a:r>
          </a:p>
          <a:p>
            <a:pPr marL="180975" marR="6985" indent="-180975" algn="just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Стерлитамакский политехнический колледж </a:t>
            </a:r>
            <a:r>
              <a:rPr lang="ru-RU" sz="1200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( чел. выпускников, специальности «Техническая эксплуатация и обслуживание электрического и электромеханического оборудования», «Сварщик», «Мастер слесарных работ», «Лаборант-эколог» «Аппаратчик-оператор нефтехимического производства», «Лаборант по контролю качества сырья, реактивов, промежуточных продуктов, готовой продукции, отходов производства» и др.)</a:t>
            </a:r>
          </a:p>
          <a:p>
            <a:pPr marL="180975" marR="6985" indent="-180975" algn="just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Стерлитамакский колледж строительства и профессиональных технологий </a:t>
            </a:r>
            <a:r>
              <a:rPr lang="ru-RU" sz="1200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( чел. выпускников, специальности «Строительство и эксплуатация зданий и сооружений», «Производство неметаллических строительных изделий и конструкций», «Монтаж, наладка и эксплуатация электрооборудования промышленных и гражданских зданий», «Информационные системы обеспечения градостроительной деятельности», «Техническая эксплуатация подъёмно-транспортных, строительных, дорожных машин и оборудования» и др.)</a:t>
            </a:r>
          </a:p>
          <a:p>
            <a:pPr marR="6985">
              <a:lnSpc>
                <a:spcPct val="80000"/>
              </a:lnSpc>
            </a:pPr>
            <a:endParaRPr lang="ru-RU" sz="1200" dirty="0">
              <a:solidFill>
                <a:schemeClr val="accent6">
                  <a:lumMod val="75000"/>
                </a:schemeClr>
              </a:solidFill>
              <a:latin typeface="Gabriola" panose="04040605051002020D02" pitchFamily="82" charset="0"/>
              <a:cs typeface="Microsoft Sans Serif" panose="020B0604020202020204"/>
            </a:endParaRPr>
          </a:p>
          <a:p>
            <a:pPr marR="6985">
              <a:lnSpc>
                <a:spcPct val="80000"/>
              </a:lnSpc>
            </a:pPr>
            <a:r>
              <a:rPr lang="ru-RU" sz="1200" dirty="0"/>
              <a:t> </a:t>
            </a:r>
          </a:p>
          <a:p>
            <a:pPr marR="6985">
              <a:lnSpc>
                <a:spcPct val="80000"/>
              </a:lnSpc>
            </a:pPr>
            <a:endParaRPr lang="ru-RU" sz="1200" dirty="0">
              <a:solidFill>
                <a:schemeClr val="accent6">
                  <a:lumMod val="75000"/>
                </a:schemeClr>
              </a:solidFill>
              <a:latin typeface="Gabriola" panose="04040605051002020D02" pitchFamily="82" charset="0"/>
              <a:cs typeface="Microsoft Sans Serif" panose="020B060402020202020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69237" y="5125630"/>
            <a:ext cx="6676472" cy="12249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6985" indent="-171450" algn="just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658E49"/>
                </a:solidFill>
                <a:latin typeface="Gabriola" panose="04040605051002020D02" pitchFamily="82" charset="0"/>
              </a:rPr>
              <a:t>АО «Башкирская содовая компания»</a:t>
            </a:r>
            <a:r>
              <a:rPr lang="ru-RU" sz="1400" dirty="0">
                <a:solidFill>
                  <a:srgbClr val="658E49"/>
                </a:solidFill>
                <a:latin typeface="Gabriola" panose="04040605051002020D02" pitchFamily="82" charset="0"/>
              </a:rPr>
              <a:t> </a:t>
            </a:r>
            <a:r>
              <a:rPr lang="ru-RU" sz="1200" dirty="0">
                <a:solidFill>
                  <a:srgbClr val="658E49"/>
                </a:solidFill>
                <a:latin typeface="Gabriola" panose="04040605051002020D02" pitchFamily="82" charset="0"/>
              </a:rPr>
              <a:t>(сода кальцинированная, очищенный бикарбонат натрия (сода пищевая), белые сажи, кальций хлористый, ПВХ, кабельные пластикаты, сода каустическая, соляная кислота, дихлорэтан, ингибиторы коррозии, хлорпарафины, пленки ПВХ )</a:t>
            </a:r>
          </a:p>
          <a:p>
            <a:pPr marL="171450" marR="6985" indent="-171450" algn="just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658E49"/>
                </a:solidFill>
                <a:latin typeface="Gabriola" panose="04040605051002020D02" pitchFamily="82" charset="0"/>
              </a:rPr>
              <a:t>ОАО «Стерлитамакский нефтехимический завод»</a:t>
            </a:r>
            <a:r>
              <a:rPr lang="ru-RU" sz="1200" dirty="0">
                <a:solidFill>
                  <a:srgbClr val="658E49"/>
                </a:solidFill>
                <a:latin typeface="Gabriola" panose="04040605051002020D02" pitchFamily="82" charset="0"/>
              </a:rPr>
              <a:t> (бутадиен-стирольные каучуки под торговой маркой «Агипол», фенольные антиоксиданты «Агидол», высокооктановая добавка к топливу – МТБЭ,  авиационный бензин марки Avgas-100LL и Б-91/115, каучуки синтетические цис-изопреновые, каучуки синтетические эпихлоргидриновые, катализаторы)</a:t>
            </a:r>
          </a:p>
          <a:p>
            <a:pPr marR="6985">
              <a:lnSpc>
                <a:spcPct val="80000"/>
              </a:lnSpc>
              <a:spcBef>
                <a:spcPts val="0"/>
              </a:spcBef>
            </a:pPr>
            <a:endParaRPr lang="ru-RU" sz="1200" dirty="0">
              <a:solidFill>
                <a:srgbClr val="658E49"/>
              </a:solidFill>
              <a:latin typeface="Gabriola" panose="04040605051002020D02" pitchFamily="8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79587" y="4914404"/>
            <a:ext cx="5126192" cy="31123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R="6985">
              <a:lnSpc>
                <a:spcPct val="70000"/>
              </a:lnSpc>
              <a:spcBef>
                <a:spcPts val="0"/>
              </a:spcBef>
            </a:pP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Крупные предприятия города и выпускаемая продукция</a:t>
            </a:r>
            <a:endParaRPr lang="ru-RU" sz="2000" b="1" dirty="0">
              <a:solidFill>
                <a:schemeClr val="accent6">
                  <a:lumMod val="75000"/>
                </a:schemeClr>
              </a:solidFill>
              <a:latin typeface="Gabriola" panose="04040605051002020D02" pitchFamily="8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62" y="1109948"/>
            <a:ext cx="3497739" cy="2330369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C5E0B4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62" y="3464310"/>
            <a:ext cx="3497739" cy="2335064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C5E0B4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C04D7-1108-47C0-8737-5948394FB0C1}" type="slidenum">
              <a:rPr lang="ru-RU" smtClean="0"/>
              <a:t>6</a:t>
            </a:fld>
            <a:endParaRPr lang="ru-RU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24"/>
          <a:stretch>
            <a:fillRect/>
          </a:stretch>
        </p:blipFill>
        <p:spPr>
          <a:xfrm>
            <a:off x="703793" y="545312"/>
            <a:ext cx="10776184" cy="5611212"/>
          </a:xfrm>
          <a:prstGeom prst="rect">
            <a:avLst/>
          </a:prstGeom>
        </p:spPr>
      </p:pic>
      <p:sp>
        <p:nvSpPr>
          <p:cNvPr id="27" name="Прямоугольник 26"/>
          <p:cNvSpPr/>
          <p:nvPr/>
        </p:nvSpPr>
        <p:spPr>
          <a:xfrm>
            <a:off x="744666" y="539362"/>
            <a:ext cx="10765601" cy="5611212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264478"/>
                </a:solidFill>
              </a:rPr>
              <a:t> </a:t>
            </a:r>
          </a:p>
        </p:txBody>
      </p:sp>
      <p:sp>
        <p:nvSpPr>
          <p:cNvPr id="148" name="Прямоугольник 147"/>
          <p:cNvSpPr/>
          <p:nvPr/>
        </p:nvSpPr>
        <p:spPr>
          <a:xfrm>
            <a:off x="0" y="-1"/>
            <a:ext cx="714375" cy="6858001"/>
          </a:xfrm>
          <a:prstGeom prst="rect">
            <a:avLst/>
          </a:prstGeom>
          <a:solidFill>
            <a:srgbClr val="D1DD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  <p:sp>
        <p:nvSpPr>
          <p:cNvPr id="415" name="TextBox 414"/>
          <p:cNvSpPr txBox="1"/>
          <p:nvPr/>
        </p:nvSpPr>
        <p:spPr>
          <a:xfrm>
            <a:off x="703792" y="33396"/>
            <a:ext cx="96820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6985">
              <a:spcBef>
                <a:spcPts val="0"/>
              </a:spcBef>
            </a:pPr>
            <a:r>
              <a:rPr lang="ru-RU" b="1" dirty="0">
                <a:solidFill>
                  <a:srgbClr val="558FC4"/>
                </a:solidFill>
                <a:latin typeface="Gabriola" panose="04040605051002020D02" pitchFamily="82" charset="0"/>
                <a:cs typeface="Microsoft Sans Serif" panose="020B0604020202020204"/>
              </a:rPr>
              <a:t>5. СОЦИАЛЬНО-ЭКОНОМИЧЕСКИЕ ПОКАЗАТЕЛИ ГОРОДСКОГО ОКРУГА ГОРОД СТЕРЛИТАМАК РБ</a:t>
            </a: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072421555"/>
              </p:ext>
            </p:extLst>
          </p:nvPr>
        </p:nvGraphicFramePr>
        <p:xfrm>
          <a:off x="436021" y="582544"/>
          <a:ext cx="6652916" cy="56925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1" name="Прямоугольник 70"/>
          <p:cNvSpPr/>
          <p:nvPr/>
        </p:nvSpPr>
        <p:spPr>
          <a:xfrm>
            <a:off x="6740431" y="2169313"/>
            <a:ext cx="1643416" cy="275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indent="0" algn="ctr" defTabSz="957580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 b="1" dirty="0">
                <a:solidFill>
                  <a:srgbClr val="002060"/>
                </a:solidFill>
                <a:latin typeface="Gabriola" panose="04040605051002020D02" pitchFamily="82" charset="0"/>
                <a:cs typeface="Microsoft Sans Serif" panose="020B0604020202020204"/>
              </a:rPr>
              <a:t>ПРОМЫШЛЕННОСТЬ</a:t>
            </a:r>
          </a:p>
        </p:txBody>
      </p:sp>
      <p:sp>
        <p:nvSpPr>
          <p:cNvPr id="137" name="Прямоугольник 136"/>
          <p:cNvSpPr/>
          <p:nvPr/>
        </p:nvSpPr>
        <p:spPr>
          <a:xfrm>
            <a:off x="8649218" y="2157510"/>
            <a:ext cx="1643416" cy="275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indent="0" algn="ctr" defTabSz="957580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 b="1" dirty="0">
                <a:solidFill>
                  <a:srgbClr val="002060"/>
                </a:solidFill>
                <a:latin typeface="Gabriola" panose="04040605051002020D02" pitchFamily="82" charset="0"/>
                <a:cs typeface="Microsoft Sans Serif" panose="020B0604020202020204"/>
              </a:rPr>
              <a:t>ИНВЕСТИЦИИ</a:t>
            </a:r>
          </a:p>
        </p:txBody>
      </p:sp>
      <p:sp>
        <p:nvSpPr>
          <p:cNvPr id="139" name="Прямоугольник 138"/>
          <p:cNvSpPr/>
          <p:nvPr/>
        </p:nvSpPr>
        <p:spPr>
          <a:xfrm>
            <a:off x="5768545" y="3913262"/>
            <a:ext cx="1643416" cy="275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57580">
              <a:lnSpc>
                <a:spcPct val="85000"/>
              </a:lnSpc>
              <a:defRPr/>
            </a:pPr>
            <a:r>
              <a:rPr lang="ru-RU" sz="1400" b="1" dirty="0">
                <a:solidFill>
                  <a:srgbClr val="002060"/>
                </a:solidFill>
                <a:latin typeface="Gabriola" panose="04040605051002020D02" pitchFamily="82" charset="0"/>
                <a:cs typeface="Microsoft Sans Serif" panose="020B0604020202020204"/>
              </a:rPr>
              <a:t>ВВОД ЖИЛЬЯ</a:t>
            </a:r>
          </a:p>
        </p:txBody>
      </p:sp>
      <p:sp>
        <p:nvSpPr>
          <p:cNvPr id="140" name="Прямоугольник 139"/>
          <p:cNvSpPr/>
          <p:nvPr/>
        </p:nvSpPr>
        <p:spPr>
          <a:xfrm>
            <a:off x="7851194" y="3913262"/>
            <a:ext cx="1643416" cy="275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57580">
              <a:lnSpc>
                <a:spcPct val="85000"/>
              </a:lnSpc>
              <a:defRPr/>
            </a:pPr>
            <a:r>
              <a:rPr lang="ru-RU" sz="1400" b="1" dirty="0">
                <a:solidFill>
                  <a:srgbClr val="002060"/>
                </a:solidFill>
                <a:latin typeface="Gabriola" panose="04040605051002020D02" pitchFamily="82" charset="0"/>
                <a:cs typeface="Microsoft Sans Serif" panose="020B0604020202020204"/>
              </a:rPr>
              <a:t>ЗАРПЛАТА</a:t>
            </a:r>
          </a:p>
        </p:txBody>
      </p:sp>
      <p:sp>
        <p:nvSpPr>
          <p:cNvPr id="141" name="Прямоугольник 140"/>
          <p:cNvSpPr/>
          <p:nvPr/>
        </p:nvSpPr>
        <p:spPr>
          <a:xfrm>
            <a:off x="9897141" y="3913262"/>
            <a:ext cx="1643416" cy="275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57580">
              <a:lnSpc>
                <a:spcPct val="85000"/>
              </a:lnSpc>
              <a:defRPr/>
            </a:pPr>
            <a:r>
              <a:rPr lang="ru-RU" sz="1400" b="1" dirty="0">
                <a:solidFill>
                  <a:srgbClr val="002060"/>
                </a:solidFill>
                <a:latin typeface="Gabriola" panose="04040605051002020D02" pitchFamily="82" charset="0"/>
                <a:cs typeface="Microsoft Sans Serif" panose="020B0604020202020204"/>
              </a:rPr>
              <a:t>БЕЗРАБОТИЦА</a:t>
            </a:r>
          </a:p>
        </p:txBody>
      </p:sp>
      <p:sp>
        <p:nvSpPr>
          <p:cNvPr id="51" name="Прямоугольник 50"/>
          <p:cNvSpPr/>
          <p:nvPr/>
        </p:nvSpPr>
        <p:spPr>
          <a:xfrm>
            <a:off x="6740431" y="2456196"/>
            <a:ext cx="2220042" cy="45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57580">
              <a:lnSpc>
                <a:spcPct val="85000"/>
              </a:lnSpc>
              <a:defRPr/>
            </a:pPr>
            <a:r>
              <a:rPr lang="ru-RU" sz="1600" dirty="0">
                <a:solidFill>
                  <a:srgbClr val="264478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116 400 000</a:t>
            </a:r>
            <a:r>
              <a:rPr lang="ru-RU" sz="1200" dirty="0">
                <a:solidFill>
                  <a:srgbClr val="002060"/>
                </a:solidFill>
                <a:latin typeface="Gabriola" panose="04040605051002020D02" pitchFamily="82" charset="0"/>
                <a:cs typeface="Microsoft Sans Serif" panose="020B0604020202020204"/>
              </a:rPr>
              <a:t> тыс. рублей</a:t>
            </a:r>
            <a:endParaRPr lang="en-US" sz="1200" dirty="0">
              <a:solidFill>
                <a:srgbClr val="002060"/>
              </a:solidFill>
              <a:latin typeface="Gabriola" panose="04040605051002020D02" pitchFamily="82" charset="0"/>
              <a:cs typeface="Microsoft Sans Serif" panose="020B0604020202020204"/>
            </a:endParaRPr>
          </a:p>
          <a:p>
            <a:pPr lvl="0" algn="ctr" defTabSz="957580">
              <a:lnSpc>
                <a:spcPct val="85000"/>
              </a:lnSpc>
              <a:defRPr/>
            </a:pPr>
            <a:r>
              <a:rPr lang="ru-RU" sz="1200" dirty="0">
                <a:solidFill>
                  <a:srgbClr val="002060"/>
                </a:solidFill>
                <a:latin typeface="Gabriola" panose="04040605051002020D02" pitchFamily="82" charset="0"/>
                <a:cs typeface="Microsoft Sans Serif" panose="020B0604020202020204"/>
              </a:rPr>
              <a:t>на 01.09.2025г.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8917558" y="2462451"/>
            <a:ext cx="209728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57580">
              <a:lnSpc>
                <a:spcPct val="85000"/>
              </a:lnSpc>
              <a:defRPr/>
            </a:pPr>
            <a:r>
              <a:rPr lang="en-US" altLang="ru-RU" sz="1600" dirty="0">
                <a:solidFill>
                  <a:srgbClr val="264478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6 562 699</a:t>
            </a:r>
            <a:r>
              <a:rPr lang="ru-RU" sz="1600" dirty="0">
                <a:solidFill>
                  <a:srgbClr val="264478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rgbClr val="264478"/>
                </a:solidFill>
                <a:latin typeface="Gabriola" panose="04040605051002020D02" pitchFamily="82" charset="0"/>
                <a:cs typeface="Arial" panose="020B0604020202020204" pitchFamily="34" charset="0"/>
              </a:rPr>
              <a:t>тыс</a:t>
            </a:r>
            <a:r>
              <a:rPr lang="ru-RU" sz="1200" dirty="0">
                <a:solidFill>
                  <a:srgbClr val="002060"/>
                </a:solidFill>
                <a:latin typeface="Gabriola" panose="04040605051002020D02" pitchFamily="82" charset="0"/>
                <a:cs typeface="Microsoft Sans Serif" panose="020B0604020202020204"/>
              </a:rPr>
              <a:t>. рублей</a:t>
            </a:r>
            <a:endParaRPr lang="en-US" sz="1200" dirty="0">
              <a:solidFill>
                <a:srgbClr val="002060"/>
              </a:solidFill>
              <a:latin typeface="Gabriola" panose="04040605051002020D02" pitchFamily="82" charset="0"/>
              <a:cs typeface="Microsoft Sans Serif" panose="020B0604020202020204"/>
            </a:endParaRPr>
          </a:p>
          <a:p>
            <a:pPr lvl="0" algn="ctr" defTabSz="957580">
              <a:lnSpc>
                <a:spcPct val="85000"/>
              </a:lnSpc>
              <a:defRPr/>
            </a:pPr>
            <a:r>
              <a:rPr lang="ru-RU" sz="1200" dirty="0">
                <a:solidFill>
                  <a:srgbClr val="002060"/>
                </a:solidFill>
                <a:latin typeface="Gabriola" panose="04040605051002020D02" pitchFamily="82" charset="0"/>
                <a:cs typeface="Microsoft Sans Serif" panose="020B0604020202020204"/>
              </a:rPr>
              <a:t>на 01.0</a:t>
            </a:r>
            <a:r>
              <a:rPr lang="en-US" sz="1200" dirty="0">
                <a:solidFill>
                  <a:srgbClr val="002060"/>
                </a:solidFill>
                <a:latin typeface="Gabriola" panose="04040605051002020D02" pitchFamily="82" charset="0"/>
                <a:cs typeface="Microsoft Sans Serif" panose="020B0604020202020204"/>
              </a:rPr>
              <a:t>7</a:t>
            </a:r>
            <a:r>
              <a:rPr lang="ru-RU" sz="1200" dirty="0">
                <a:solidFill>
                  <a:srgbClr val="002060"/>
                </a:solidFill>
                <a:latin typeface="Gabriola" panose="04040605051002020D02" pitchFamily="82" charset="0"/>
                <a:cs typeface="Microsoft Sans Serif" panose="020B0604020202020204"/>
              </a:rPr>
              <a:t>.2025г.</a:t>
            </a:r>
          </a:p>
          <a:p>
            <a:pPr lvl="0" algn="ctr" defTabSz="957580">
              <a:lnSpc>
                <a:spcPct val="85000"/>
              </a:lnSpc>
              <a:defRPr/>
            </a:pPr>
            <a:endParaRPr lang="ru-RU" sz="1200" dirty="0">
              <a:solidFill>
                <a:srgbClr val="002060"/>
              </a:solidFill>
              <a:latin typeface="Gabriola" panose="04040605051002020D02" pitchFamily="82" charset="0"/>
              <a:cs typeface="Microsoft Sans Serif" panose="020B0604020202020204"/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5768545" y="4152333"/>
            <a:ext cx="1643416" cy="456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57580">
              <a:lnSpc>
                <a:spcPct val="85000"/>
              </a:lnSpc>
              <a:defRPr/>
            </a:pPr>
            <a:r>
              <a:rPr lang="ru-RU" sz="1600" dirty="0">
                <a:solidFill>
                  <a:srgbClr val="264478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20 900 </a:t>
            </a:r>
            <a:r>
              <a:rPr lang="ru-RU" sz="1200" dirty="0">
                <a:solidFill>
                  <a:srgbClr val="002060"/>
                </a:solidFill>
                <a:latin typeface="Gabriola" panose="04040605051002020D02" pitchFamily="82" charset="0"/>
                <a:cs typeface="Microsoft Sans Serif" panose="020B0604020202020204"/>
              </a:rPr>
              <a:t>тыс. кв. м </a:t>
            </a:r>
          </a:p>
          <a:p>
            <a:pPr algn="ctr" defTabSz="957580">
              <a:lnSpc>
                <a:spcPct val="85000"/>
              </a:lnSpc>
              <a:defRPr/>
            </a:pPr>
            <a:r>
              <a:rPr lang="ru-RU" sz="1200" dirty="0">
                <a:solidFill>
                  <a:srgbClr val="002060"/>
                </a:solidFill>
                <a:latin typeface="Gabriola" panose="04040605051002020D02" pitchFamily="82" charset="0"/>
                <a:cs typeface="Microsoft Sans Serif" panose="020B0604020202020204"/>
              </a:rPr>
              <a:t>на 01.06.2025г.</a:t>
            </a:r>
          </a:p>
        </p:txBody>
      </p:sp>
      <p:sp>
        <p:nvSpPr>
          <p:cNvPr id="55" name="Прямоугольник 54"/>
          <p:cNvSpPr/>
          <p:nvPr/>
        </p:nvSpPr>
        <p:spPr>
          <a:xfrm>
            <a:off x="7851194" y="4153199"/>
            <a:ext cx="1643416" cy="456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57580">
              <a:lnSpc>
                <a:spcPct val="85000"/>
              </a:lnSpc>
              <a:defRPr/>
            </a:pPr>
            <a:r>
              <a:rPr lang="ru-RU" sz="1600" dirty="0">
                <a:solidFill>
                  <a:srgbClr val="264478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73 873</a:t>
            </a:r>
            <a:r>
              <a:rPr lang="ru-RU" sz="1100" dirty="0">
                <a:solidFill>
                  <a:srgbClr val="264478"/>
                </a:solidFill>
                <a:latin typeface="Arial Narrow" panose="020B0606020202030204"/>
                <a:cs typeface="Arial" panose="020B0604020202020204" pitchFamily="34" charset="0"/>
              </a:rPr>
              <a:t> </a:t>
            </a:r>
            <a:r>
              <a:rPr lang="ru-RU" sz="1200" dirty="0">
                <a:solidFill>
                  <a:srgbClr val="002060"/>
                </a:solidFill>
                <a:latin typeface="Gabriola" panose="04040605051002020D02" pitchFamily="82" charset="0"/>
                <a:cs typeface="Microsoft Sans Serif" panose="020B0604020202020204"/>
              </a:rPr>
              <a:t>рублей </a:t>
            </a:r>
          </a:p>
          <a:p>
            <a:pPr lvl="0" algn="ctr" defTabSz="957580">
              <a:lnSpc>
                <a:spcPct val="85000"/>
              </a:lnSpc>
              <a:defRPr/>
            </a:pPr>
            <a:r>
              <a:rPr lang="ru-RU" sz="1200" dirty="0">
                <a:solidFill>
                  <a:srgbClr val="002060"/>
                </a:solidFill>
                <a:latin typeface="Gabriola" panose="04040605051002020D02" pitchFamily="82" charset="0"/>
                <a:cs typeface="Microsoft Sans Serif" panose="020B0604020202020204"/>
              </a:rPr>
              <a:t>на 01.09.2025г.</a:t>
            </a:r>
          </a:p>
        </p:txBody>
      </p:sp>
      <p:sp>
        <p:nvSpPr>
          <p:cNvPr id="56" name="Прямоугольник 55"/>
          <p:cNvSpPr/>
          <p:nvPr/>
        </p:nvSpPr>
        <p:spPr>
          <a:xfrm>
            <a:off x="9897141" y="4153199"/>
            <a:ext cx="1643416" cy="456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57580">
              <a:lnSpc>
                <a:spcPct val="85000"/>
              </a:lnSpc>
              <a:defRPr/>
            </a:pPr>
            <a:r>
              <a:rPr lang="ru-RU" sz="1600" dirty="0">
                <a:solidFill>
                  <a:srgbClr val="264478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0,44</a:t>
            </a:r>
            <a:r>
              <a:rPr lang="ru-RU" sz="1100" dirty="0">
                <a:solidFill>
                  <a:srgbClr val="264478"/>
                </a:solidFill>
                <a:latin typeface="Arial Narrow" panose="020B0606020202030204"/>
                <a:cs typeface="Arial" panose="020B0604020202020204" pitchFamily="34" charset="0"/>
              </a:rPr>
              <a:t> </a:t>
            </a:r>
            <a:r>
              <a:rPr lang="ru-RU" sz="1200" dirty="0">
                <a:solidFill>
                  <a:srgbClr val="002060"/>
                </a:solidFill>
                <a:latin typeface="Gabriola" panose="04040605051002020D02" pitchFamily="82" charset="0"/>
                <a:cs typeface="Microsoft Sans Serif" panose="020B0604020202020204"/>
              </a:rPr>
              <a:t>% </a:t>
            </a:r>
          </a:p>
          <a:p>
            <a:pPr lvl="0" algn="ctr" defTabSz="957580">
              <a:lnSpc>
                <a:spcPct val="85000"/>
              </a:lnSpc>
              <a:defRPr/>
            </a:pPr>
            <a:r>
              <a:rPr lang="ru-RU" sz="1200" dirty="0">
                <a:solidFill>
                  <a:srgbClr val="002060"/>
                </a:solidFill>
                <a:latin typeface="Gabriola" panose="04040605051002020D02" pitchFamily="82" charset="0"/>
                <a:cs typeface="Microsoft Sans Serif" panose="020B0604020202020204"/>
              </a:rPr>
              <a:t>на 01.09.2025г.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647" y="1438555"/>
            <a:ext cx="720000" cy="720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553" y="1437841"/>
            <a:ext cx="720000" cy="720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253" y="3164884"/>
            <a:ext cx="720000" cy="720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218" y="3162366"/>
            <a:ext cx="720000" cy="720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5829" y="3142152"/>
            <a:ext cx="720000" cy="720000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4F6043-7A67-491B-98BC-F933DED7226D}" type="slidenum">
              <a:rPr lang="ru-RU" smtClean="0"/>
              <a:t>7</a:t>
            </a:fld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42" y="591074"/>
            <a:ext cx="6313554" cy="484577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3207"/>
          <a:stretch>
            <a:fillRect/>
          </a:stretch>
        </p:blipFill>
        <p:spPr>
          <a:xfrm rot="5400000">
            <a:off x="-120484" y="1366984"/>
            <a:ext cx="5728360" cy="4091173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41" b="66701"/>
          <a:stretch>
            <a:fillRect/>
          </a:stretch>
        </p:blipFill>
        <p:spPr>
          <a:xfrm rot="5400000">
            <a:off x="6201117" y="909837"/>
            <a:ext cx="5724425" cy="5069004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695326" y="550985"/>
            <a:ext cx="10883322" cy="5734208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264478"/>
                </a:solidFill>
              </a:rPr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0" y="-1"/>
            <a:ext cx="714375" cy="6858001"/>
          </a:xfrm>
          <a:prstGeom prst="rect">
            <a:avLst/>
          </a:prstGeom>
          <a:solidFill>
            <a:srgbClr val="C5E0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1928406" y="510170"/>
            <a:ext cx="9053833" cy="134806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R="6985" algn="ctr">
              <a:lnSpc>
                <a:spcPct val="70000"/>
              </a:lnSpc>
              <a:spcBef>
                <a:spcPts val="0"/>
              </a:spcBef>
            </a:pPr>
            <a:r>
              <a:rPr lang="ru-RU" sz="2200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На территории городского округа город Стерлитамак Республики Башкортостан на 01.10.2025г. реализуется</a:t>
            </a:r>
            <a:r>
              <a:rPr lang="ru-RU" sz="2200" b="1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 </a:t>
            </a:r>
            <a:r>
              <a:rPr lang="ru-RU" sz="3600" b="1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254</a:t>
            </a:r>
            <a:r>
              <a:rPr lang="ru-RU" sz="2200" b="1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 </a:t>
            </a:r>
            <a:r>
              <a:rPr lang="ru-RU" sz="2200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инвестиционных проекта (в т.ч. </a:t>
            </a:r>
            <a:r>
              <a:rPr lang="ru-RU" sz="3600" b="1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6 </a:t>
            </a:r>
            <a:r>
              <a:rPr lang="ru-RU" sz="2200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приоритетных инвестиционных проектов),</a:t>
            </a:r>
          </a:p>
          <a:p>
            <a:pPr marR="6985" algn="ctr">
              <a:lnSpc>
                <a:spcPct val="70000"/>
              </a:lnSpc>
              <a:spcBef>
                <a:spcPts val="0"/>
              </a:spcBef>
            </a:pPr>
            <a:r>
              <a:rPr lang="ru-RU" sz="2200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а также </a:t>
            </a:r>
            <a:r>
              <a:rPr lang="ru-RU" sz="3600" b="1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56</a:t>
            </a:r>
            <a:r>
              <a:rPr lang="ru-RU" sz="2200" b="1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 </a:t>
            </a:r>
            <a:r>
              <a:rPr lang="ru-RU" sz="2200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проектов успешно реализованы</a:t>
            </a:r>
            <a:endParaRPr lang="ru-RU" sz="4000" dirty="0">
              <a:solidFill>
                <a:schemeClr val="accent6">
                  <a:lumMod val="75000"/>
                </a:schemeClr>
              </a:solidFill>
              <a:latin typeface="Gabriola" panose="04040605051002020D02" pitchFamily="8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03792" y="41131"/>
            <a:ext cx="96820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6985">
              <a:spcBef>
                <a:spcPts val="0"/>
              </a:spcBef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6. КЛЮЧЕВЫЕ ИНВЕСТИЦИОННЫЕ ПРОЕКТЫ ГОРОДСКОГО ОКРУГА ГОРОД СТЕРЛИТАМАК РБ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Gabriola" panose="04040605051002020D02" pitchFamily="8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23747" y="4888226"/>
            <a:ext cx="346263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6985">
              <a:spcBef>
                <a:spcPts val="0"/>
              </a:spcBef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Объем инвестиций: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19 050 </a:t>
            </a: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млн руб.</a:t>
            </a:r>
            <a:endParaRPr lang="ru-RU" sz="1400" dirty="0">
              <a:solidFill>
                <a:schemeClr val="accent6">
                  <a:lumMod val="75000"/>
                </a:schemeClr>
              </a:solidFill>
              <a:latin typeface="Gabriola" panose="04040605051002020D02" pitchFamily="82" charset="0"/>
              <a:cs typeface="Microsoft Sans Serif" panose="020B0604020202020204"/>
            </a:endParaRPr>
          </a:p>
          <a:p>
            <a:pPr marR="6985">
              <a:spcBef>
                <a:spcPts val="0"/>
              </a:spcBef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Количество новых рабочих мест: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0 </a:t>
            </a: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чел.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Gabriola" panose="04040605051002020D02" pitchFamily="82" charset="0"/>
              <a:cs typeface="Microsoft Sans Serif" panose="020B0604020202020204"/>
            </a:endParaRPr>
          </a:p>
          <a:p>
            <a:pPr marR="6985">
              <a:spcBef>
                <a:spcPts val="0"/>
              </a:spcBef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Стадия: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Строительно-монтажные работы</a:t>
            </a:r>
            <a:endParaRPr lang="ru-RU" dirty="0">
              <a:solidFill>
                <a:schemeClr val="accent6">
                  <a:lumMod val="75000"/>
                </a:schemeClr>
              </a:solidFill>
              <a:latin typeface="Gabriola" panose="04040605051002020D02" pitchFamily="82" charset="0"/>
              <a:cs typeface="Microsoft Sans Serif" panose="020B0604020202020204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12191" y="4014509"/>
            <a:ext cx="3100495" cy="978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6985" algn="ctr">
              <a:lnSpc>
                <a:spcPct val="80000"/>
              </a:lnSpc>
              <a:spcBef>
                <a:spcPts val="0"/>
              </a:spcBef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«Производство эмульсионного поливинилхлорида мощностью 50 тыс. тонн в год»</a:t>
            </a:r>
          </a:p>
          <a:p>
            <a:pPr marR="6985" algn="ctr">
              <a:lnSpc>
                <a:spcPct val="80000"/>
              </a:lnSpc>
              <a:spcBef>
                <a:spcPts val="0"/>
              </a:spcBef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АО «БСК»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472417" y="4881166"/>
            <a:ext cx="348840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6985">
              <a:spcBef>
                <a:spcPts val="0"/>
              </a:spcBef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Объем инвестиций: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4 939,2 </a:t>
            </a: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млн руб.</a:t>
            </a:r>
            <a:endParaRPr lang="ru-RU" sz="1400" dirty="0">
              <a:solidFill>
                <a:schemeClr val="accent6">
                  <a:lumMod val="75000"/>
                </a:schemeClr>
              </a:solidFill>
              <a:latin typeface="Gabriola" panose="04040605051002020D02" pitchFamily="82" charset="0"/>
              <a:cs typeface="Microsoft Sans Serif" panose="020B0604020202020204"/>
            </a:endParaRPr>
          </a:p>
          <a:p>
            <a:pPr marR="6985">
              <a:spcBef>
                <a:spcPts val="0"/>
              </a:spcBef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Количество новых рабочих мест: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50 </a:t>
            </a: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чел.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Gabriola" panose="04040605051002020D02" pitchFamily="82" charset="0"/>
              <a:cs typeface="Microsoft Sans Serif" panose="020B0604020202020204"/>
            </a:endParaRPr>
          </a:p>
          <a:p>
            <a:pPr marR="6985">
              <a:spcBef>
                <a:spcPts val="0"/>
              </a:spcBef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Стадия: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Строительно-монтажные работы</a:t>
            </a:r>
            <a:endParaRPr lang="ru-RU" dirty="0">
              <a:solidFill>
                <a:schemeClr val="accent6">
                  <a:lumMod val="75000"/>
                </a:schemeClr>
              </a:solidFill>
              <a:latin typeface="Gabriola" panose="04040605051002020D02" pitchFamily="82" charset="0"/>
              <a:cs typeface="Microsoft Sans Serif" panose="020B0604020202020204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327078" y="3792911"/>
            <a:ext cx="3623581" cy="978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6985" algn="ctr">
              <a:lnSpc>
                <a:spcPct val="80000"/>
              </a:lnSpc>
              <a:spcBef>
                <a:spcPts val="0"/>
              </a:spcBef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Комплекс мероприятий по подготовке производства для наращивания производственных мощностей </a:t>
            </a:r>
          </a:p>
          <a:p>
            <a:pPr marR="6985" algn="ctr">
              <a:lnSpc>
                <a:spcPct val="80000"/>
              </a:lnSpc>
              <a:spcBef>
                <a:spcPts val="0"/>
              </a:spcBef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ФКП «Авангард» 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1000" contrast="-8000"/>
                    </a14:imgEffect>
                    <a14:imgEffect>
                      <a14:colorTemperature colorTemp="57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4" r="3254"/>
          <a:stretch>
            <a:fillRect/>
          </a:stretch>
        </p:blipFill>
        <p:spPr>
          <a:xfrm>
            <a:off x="8243758" y="1936833"/>
            <a:ext cx="3218200" cy="17042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6000"/>
                    </a14:imgEffect>
                    <a14:imgEffect>
                      <a14:colorTemperature colorTemp="6266"/>
                    </a14:imgEffect>
                    <a14:imgEffect>
                      <a14:saturation sat="167000"/>
                    </a14:imgEffect>
                    <a14:imgEffect>
                      <a14:sharpenSoften amount="7000"/>
                    </a14:imgEffect>
                  </a14:imgLayer>
                </a14:imgProps>
              </a:ext>
            </a:extLst>
          </a:blip>
          <a:srcRect l="4776" t="20133" r="50518" b="33027"/>
          <a:stretch>
            <a:fillRect/>
          </a:stretch>
        </p:blipFill>
        <p:spPr>
          <a:xfrm>
            <a:off x="1003859" y="1858231"/>
            <a:ext cx="3114471" cy="17828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0" name="TextBox 19"/>
          <p:cNvSpPr txBox="1"/>
          <p:nvPr/>
        </p:nvSpPr>
        <p:spPr>
          <a:xfrm>
            <a:off x="8146855" y="4882013"/>
            <a:ext cx="369226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6985">
              <a:spcBef>
                <a:spcPts val="0"/>
              </a:spcBef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Объем инвестиций: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136,5 </a:t>
            </a: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млн руб.</a:t>
            </a:r>
            <a:endParaRPr lang="ru-RU" sz="1400" dirty="0">
              <a:solidFill>
                <a:schemeClr val="accent6">
                  <a:lumMod val="75000"/>
                </a:schemeClr>
              </a:solidFill>
              <a:latin typeface="Gabriola" panose="04040605051002020D02" pitchFamily="82" charset="0"/>
              <a:cs typeface="Microsoft Sans Serif" panose="020B0604020202020204"/>
            </a:endParaRPr>
          </a:p>
          <a:p>
            <a:pPr marR="6985">
              <a:spcBef>
                <a:spcPts val="0"/>
              </a:spcBef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Количество новых рабочих мест: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0 </a:t>
            </a: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чел.</a:t>
            </a:r>
          </a:p>
          <a:p>
            <a:pPr marR="6985">
              <a:spcBef>
                <a:spcPts val="0"/>
              </a:spcBef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Стадия: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Строительно-монтажные работы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168886" y="3687897"/>
            <a:ext cx="3323701" cy="978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6985" algn="ctr">
              <a:lnSpc>
                <a:spcPct val="80000"/>
              </a:lnSpc>
              <a:spcBef>
                <a:spcPts val="0"/>
              </a:spcBef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«Увеличение производственной мощности агидола-1 кристаллического до 560 тонн в месяц в цехе Н-13-14» </a:t>
            </a:r>
          </a:p>
          <a:p>
            <a:pPr marR="6985" algn="ctr">
              <a:lnSpc>
                <a:spcPct val="80000"/>
              </a:lnSpc>
              <a:spcBef>
                <a:spcPts val="0"/>
              </a:spcBef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АО «СНХЗ»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C04D7-1108-47C0-8737-5948394FB0C1}" type="slidenum">
              <a:rPr lang="ru-RU" smtClean="0"/>
              <a:t>8</a:t>
            </a:fld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9D1A841-4C89-4D6D-8E3F-81DCC0B969A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59613" y="1913909"/>
            <a:ext cx="3185666" cy="17114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9" b="-1"/>
          <a:stretch>
            <a:fillRect/>
          </a:stretch>
        </p:blipFill>
        <p:spPr>
          <a:xfrm>
            <a:off x="714375" y="552260"/>
            <a:ext cx="10865327" cy="571346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13322" y="522024"/>
            <a:ext cx="10987447" cy="5743249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-1"/>
            <a:ext cx="714375" cy="685800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703792" y="39609"/>
            <a:ext cx="113609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6985">
              <a:spcBef>
                <a:spcPts val="0"/>
              </a:spcBef>
            </a:pPr>
            <a:r>
              <a:rPr lang="ru-RU" b="1" dirty="0">
                <a:solidFill>
                  <a:srgbClr val="558FC4"/>
                </a:solidFill>
                <a:latin typeface="Gabriola" panose="04040605051002020D02" pitchFamily="82" charset="0"/>
                <a:cs typeface="Microsoft Sans Serif" panose="020B0604020202020204"/>
              </a:rPr>
              <a:t>7. ПРИОРИТЕТНЫЕ ИНВЕСТИЦИОННЫЕ НИШИ ГОРОДСКОГО ОКРУГА ГОРОД СТЕРЛИТАМАК РБ</a:t>
            </a:r>
            <a:endParaRPr lang="ru-RU" b="1" dirty="0">
              <a:solidFill>
                <a:srgbClr val="558FC4"/>
              </a:solidFill>
              <a:latin typeface="Gabriola" panose="04040605051002020D02" pitchFamily="8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483011" y="406100"/>
            <a:ext cx="4372410" cy="70788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R="6985" algn="ctr">
              <a:spcBef>
                <a:spcPts val="0"/>
              </a:spcBef>
            </a:pPr>
            <a:r>
              <a:rPr lang="ru-RU" sz="2200" b="1" dirty="0">
                <a:solidFill>
                  <a:schemeClr val="accent1">
                    <a:lumMod val="50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 </a:t>
            </a:r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Промышленность</a:t>
            </a:r>
            <a:endParaRPr lang="ru-RU" sz="4000" b="1" dirty="0">
              <a:solidFill>
                <a:schemeClr val="accent1">
                  <a:lumMod val="50000"/>
                </a:schemeClr>
              </a:solidFill>
              <a:latin typeface="Gabriola" panose="04040605051002020D02" pitchFamily="8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461543" y="1239653"/>
            <a:ext cx="3743831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6985" algn="ctr">
              <a:lnSpc>
                <a:spcPts val="1500"/>
              </a:lnSpc>
              <a:spcBef>
                <a:spcPts val="0"/>
              </a:spcBef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Основные подотрасли:</a:t>
            </a:r>
          </a:p>
          <a:p>
            <a:pPr marR="6985" algn="ctr">
              <a:lnSpc>
                <a:spcPts val="1500"/>
              </a:lnSpc>
              <a:spcBef>
                <a:spcPts val="0"/>
              </a:spcBef>
            </a:pPr>
            <a:endParaRPr lang="ru-RU" dirty="0">
              <a:solidFill>
                <a:schemeClr val="accent1">
                  <a:lumMod val="50000"/>
                </a:schemeClr>
              </a:solidFill>
              <a:latin typeface="Gabriola" panose="04040605051002020D02" pitchFamily="82" charset="0"/>
              <a:cs typeface="Microsoft Sans Serif" panose="020B0604020202020204"/>
            </a:endParaRPr>
          </a:p>
          <a:p>
            <a:pPr marL="285750" marR="6985" indent="-285750">
              <a:lnSpc>
                <a:spcPts val="15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химическое производство</a:t>
            </a:r>
          </a:p>
          <a:p>
            <a:pPr marL="285750" marR="6985" indent="-285750">
              <a:lnSpc>
                <a:spcPts val="15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машиностроение и станкостроение</a:t>
            </a:r>
          </a:p>
          <a:p>
            <a:pPr marL="285750" marR="6985" indent="-285750">
              <a:lnSpc>
                <a:spcPts val="15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производство строительных материалов</a:t>
            </a:r>
          </a:p>
          <a:p>
            <a:pPr marL="285750" marR="6985" indent="-285750">
              <a:lnSpc>
                <a:spcPts val="15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пищевая промышленность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538789" y="1167590"/>
            <a:ext cx="3430682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6985" algn="ctr"/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48</a:t>
            </a:r>
            <a:endParaRPr lang="ru-RU" sz="4000" dirty="0">
              <a:solidFill>
                <a:schemeClr val="accent1">
                  <a:lumMod val="50000"/>
                </a:schemeClr>
              </a:solidFill>
              <a:latin typeface="Gabriola" panose="04040605051002020D02" pitchFamily="82" charset="0"/>
              <a:cs typeface="Microsoft Sans Serif" panose="020B0604020202020204"/>
            </a:endParaRPr>
          </a:p>
          <a:p>
            <a:pPr marR="6985" algn="ctr">
              <a:spcBef>
                <a:spcPts val="0"/>
              </a:spcBef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Промышленных предприятий</a:t>
            </a:r>
            <a:br>
              <a:rPr lang="ru-RU" dirty="0">
                <a:solidFill>
                  <a:schemeClr val="accent1">
                    <a:lumMod val="50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</a:br>
            <a:endParaRPr lang="ru-RU" dirty="0">
              <a:solidFill>
                <a:schemeClr val="accent1">
                  <a:lumMod val="50000"/>
                </a:schemeClr>
              </a:solidFill>
              <a:latin typeface="Gabriola" panose="04040605051002020D02" pitchFamily="82" charset="0"/>
              <a:cs typeface="Microsoft Sans Serif" panose="020B0604020202020204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466333" y="2738359"/>
            <a:ext cx="4231259" cy="38595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6985">
              <a:lnSpc>
                <a:spcPct val="80000"/>
              </a:lnSpc>
              <a:spcBef>
                <a:spcPts val="0"/>
              </a:spcBef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Крупные промышленные предприятия МО РБ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:</a:t>
            </a:r>
          </a:p>
          <a:p>
            <a:pPr marR="6985" algn="just">
              <a:lnSpc>
                <a:spcPct val="80000"/>
              </a:lnSpc>
              <a:spcBef>
                <a:spcPts val="0"/>
              </a:spcBef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Помимо градообразующих химических предприятий АО «Башкирская содовая компания» и ОАО «Стерлитамакский нефтехимический завод» не менее значимыми предприятиями города являются:</a:t>
            </a:r>
          </a:p>
          <a:p>
            <a:pPr marL="266700" marR="6985" indent="-266700" algn="just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ФКП «Авангард» (государственные оборонные заказы)</a:t>
            </a:r>
          </a:p>
          <a:p>
            <a:pPr marL="266700" marR="6985" indent="-266700" algn="just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ООО НПО «Станкостроение» (производство станков и металлообрабатывающего оборудования)</a:t>
            </a:r>
          </a:p>
          <a:p>
            <a:pPr marL="266700" marR="6985" indent="-266700" algn="just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АО «Красный пролетарий» (производство нефтепромыслового оборудования, нестандартного оборудования для различных областей промышленности. ,капитальный ремонт дизельных двигателей)</a:t>
            </a:r>
          </a:p>
          <a:p>
            <a:pPr marL="180975" marR="6985" indent="-180975">
              <a:lnSpc>
                <a:spcPct val="80000"/>
              </a:lnSpc>
              <a:spcBef>
                <a:spcPts val="0"/>
              </a:spcBef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 </a:t>
            </a:r>
            <a:br>
              <a:rPr lang="ru-RU" dirty="0">
                <a:solidFill>
                  <a:schemeClr val="accent1">
                    <a:lumMod val="50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</a:br>
            <a:endParaRPr lang="ru-RU" dirty="0">
              <a:solidFill>
                <a:schemeClr val="accent1">
                  <a:lumMod val="50000"/>
                </a:schemeClr>
              </a:solidFill>
              <a:latin typeface="Gabriola" panose="04040605051002020D02" pitchFamily="82" charset="0"/>
              <a:cs typeface="Microsoft Sans Serif" panose="020B060402020202020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40977" y="3071116"/>
            <a:ext cx="3942171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6985" algn="ctr"/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71</a:t>
            </a:r>
            <a:br>
              <a:rPr lang="ru-RU" dirty="0">
                <a:solidFill>
                  <a:schemeClr val="accent1">
                    <a:lumMod val="50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</a:b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Свободных инвестиционных площадок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977" y="1211307"/>
            <a:ext cx="900000" cy="900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533" y="1211307"/>
            <a:ext cx="900000" cy="9000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834086" y="4945413"/>
            <a:ext cx="3297850" cy="10310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6985" algn="ctr"/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84 397,3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рублей</a:t>
            </a:r>
          </a:p>
          <a:p>
            <a:pPr marR="6985" algn="ctr">
              <a:lnSpc>
                <a:spcPts val="1500"/>
              </a:lnSpc>
              <a:spcBef>
                <a:spcPts val="0"/>
              </a:spcBef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Средняя заработная плата в отрасли </a:t>
            </a:r>
            <a:br>
              <a:rPr lang="ru-RU" dirty="0">
                <a:solidFill>
                  <a:schemeClr val="accent1">
                    <a:lumMod val="50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</a:b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Gabriola" panose="04040605051002020D02" pitchFamily="82" charset="0"/>
                <a:cs typeface="Microsoft Sans Serif" panose="020B0604020202020204"/>
              </a:rPr>
              <a:t>на 01.09.2025г.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977" y="4965255"/>
            <a:ext cx="1080000" cy="1080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977" y="3092919"/>
            <a:ext cx="900000" cy="90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022" y="3076959"/>
            <a:ext cx="900000" cy="900000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C04D7-1108-47C0-8737-5948394FB0C1}" type="slidenum">
              <a:rPr lang="ru-RU" smtClean="0"/>
              <a:t>9</a:t>
            </a:fld>
            <a:endParaRPr lang="ru-RU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3725" y="5414967"/>
            <a:ext cx="720000" cy="72000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4.8262204724409,&quot;left&quot;:66.10503937007874,&quot;top&quot;:85.86393700787401,&quot;width&quot;:289.3462204724409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4.8262204724409,&quot;left&quot;:66.10503937007874,&quot;top&quot;:85.86393700787401,&quot;width&quot;:289.3462204724409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4.8262204724409,&quot;left&quot;:66.10503937007874,&quot;top&quot;:85.86393700787401,&quot;width&quot;:289.3462204724409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4.8262204724409,&quot;left&quot;:66.10503937007874,&quot;top&quot;:85.86393700787401,&quot;width&quot;:289.3462204724409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4.8262204724409,&quot;left&quot;:66.10503937007874,&quot;top&quot;:85.86393700787401,&quot;width&quot;:289.3462204724409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4.8262204724409,&quot;left&quot;:66.10503937007874,&quot;top&quot;:85.86393700787401,&quot;width&quot;:289.3462204724409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4.8262204724409,&quot;left&quot;:66.10503937007874,&quot;top&quot;:85.86393700787401,&quot;width&quot;:289.3462204724409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4.8262204724409,&quot;left&quot;:66.10503937007874,&quot;top&quot;:85.86393700787401,&quot;width&quot;:289.3462204724409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4.8262204724409,&quot;left&quot;:66.10503937007874,&quot;top&quot;:85.86393700787401,&quot;width&quot;:289.3462204724409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4.8262204724409,&quot;left&quot;:66.10503937007874,&quot;top&quot;:85.86393700787401,&quot;width&quot;:289.3462204724409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4.8262204724409,&quot;left&quot;:66.10503937007874,&quot;top&quot;:85.86393700787401,&quot;width&quot;:289.3462204724409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4.8262204724409,&quot;left&quot;:66.10503937007874,&quot;top&quot;:85.86393700787401,&quot;width&quot;:289.3462204724409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4.8262204724409,&quot;left&quot;:66.10503937007874,&quot;top&quot;:85.86393700787401,&quot;width&quot;:289.3462204724409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4.8262204724409,&quot;left&quot;:66.10503937007874,&quot;top&quot;:85.86393700787401,&quot;width&quot;:289.3462204724409}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</TotalTime>
  <Words>2572</Words>
  <Application>Microsoft Office PowerPoint</Application>
  <PresentationFormat>Широкоэкранный</PresentationFormat>
  <Paragraphs>493</Paragraphs>
  <Slides>14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4" baseType="lpstr">
      <vt:lpstr>Arial</vt:lpstr>
      <vt:lpstr>Arial Black</vt:lpstr>
      <vt:lpstr>Arial Narrow</vt:lpstr>
      <vt:lpstr>Calibri</vt:lpstr>
      <vt:lpstr>Calibri Light</vt:lpstr>
      <vt:lpstr>Gabriola</vt:lpstr>
      <vt:lpstr>Helvetica Neue Medium</vt:lpstr>
      <vt:lpstr>Roboto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Шамсутдинова Зарина Динилевна</dc:creator>
  <cp:lastModifiedBy>Вед. специалист отдела предпринимательства</cp:lastModifiedBy>
  <cp:revision>470</cp:revision>
  <cp:lastPrinted>2024-02-16T14:40:00Z</cp:lastPrinted>
  <dcterms:created xsi:type="dcterms:W3CDTF">2023-09-21T12:06:00Z</dcterms:created>
  <dcterms:modified xsi:type="dcterms:W3CDTF">2025-11-07T07:09:05Z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C503B1ADC5344E9DB91396111A09A32E_12</vt:lpwstr>
  </property>
  <property fmtid="{D5CDD505-2E9C-101B-9397-08002B2CF9AE}" pid="3" name="KSOProductBuildVer">
    <vt:lpwstr>1049-12.2.0.23131</vt:lpwstr>
  </property>
</Properties>
</file>