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0" r:id="rId2"/>
    <p:sldId id="262" r:id="rId3"/>
    <p:sldId id="271" r:id="rId4"/>
    <p:sldId id="284" r:id="rId5"/>
    <p:sldId id="285" r:id="rId6"/>
    <p:sldId id="286" r:id="rId7"/>
    <p:sldId id="287" r:id="rId8"/>
    <p:sldId id="288" r:id="rId9"/>
    <p:sldId id="281" r:id="rId10"/>
  </p:sldIdLst>
  <p:sldSz cx="9144000" cy="6858000" type="screen4x3"/>
  <p:notesSz cx="6864350" cy="999648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42F04"/>
    <a:srgbClr val="8E5B3E"/>
    <a:srgbClr val="C17F57"/>
    <a:srgbClr val="951D05"/>
    <a:srgbClr val="CC6600"/>
    <a:srgbClr val="C59679"/>
    <a:srgbClr val="B37651"/>
    <a:srgbClr val="8E5C3E"/>
    <a:srgbClr val="FFCCCC"/>
    <a:srgbClr val="FF99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437" y="-173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69A0F6-F4D0-4473-AC8C-4B3061B3D132}" type="datetimeFigureOut">
              <a:rPr lang="ru-RU" smtClean="0"/>
              <a:t>23.03.2017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12E0AE-2432-483B-A6C0-4E11074A55E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538155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69A0F6-F4D0-4473-AC8C-4B3061B3D132}" type="datetimeFigureOut">
              <a:rPr lang="ru-RU" smtClean="0"/>
              <a:t>23.03.2017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12E0AE-2432-483B-A6C0-4E11074A55E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013712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69A0F6-F4D0-4473-AC8C-4B3061B3D132}" type="datetimeFigureOut">
              <a:rPr lang="ru-RU" smtClean="0"/>
              <a:t>23.03.2017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12E0AE-2432-483B-A6C0-4E11074A55E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593845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69A0F6-F4D0-4473-AC8C-4B3061B3D132}" type="datetimeFigureOut">
              <a:rPr lang="ru-RU" smtClean="0"/>
              <a:t>23.03.2017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12E0AE-2432-483B-A6C0-4E11074A55E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63328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69A0F6-F4D0-4473-AC8C-4B3061B3D132}" type="datetimeFigureOut">
              <a:rPr lang="ru-RU" smtClean="0"/>
              <a:t>23.03.2017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12E0AE-2432-483B-A6C0-4E11074A55E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443050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69A0F6-F4D0-4473-AC8C-4B3061B3D132}" type="datetimeFigureOut">
              <a:rPr lang="ru-RU" smtClean="0"/>
              <a:t>23.03.2017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12E0AE-2432-483B-A6C0-4E11074A55E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242467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69A0F6-F4D0-4473-AC8C-4B3061B3D132}" type="datetimeFigureOut">
              <a:rPr lang="ru-RU" smtClean="0"/>
              <a:t>23.03.2017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12E0AE-2432-483B-A6C0-4E11074A55E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687539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69A0F6-F4D0-4473-AC8C-4B3061B3D132}" type="datetimeFigureOut">
              <a:rPr lang="ru-RU" smtClean="0"/>
              <a:t>23.03.2017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12E0AE-2432-483B-A6C0-4E11074A55E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876164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69A0F6-F4D0-4473-AC8C-4B3061B3D132}" type="datetimeFigureOut">
              <a:rPr lang="ru-RU" smtClean="0"/>
              <a:t>23.03.2017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12E0AE-2432-483B-A6C0-4E11074A55E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45760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69A0F6-F4D0-4473-AC8C-4B3061B3D132}" type="datetimeFigureOut">
              <a:rPr lang="ru-RU" smtClean="0"/>
              <a:t>23.03.2017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12E0AE-2432-483B-A6C0-4E11074A55E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020810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69A0F6-F4D0-4473-AC8C-4B3061B3D132}" type="datetimeFigureOut">
              <a:rPr lang="ru-RU" smtClean="0"/>
              <a:t>23.03.2017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12E0AE-2432-483B-A6C0-4E11074A55E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148340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69A0F6-F4D0-4473-AC8C-4B3061B3D132}" type="datetimeFigureOut">
              <a:rPr lang="ru-RU" smtClean="0"/>
              <a:t>23.03.2017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12E0AE-2432-483B-A6C0-4E11074A55E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880403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8" y="3546632"/>
            <a:ext cx="8306979" cy="1368152"/>
          </a:xfrm>
        </p:spPr>
        <p:txBody>
          <a:bodyPr>
            <a:noAutofit/>
          </a:bodyPr>
          <a:lstStyle/>
          <a:p>
            <a:pPr algn="l"/>
            <a:r>
              <a:rPr lang="ru-RU" sz="3600" b="1" dirty="0">
                <a:solidFill>
                  <a:srgbClr val="642F04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Услуги </a:t>
            </a:r>
            <a:r>
              <a:rPr lang="ru-RU" sz="3600" b="1" dirty="0" smtClean="0">
                <a:solidFill>
                  <a:srgbClr val="642F04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/>
            </a:r>
            <a:br>
              <a:rPr lang="ru-RU" sz="3600" b="1" dirty="0" smtClean="0">
                <a:solidFill>
                  <a:srgbClr val="642F04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</a:br>
            <a:r>
              <a:rPr lang="ru-RU" sz="3600" b="1" dirty="0" smtClean="0">
                <a:solidFill>
                  <a:srgbClr val="642F04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АО «Федеральная </a:t>
            </a:r>
            <a:r>
              <a:rPr lang="ru-RU" sz="3600" b="1" dirty="0">
                <a:solidFill>
                  <a:srgbClr val="642F04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корпорация по</a:t>
            </a:r>
            <a:br>
              <a:rPr lang="ru-RU" sz="3600" b="1" dirty="0">
                <a:solidFill>
                  <a:srgbClr val="642F04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</a:br>
            <a:r>
              <a:rPr lang="ru-RU" sz="3600" b="1" dirty="0">
                <a:solidFill>
                  <a:srgbClr val="642F04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развитию малого и среднего </a:t>
            </a:r>
            <a:r>
              <a:rPr lang="ru-RU" sz="3600" b="1" dirty="0" smtClean="0">
                <a:solidFill>
                  <a:srgbClr val="642F04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предпринимательства»</a:t>
            </a:r>
            <a:r>
              <a:rPr lang="ru-RU" sz="3600" b="1" dirty="0">
                <a:solidFill>
                  <a:srgbClr val="642F04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/>
            </a:r>
            <a:br>
              <a:rPr lang="ru-RU" sz="3600" b="1" dirty="0">
                <a:solidFill>
                  <a:srgbClr val="642F04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</a:br>
            <a:endParaRPr lang="ru-RU" sz="3600" b="1" dirty="0">
              <a:solidFill>
                <a:srgbClr val="642F04"/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4" name="Объект 3" descr="C:\Users\СеменоваОС\Desktop\fdnghfdg\01.jpg"/>
          <p:cNvPicPr>
            <a:picLocks noGrp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476672"/>
            <a:ext cx="1689296" cy="1296144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Рисунок 4" descr="C:\Users\СеменоваОС\Desktop\dhgfghfgfh.jp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400" y="5805264"/>
            <a:ext cx="9147400" cy="1052736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Заголовок 1"/>
          <p:cNvSpPr txBox="1">
            <a:spLocks/>
          </p:cNvSpPr>
          <p:nvPr/>
        </p:nvSpPr>
        <p:spPr>
          <a:xfrm>
            <a:off x="236652" y="378904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b="1" dirty="0" smtClean="0">
                <a:solidFill>
                  <a:srgbClr val="1F497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b="1" dirty="0" smtClean="0">
                <a:solidFill>
                  <a:srgbClr val="1F497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31765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 descr="C:\Users\СеменоваОС\Desktop\dhgfghfgfh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636" y="5800796"/>
            <a:ext cx="9118364" cy="1052736"/>
          </a:xfrm>
          <a:prstGeom prst="rect">
            <a:avLst/>
          </a:prstGeom>
          <a:noFill/>
          <a:ln>
            <a:noFill/>
          </a:ln>
        </p:spPr>
      </p:pic>
      <p:pic>
        <p:nvPicPr>
          <p:cNvPr id="54" name="Объект 3" descr="C:\Users\СеменоваОС\Desktop\fdnghfdg\01.jpg"/>
          <p:cNvPicPr>
            <a:picLocks noGrp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3033" y="404664"/>
            <a:ext cx="1689296" cy="1296144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Заголовок 1"/>
          <p:cNvSpPr>
            <a:spLocks noGrp="1"/>
          </p:cNvSpPr>
          <p:nvPr>
            <p:ph type="title"/>
          </p:nvPr>
        </p:nvSpPr>
        <p:spPr>
          <a:xfrm>
            <a:off x="539552" y="2564904"/>
            <a:ext cx="8306979" cy="3384376"/>
          </a:xfrm>
        </p:spPr>
        <p:txBody>
          <a:bodyPr>
            <a:noAutofit/>
          </a:bodyPr>
          <a:lstStyle/>
          <a:p>
            <a:pPr algn="l"/>
            <a:r>
              <a:rPr lang="ru-RU" sz="1800" b="1" dirty="0" smtClean="0">
                <a:solidFill>
                  <a:srgbClr val="642F04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/>
            </a:r>
            <a:br>
              <a:rPr lang="ru-RU" sz="1800" b="1" dirty="0" smtClean="0">
                <a:solidFill>
                  <a:srgbClr val="642F04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</a:br>
            <a:r>
              <a:rPr lang="ru-RU" sz="1800" b="1" dirty="0" smtClean="0">
                <a:solidFill>
                  <a:srgbClr val="642F04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Юридическим </a:t>
            </a:r>
            <a:r>
              <a:rPr lang="ru-RU" sz="1800" b="1" dirty="0">
                <a:solidFill>
                  <a:srgbClr val="642F04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лицам и индивидуальным предпринимателям предоставлена возможность получить следующие услуги</a:t>
            </a:r>
            <a:r>
              <a:rPr lang="ru-RU" sz="1800" b="1" dirty="0" smtClean="0">
                <a:solidFill>
                  <a:srgbClr val="642F04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:</a:t>
            </a:r>
            <a:br>
              <a:rPr lang="ru-RU" sz="1800" b="1" dirty="0" smtClean="0">
                <a:solidFill>
                  <a:srgbClr val="642F04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</a:br>
            <a:r>
              <a:rPr lang="ru-RU" sz="1800" b="1" dirty="0" smtClean="0">
                <a:solidFill>
                  <a:srgbClr val="642F04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/>
            </a:r>
            <a:br>
              <a:rPr lang="ru-RU" sz="1800" b="1" dirty="0" smtClean="0">
                <a:solidFill>
                  <a:srgbClr val="642F04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</a:br>
            <a:r>
              <a:rPr lang="ru-RU" sz="1800" b="1" dirty="0" smtClean="0">
                <a:solidFill>
                  <a:srgbClr val="642F04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	</a:t>
            </a:r>
            <a:r>
              <a:rPr lang="ru-RU" sz="1800" b="1" u="sng" dirty="0" smtClean="0">
                <a:solidFill>
                  <a:srgbClr val="642F04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Закупки</a:t>
            </a:r>
            <a:r>
              <a:rPr lang="ru-RU" sz="1800" b="1" dirty="0" smtClean="0">
                <a:solidFill>
                  <a:srgbClr val="642F04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smtClean="0">
                <a:solidFill>
                  <a:srgbClr val="642F04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-</a:t>
            </a:r>
            <a:r>
              <a:rPr lang="ru-RU" sz="1800" b="1" dirty="0" smtClean="0">
                <a:solidFill>
                  <a:srgbClr val="642F04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подбор </a:t>
            </a:r>
            <a:r>
              <a:rPr lang="ru-RU" sz="1800" b="1" dirty="0">
                <a:solidFill>
                  <a:srgbClr val="642F04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информации об организации участия субъектов малого и среднего предпринимательства в закупках товаров, работ, услуг</a:t>
            </a:r>
            <a:r>
              <a:rPr lang="ru-RU" sz="1800" b="1" dirty="0" smtClean="0">
                <a:solidFill>
                  <a:srgbClr val="642F04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;</a:t>
            </a:r>
            <a:br>
              <a:rPr lang="ru-RU" sz="1800" b="1" dirty="0" smtClean="0">
                <a:solidFill>
                  <a:srgbClr val="642F04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</a:br>
            <a:r>
              <a:rPr lang="ru-RU" sz="1800" b="1" dirty="0">
                <a:solidFill>
                  <a:srgbClr val="642F04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/>
            </a:r>
            <a:br>
              <a:rPr lang="ru-RU" sz="1800" b="1" dirty="0">
                <a:solidFill>
                  <a:srgbClr val="642F04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</a:br>
            <a:r>
              <a:rPr lang="ru-RU" sz="1800" b="1" dirty="0" smtClean="0">
                <a:solidFill>
                  <a:srgbClr val="642F04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	</a:t>
            </a:r>
            <a:r>
              <a:rPr lang="ru-RU" sz="1800" b="1" u="sng" dirty="0" smtClean="0">
                <a:solidFill>
                  <a:srgbClr val="642F04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Имущество</a:t>
            </a:r>
            <a:r>
              <a:rPr lang="ru-RU" sz="1800" b="1" dirty="0" smtClean="0">
                <a:solidFill>
                  <a:srgbClr val="642F04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smtClean="0">
                <a:solidFill>
                  <a:srgbClr val="642F04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-</a:t>
            </a:r>
            <a:r>
              <a:rPr lang="ru-RU" sz="1800" b="1" dirty="0" smtClean="0">
                <a:solidFill>
                  <a:srgbClr val="642F04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подбор </a:t>
            </a:r>
            <a:r>
              <a:rPr lang="ru-RU" sz="1800" b="1" dirty="0">
                <a:solidFill>
                  <a:srgbClr val="642F04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информации о недвижимом имуществе, включенном в перечни государственного и муниципального имущества</a:t>
            </a:r>
            <a:r>
              <a:rPr lang="ru-RU" sz="1800" b="1" dirty="0" smtClean="0">
                <a:solidFill>
                  <a:srgbClr val="642F04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;</a:t>
            </a:r>
            <a:br>
              <a:rPr lang="ru-RU" sz="1800" b="1" dirty="0" smtClean="0">
                <a:solidFill>
                  <a:srgbClr val="642F04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</a:br>
            <a:r>
              <a:rPr lang="ru-RU" sz="1800" b="1" dirty="0">
                <a:solidFill>
                  <a:srgbClr val="642F04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/>
            </a:r>
            <a:br>
              <a:rPr lang="ru-RU" sz="1800" b="1" dirty="0">
                <a:solidFill>
                  <a:srgbClr val="642F04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</a:br>
            <a:r>
              <a:rPr lang="ru-RU" sz="1800" b="1" dirty="0" smtClean="0">
                <a:solidFill>
                  <a:srgbClr val="642F04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	</a:t>
            </a:r>
            <a:r>
              <a:rPr lang="ru-RU" sz="1800" b="1" u="sng" dirty="0" smtClean="0">
                <a:solidFill>
                  <a:srgbClr val="642F04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Финансы</a:t>
            </a:r>
            <a:r>
              <a:rPr lang="ru-RU" sz="1800" b="1" dirty="0" smtClean="0">
                <a:solidFill>
                  <a:srgbClr val="642F04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smtClean="0">
                <a:solidFill>
                  <a:srgbClr val="642F04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-</a:t>
            </a:r>
            <a:r>
              <a:rPr lang="ru-RU" sz="1800" b="1" dirty="0" smtClean="0">
                <a:solidFill>
                  <a:srgbClr val="642F04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информация </a:t>
            </a:r>
            <a:r>
              <a:rPr lang="ru-RU" sz="1800" b="1" dirty="0">
                <a:solidFill>
                  <a:srgbClr val="642F04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о формах и условиях финансовой поддержки малого и среднего </a:t>
            </a:r>
            <a:r>
              <a:rPr lang="ru-RU" sz="1800" b="1" dirty="0" smtClean="0">
                <a:solidFill>
                  <a:srgbClr val="642F04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предпринимательства.</a:t>
            </a:r>
            <a:r>
              <a:rPr lang="ru-RU" sz="1800" b="1" dirty="0">
                <a:solidFill>
                  <a:srgbClr val="642F04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/>
            </a:r>
            <a:br>
              <a:rPr lang="ru-RU" sz="1800" b="1" dirty="0">
                <a:solidFill>
                  <a:srgbClr val="642F04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</a:br>
            <a:r>
              <a:rPr lang="ru-RU" sz="1800" b="1" dirty="0">
                <a:solidFill>
                  <a:srgbClr val="642F04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/>
            </a:r>
            <a:br>
              <a:rPr lang="ru-RU" sz="1800" b="1" dirty="0">
                <a:solidFill>
                  <a:srgbClr val="642F04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</a:br>
            <a:endParaRPr lang="ru-RU" sz="1800" b="1" dirty="0">
              <a:solidFill>
                <a:srgbClr val="642F04"/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771800" y="620688"/>
            <a:ext cx="5832648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>
                <a:solidFill>
                  <a:srgbClr val="642F0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РГАУ «МФЦ» оказывает услуги АО «Федеральная корпорация по</a:t>
            </a:r>
            <a:br>
              <a:rPr lang="ru-RU" sz="2800" b="1" dirty="0">
                <a:solidFill>
                  <a:srgbClr val="642F0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b="1" dirty="0">
                <a:solidFill>
                  <a:srgbClr val="642F0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развитию малого и среднего предпринимательства»</a:t>
            </a:r>
            <a:br>
              <a:rPr lang="ru-RU" sz="2800" b="1" dirty="0">
                <a:solidFill>
                  <a:srgbClr val="642F0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b="1" dirty="0">
                <a:solidFill>
                  <a:srgbClr val="642F0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7771117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 descr="C:\Users\СеменоваОС\Desktop\dhgfghfgfh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636" y="5800796"/>
            <a:ext cx="9118364" cy="1052736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Объект 3" descr="C:\Users\СеменоваОС\Desktop\fdnghfdg\01.jpg"/>
          <p:cNvPicPr>
            <a:picLocks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3033" y="404664"/>
            <a:ext cx="1689296" cy="1296144"/>
          </a:xfrm>
          <a:prstGeom prst="rect">
            <a:avLst/>
          </a:prstGeom>
          <a:noFill/>
          <a:ln>
            <a:noFill/>
          </a:ln>
        </p:spPr>
      </p:pic>
      <p:sp>
        <p:nvSpPr>
          <p:cNvPr id="9" name="TextBox 8"/>
          <p:cNvSpPr txBox="1"/>
          <p:nvPr/>
        </p:nvSpPr>
        <p:spPr>
          <a:xfrm>
            <a:off x="672261" y="3288235"/>
            <a:ext cx="7488832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642F0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Срок </a:t>
            </a:r>
            <a:r>
              <a:rPr lang="ru-RU" sz="2400" b="1" dirty="0">
                <a:solidFill>
                  <a:srgbClr val="642F0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подготовки ответа – от 1 до 3 рабочих дней в зависимости от характера запрашиваемой информации. </a:t>
            </a:r>
            <a:endParaRPr lang="ru-RU" sz="2400" b="1" dirty="0" smtClean="0">
              <a:solidFill>
                <a:srgbClr val="642F04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400" b="1" dirty="0">
              <a:solidFill>
                <a:srgbClr val="642F04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b="1" dirty="0" smtClean="0">
                <a:solidFill>
                  <a:srgbClr val="642F0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Предусмотрена </a:t>
            </a:r>
            <a:r>
              <a:rPr lang="ru-RU" sz="2400" b="1" dirty="0">
                <a:solidFill>
                  <a:srgbClr val="642F0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возможность получения по электронной почте результата оказанной услуги, что значительно сэкономит время. </a:t>
            </a:r>
            <a:endParaRPr lang="ru-RU" dirty="0">
              <a:solidFill>
                <a:srgbClr val="642F04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2339753" y="746701"/>
            <a:ext cx="6696744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>
                <a:solidFill>
                  <a:srgbClr val="642F0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Услуги АО «Федеральная корпорация </a:t>
            </a:r>
            <a:r>
              <a:rPr lang="ru-RU" sz="2800" b="1" dirty="0" smtClean="0">
                <a:solidFill>
                  <a:srgbClr val="642F0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развитию </a:t>
            </a:r>
            <a:r>
              <a:rPr lang="ru-RU" sz="2800" b="1" dirty="0">
                <a:solidFill>
                  <a:srgbClr val="642F0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малого и среднего </a:t>
            </a:r>
            <a:r>
              <a:rPr lang="ru-RU" sz="2800" b="1" dirty="0" smtClean="0">
                <a:solidFill>
                  <a:srgbClr val="642F0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предпринимательства» МСП предоставляются </a:t>
            </a:r>
            <a:r>
              <a:rPr lang="ru-RU" sz="2800" b="1" dirty="0">
                <a:solidFill>
                  <a:srgbClr val="642F0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бесплатно.</a:t>
            </a:r>
          </a:p>
        </p:txBody>
      </p:sp>
    </p:spTree>
    <p:extLst>
      <p:ext uri="{BB962C8B-B14F-4D97-AF65-F5344CB8AC3E}">
        <p14:creationId xmlns:p14="http://schemas.microsoft.com/office/powerpoint/2010/main" val="16374306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 descr="C:\Users\СеменоваОС\Desktop\dhgfghfgfh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636" y="5800796"/>
            <a:ext cx="9118364" cy="1052736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Объект 3" descr="C:\Users\СеменоваОС\Desktop\fdnghfdg\01.jpg"/>
          <p:cNvPicPr>
            <a:picLocks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3033" y="404664"/>
            <a:ext cx="1689296" cy="1296144"/>
          </a:xfrm>
          <a:prstGeom prst="rect">
            <a:avLst/>
          </a:prstGeom>
          <a:noFill/>
          <a:ln>
            <a:noFill/>
          </a:ln>
        </p:spPr>
      </p:pic>
      <p:sp>
        <p:nvSpPr>
          <p:cNvPr id="24" name="Заголовок 1"/>
          <p:cNvSpPr>
            <a:spLocks noGrp="1"/>
          </p:cNvSpPr>
          <p:nvPr>
            <p:ph type="title"/>
          </p:nvPr>
        </p:nvSpPr>
        <p:spPr>
          <a:xfrm>
            <a:off x="2202329" y="836712"/>
            <a:ext cx="6834167" cy="1032352"/>
          </a:xfrm>
        </p:spPr>
        <p:txBody>
          <a:bodyPr>
            <a:noAutofit/>
          </a:bodyPr>
          <a:lstStyle/>
          <a:p>
            <a:r>
              <a:rPr lang="ru-RU" sz="2800" b="1" dirty="0">
                <a:solidFill>
                  <a:srgbClr val="642F0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Что нужно </a:t>
            </a:r>
            <a:r>
              <a:rPr lang="ru-RU" sz="2800" b="1" dirty="0" smtClean="0">
                <a:solidFill>
                  <a:srgbClr val="642F0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для получения </a:t>
            </a:r>
            <a:r>
              <a:rPr lang="ru-RU" sz="2800" b="1" dirty="0">
                <a:solidFill>
                  <a:srgbClr val="642F0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услуг АО «Федеральная корпорация по</a:t>
            </a:r>
            <a:br>
              <a:rPr lang="ru-RU" sz="2800" b="1" dirty="0">
                <a:solidFill>
                  <a:srgbClr val="642F0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b="1" dirty="0">
                <a:solidFill>
                  <a:srgbClr val="642F0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развитию малого и среднего предпринимательства»</a:t>
            </a:r>
            <a:br>
              <a:rPr lang="ru-RU" sz="2800" b="1" dirty="0">
                <a:solidFill>
                  <a:srgbClr val="642F0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b="1" dirty="0">
                <a:solidFill>
                  <a:srgbClr val="642F0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МФЦ: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602290" y="2708920"/>
            <a:ext cx="7848872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400" b="1" dirty="0" smtClean="0">
                <a:solidFill>
                  <a:srgbClr val="642F0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Быть </a:t>
            </a:r>
            <a:r>
              <a:rPr lang="ru-RU" sz="2400" b="1" dirty="0">
                <a:solidFill>
                  <a:srgbClr val="642F0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субъектом малого и </a:t>
            </a:r>
            <a:r>
              <a:rPr lang="ru-RU" sz="2400" b="1" dirty="0" smtClean="0">
                <a:solidFill>
                  <a:srgbClr val="642F0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среднего предпринимательства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400" b="1" dirty="0" smtClean="0">
                <a:solidFill>
                  <a:srgbClr val="642F0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Знать </a:t>
            </a:r>
            <a:r>
              <a:rPr lang="ru-RU" sz="2400" b="1" dirty="0">
                <a:solidFill>
                  <a:srgbClr val="642F0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свой ИНН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400" b="1" dirty="0" smtClean="0">
                <a:solidFill>
                  <a:srgbClr val="642F0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Иметь </a:t>
            </a:r>
            <a:r>
              <a:rPr lang="ru-RU" sz="2400" b="1" dirty="0">
                <a:solidFill>
                  <a:srgbClr val="642F0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 собой паспорт (или иной документ,</a:t>
            </a:r>
          </a:p>
          <a:p>
            <a:r>
              <a:rPr lang="ru-RU" sz="2400" b="1" dirty="0" smtClean="0">
                <a:solidFill>
                  <a:srgbClr val="642F0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удостоверяющий </a:t>
            </a:r>
            <a:r>
              <a:rPr lang="ru-RU" sz="2400" b="1" dirty="0">
                <a:solidFill>
                  <a:srgbClr val="642F0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личность)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400" b="1" dirty="0" smtClean="0">
                <a:solidFill>
                  <a:srgbClr val="642F0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Для </a:t>
            </a:r>
            <a:r>
              <a:rPr lang="ru-RU" sz="2400" b="1" dirty="0">
                <a:solidFill>
                  <a:srgbClr val="642F0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представителя субъекта МСП:</a:t>
            </a:r>
          </a:p>
          <a:p>
            <a:r>
              <a:rPr lang="ru-RU" sz="2400" b="1" dirty="0" smtClean="0">
                <a:solidFill>
                  <a:srgbClr val="642F0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иметь </a:t>
            </a:r>
            <a:r>
              <a:rPr lang="ru-RU" sz="2400" b="1" dirty="0">
                <a:solidFill>
                  <a:srgbClr val="642F0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 собой доверенность (или иной документ,</a:t>
            </a:r>
          </a:p>
          <a:p>
            <a:r>
              <a:rPr lang="ru-RU" sz="2400" b="1" dirty="0" smtClean="0">
                <a:solidFill>
                  <a:srgbClr val="642F0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подтверждающий </a:t>
            </a:r>
            <a:r>
              <a:rPr lang="ru-RU" sz="2400" b="1" dirty="0">
                <a:solidFill>
                  <a:srgbClr val="642F0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полномочия представителя</a:t>
            </a:r>
            <a:r>
              <a:rPr lang="ru-RU" sz="2400" b="1" dirty="0">
                <a:solidFill>
                  <a:srgbClr val="642F04"/>
                </a:solidFill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8304499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 descr="C:\Users\СеменоваОС\Desktop\dhgfghfgfh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636" y="5800796"/>
            <a:ext cx="9118364" cy="1052736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Объект 3" descr="C:\Users\СеменоваОС\Desktop\fdnghfdg\01.jpg"/>
          <p:cNvPicPr>
            <a:picLocks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3033" y="404664"/>
            <a:ext cx="1689296" cy="1296144"/>
          </a:xfrm>
          <a:prstGeom prst="rect">
            <a:avLst/>
          </a:prstGeom>
          <a:noFill/>
          <a:ln>
            <a:noFill/>
          </a:ln>
        </p:spPr>
      </p:pic>
      <p:sp>
        <p:nvSpPr>
          <p:cNvPr id="24" name="Заголовок 1"/>
          <p:cNvSpPr>
            <a:spLocks noGrp="1"/>
          </p:cNvSpPr>
          <p:nvPr>
            <p:ph type="title"/>
          </p:nvPr>
        </p:nvSpPr>
        <p:spPr>
          <a:xfrm>
            <a:off x="1675856" y="536560"/>
            <a:ext cx="6208512" cy="1032352"/>
          </a:xfrm>
        </p:spPr>
        <p:txBody>
          <a:bodyPr>
            <a:noAutofit/>
          </a:bodyPr>
          <a:lstStyle/>
          <a:p>
            <a:r>
              <a:rPr lang="ru-RU" b="1" dirty="0" smtClean="0">
                <a:solidFill>
                  <a:srgbClr val="642F0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ЗАКУПКИ</a:t>
            </a:r>
            <a:endParaRPr lang="ru-RU" sz="4000" dirty="0">
              <a:solidFill>
                <a:srgbClr val="642F04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23241" y="1728143"/>
            <a:ext cx="8923153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500" b="1" dirty="0">
                <a:solidFill>
                  <a:srgbClr val="642F0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рамках услуги предоставляется информация о конкретных заказчиках (от 1 до 35), чьи проекты планов закупки должны предусматривать участие субъектов МСП в закупке. Субъект МСП при обращении за услугой указывает заказчиков (от 1 до 35) и интересующие в отношении них </a:t>
            </a:r>
            <a:r>
              <a:rPr lang="ru-RU" sz="1500" b="1" dirty="0" smtClean="0">
                <a:solidFill>
                  <a:srgbClr val="642F0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параметры о</a:t>
            </a:r>
            <a:endParaRPr lang="ru-RU" sz="1500" b="1" dirty="0">
              <a:solidFill>
                <a:srgbClr val="642F04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 rot="5400000">
            <a:off x="2053994" y="1445387"/>
            <a:ext cx="701889" cy="3298727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vert="vert270" rtlCol="0" anchor="ctr"/>
          <a:lstStyle/>
          <a:p>
            <a:pPr algn="ctr"/>
            <a:r>
              <a:rPr lang="ru-RU" sz="1200" b="1" dirty="0">
                <a:solidFill>
                  <a:srgbClr val="642F0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Процедурах закупки, с указанием особенностей участия субъектов МСП в закупках заказчика</a:t>
            </a:r>
          </a:p>
        </p:txBody>
      </p:sp>
      <p:sp>
        <p:nvSpPr>
          <p:cNvPr id="12" name="Прямоугольник 11"/>
          <p:cNvSpPr/>
          <p:nvPr/>
        </p:nvSpPr>
        <p:spPr>
          <a:xfrm rot="5400000">
            <a:off x="2125059" y="2169361"/>
            <a:ext cx="504057" cy="331137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vert="vert270" rtlCol="0" anchor="ctr"/>
          <a:lstStyle/>
          <a:p>
            <a:pPr algn="ctr"/>
            <a:r>
              <a:rPr lang="ru-RU" sz="1200" b="1" dirty="0">
                <a:solidFill>
                  <a:srgbClr val="642F0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Утвержденной заказчиком программы партнерства </a:t>
            </a:r>
          </a:p>
        </p:txBody>
      </p:sp>
      <p:sp>
        <p:nvSpPr>
          <p:cNvPr id="13" name="Прямоугольник 12"/>
          <p:cNvSpPr/>
          <p:nvPr/>
        </p:nvSpPr>
        <p:spPr>
          <a:xfrm rot="5400000">
            <a:off x="1923631" y="3030063"/>
            <a:ext cx="936103" cy="329872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vert="vert270" rtlCol="0" anchor="ctr"/>
          <a:lstStyle/>
          <a:p>
            <a:pPr algn="ctr"/>
            <a:r>
              <a:rPr lang="ru-RU" sz="1200" b="1" dirty="0">
                <a:solidFill>
                  <a:srgbClr val="642F0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Реестре субъектов МСП, присоединившихся к программе партнерства и требованиях для присоединения к программе</a:t>
            </a:r>
          </a:p>
        </p:txBody>
      </p:sp>
      <p:sp>
        <p:nvSpPr>
          <p:cNvPr id="14" name="Прямоугольник 13"/>
          <p:cNvSpPr/>
          <p:nvPr/>
        </p:nvSpPr>
        <p:spPr>
          <a:xfrm rot="5400000">
            <a:off x="2149104" y="3876401"/>
            <a:ext cx="503243" cy="329030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vert="vert270" rtlCol="0" anchor="ctr"/>
          <a:lstStyle/>
          <a:p>
            <a:pPr algn="ctr"/>
            <a:r>
              <a:rPr lang="ru-RU" sz="1200" b="1" dirty="0">
                <a:solidFill>
                  <a:srgbClr val="642F0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Созданном заказчиком совещательном органе</a:t>
            </a:r>
          </a:p>
        </p:txBody>
      </p:sp>
      <p:sp>
        <p:nvSpPr>
          <p:cNvPr id="15" name="Прямоугольник 14"/>
          <p:cNvSpPr/>
          <p:nvPr/>
        </p:nvSpPr>
        <p:spPr>
          <a:xfrm rot="5400000">
            <a:off x="2031825" y="4543521"/>
            <a:ext cx="733586" cy="3311367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vert="vert270" rtlCol="0" anchor="ctr"/>
          <a:lstStyle/>
          <a:p>
            <a:pPr algn="ctr"/>
            <a:r>
              <a:rPr lang="ru-RU" sz="1200" b="1" dirty="0">
                <a:solidFill>
                  <a:srgbClr val="642F0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Представителях общественных объединений субъектов МСП, входящих в состав совещательного органа</a:t>
            </a:r>
          </a:p>
        </p:txBody>
      </p:sp>
      <p:sp>
        <p:nvSpPr>
          <p:cNvPr id="16" name="Прямоугольник 15"/>
          <p:cNvSpPr/>
          <p:nvPr/>
        </p:nvSpPr>
        <p:spPr>
          <a:xfrm rot="5400000">
            <a:off x="5770459" y="1515594"/>
            <a:ext cx="701282" cy="3157708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vert="vert270" rtlCol="0" anchor="ctr"/>
          <a:lstStyle/>
          <a:p>
            <a:pPr algn="ctr"/>
            <a:r>
              <a:rPr lang="ru-RU" sz="1200" b="1" dirty="0">
                <a:solidFill>
                  <a:srgbClr val="642F0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Проведении заказчиком мероприятий по обучению субъектов МСП в части участия в закупках</a:t>
            </a:r>
          </a:p>
        </p:txBody>
      </p:sp>
      <p:sp>
        <p:nvSpPr>
          <p:cNvPr id="17" name="Прямоугольник 16"/>
          <p:cNvSpPr/>
          <p:nvPr/>
        </p:nvSpPr>
        <p:spPr>
          <a:xfrm rot="5400000">
            <a:off x="5725057" y="2398584"/>
            <a:ext cx="792088" cy="3140953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vert="vert270" rtlCol="0" anchor="ctr"/>
          <a:lstStyle/>
          <a:p>
            <a:pPr algn="ctr"/>
            <a:r>
              <a:rPr lang="ru-RU" sz="1200" b="1" dirty="0">
                <a:solidFill>
                  <a:srgbClr val="642F0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Наличии утвержденного заказчиком перечня товаров, работ, услуг, закупаемых у субъектов МСП </a:t>
            </a:r>
          </a:p>
        </p:txBody>
      </p:sp>
      <p:sp>
        <p:nvSpPr>
          <p:cNvPr id="18" name="Прямоугольник 17"/>
          <p:cNvSpPr/>
          <p:nvPr/>
        </p:nvSpPr>
        <p:spPr>
          <a:xfrm rot="5400000">
            <a:off x="5695131" y="3312307"/>
            <a:ext cx="864096" cy="3128797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vert="vert270" rtlCol="0" anchor="ctr"/>
          <a:lstStyle/>
          <a:p>
            <a:pPr algn="ctr"/>
            <a:r>
              <a:rPr lang="ru-RU" sz="1200" b="1" dirty="0">
                <a:solidFill>
                  <a:srgbClr val="642F0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Наличии критериев отнесения продукции к инновационной или высокотехнологичной, утвержденных отраслевыми федеральными органами исполнительной власти</a:t>
            </a:r>
          </a:p>
        </p:txBody>
      </p:sp>
      <p:sp>
        <p:nvSpPr>
          <p:cNvPr id="22" name="Прямоугольник 21"/>
          <p:cNvSpPr/>
          <p:nvPr/>
        </p:nvSpPr>
        <p:spPr>
          <a:xfrm rot="5400000">
            <a:off x="5676864" y="4407468"/>
            <a:ext cx="936105" cy="316427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vert="vert270" rtlCol="0" anchor="ctr"/>
          <a:lstStyle/>
          <a:p>
            <a:pPr algn="ctr"/>
            <a:r>
              <a:rPr lang="ru-RU" sz="1200" b="1" dirty="0">
                <a:solidFill>
                  <a:srgbClr val="642F0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Закупках товаров, работ, услуг, в т</a:t>
            </a:r>
            <a:r>
              <a:rPr lang="ru-RU" sz="1200" b="1" dirty="0" smtClean="0">
                <a:solidFill>
                  <a:srgbClr val="642F0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ч</a:t>
            </a:r>
            <a:r>
              <a:rPr lang="ru-RU" sz="1200" b="1" dirty="0">
                <a:solidFill>
                  <a:srgbClr val="642F0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закупках инновационной продукции, высокотехнологичной продукции, планируемых заказчиком на текущий календарный год</a:t>
            </a:r>
          </a:p>
        </p:txBody>
      </p:sp>
    </p:spTree>
    <p:extLst>
      <p:ext uri="{BB962C8B-B14F-4D97-AF65-F5344CB8AC3E}">
        <p14:creationId xmlns:p14="http://schemas.microsoft.com/office/powerpoint/2010/main" val="42383553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 descr="C:\Users\СеменоваОС\Desktop\dhgfghfgfh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826494"/>
            <a:ext cx="9118364" cy="1052736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Объект 3" descr="C:\Users\СеменоваОС\Desktop\fdnghfdg\01.jpg"/>
          <p:cNvPicPr>
            <a:picLocks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3033" y="404664"/>
            <a:ext cx="1689296" cy="1296144"/>
          </a:xfrm>
          <a:prstGeom prst="rect">
            <a:avLst/>
          </a:prstGeom>
          <a:noFill/>
          <a:ln>
            <a:noFill/>
          </a:ln>
        </p:spPr>
      </p:pic>
      <p:sp>
        <p:nvSpPr>
          <p:cNvPr id="24" name="Заголовок 1"/>
          <p:cNvSpPr>
            <a:spLocks noGrp="1"/>
          </p:cNvSpPr>
          <p:nvPr>
            <p:ph type="title"/>
          </p:nvPr>
        </p:nvSpPr>
        <p:spPr>
          <a:xfrm>
            <a:off x="2143907" y="536560"/>
            <a:ext cx="6208512" cy="1032352"/>
          </a:xfrm>
        </p:spPr>
        <p:txBody>
          <a:bodyPr>
            <a:noAutofit/>
          </a:bodyPr>
          <a:lstStyle/>
          <a:p>
            <a:r>
              <a:rPr lang="ru-RU" b="1" dirty="0" smtClean="0">
                <a:solidFill>
                  <a:srgbClr val="642F0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ИМУЩЕСТВО</a:t>
            </a:r>
            <a:endParaRPr lang="ru-RU" sz="4000" dirty="0">
              <a:solidFill>
                <a:srgbClr val="642F04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461704" y="1921085"/>
            <a:ext cx="8163423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 dirty="0">
                <a:solidFill>
                  <a:srgbClr val="642F0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рамках услуги предоставляется информация о государственном и муниципальном недвижимом имуществе, которое включено в перечни государственного имущества и муниципального имущества, свободного от прав третьих лиц. </a:t>
            </a:r>
            <a:endParaRPr lang="ru-RU" b="1" dirty="0" smtClean="0">
              <a:solidFill>
                <a:srgbClr val="642F04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b="1" dirty="0" smtClean="0">
                <a:solidFill>
                  <a:srgbClr val="642F0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Субъект </a:t>
            </a:r>
            <a:r>
              <a:rPr lang="ru-RU" b="1" dirty="0">
                <a:solidFill>
                  <a:srgbClr val="642F0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МСП при обращении за услугой может задать интересующие его параметры объекта недвижимого имущества: </a:t>
            </a:r>
            <a:endParaRPr lang="ru-RU" b="1" dirty="0" smtClean="0">
              <a:solidFill>
                <a:srgbClr val="642F04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AutoNum type="arabicPeriod"/>
            </a:pPr>
            <a:endParaRPr lang="ru-RU" b="1" u="sng" dirty="0" smtClean="0">
              <a:solidFill>
                <a:srgbClr val="642F04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AutoNum type="arabicPeriod"/>
            </a:pPr>
            <a:r>
              <a:rPr lang="ru-RU" b="1" u="sng" dirty="0" smtClean="0">
                <a:solidFill>
                  <a:srgbClr val="642F0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Наименование </a:t>
            </a:r>
            <a:r>
              <a:rPr lang="ru-RU" b="1" u="sng" dirty="0">
                <a:solidFill>
                  <a:srgbClr val="642F0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объекта</a:t>
            </a:r>
            <a:r>
              <a:rPr lang="ru-RU" b="1" dirty="0">
                <a:solidFill>
                  <a:srgbClr val="642F0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здание / сооружение / помещение / земельный участок </a:t>
            </a:r>
            <a:endParaRPr lang="ru-RU" b="1" dirty="0" smtClean="0">
              <a:solidFill>
                <a:srgbClr val="642F04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AutoNum type="arabicPeriod"/>
            </a:pPr>
            <a:endParaRPr lang="ru-RU" b="1" dirty="0" smtClean="0">
              <a:solidFill>
                <a:srgbClr val="642F04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AutoNum type="arabicPeriod"/>
            </a:pPr>
            <a:r>
              <a:rPr lang="ru-RU" b="1" u="sng" dirty="0" smtClean="0">
                <a:solidFill>
                  <a:srgbClr val="642F0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Местонахождение</a:t>
            </a:r>
            <a:r>
              <a:rPr lang="ru-RU" b="1" dirty="0" smtClean="0">
                <a:solidFill>
                  <a:srgbClr val="642F0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>
                <a:solidFill>
                  <a:srgbClr val="642F0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(на данном этапе информация об имуществе предоставляется в рамках субъекта РФ, в котором подано заявление) </a:t>
            </a:r>
            <a:endParaRPr lang="ru-RU" b="1" dirty="0" smtClean="0">
              <a:solidFill>
                <a:srgbClr val="642F04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AutoNum type="arabicPeriod"/>
            </a:pPr>
            <a:endParaRPr lang="ru-RU" b="1" dirty="0" smtClean="0">
              <a:solidFill>
                <a:srgbClr val="642F04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AutoNum type="arabicPeriod"/>
            </a:pPr>
            <a:r>
              <a:rPr lang="ru-RU" b="1" u="sng" dirty="0" smtClean="0">
                <a:solidFill>
                  <a:srgbClr val="642F0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Площадь</a:t>
            </a:r>
            <a:r>
              <a:rPr lang="ru-RU" b="1" dirty="0" smtClean="0">
                <a:solidFill>
                  <a:srgbClr val="642F0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>
                <a:solidFill>
                  <a:srgbClr val="642F0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(максимальная и минимальная)</a:t>
            </a:r>
          </a:p>
        </p:txBody>
      </p:sp>
    </p:spTree>
    <p:extLst>
      <p:ext uri="{BB962C8B-B14F-4D97-AF65-F5344CB8AC3E}">
        <p14:creationId xmlns:p14="http://schemas.microsoft.com/office/powerpoint/2010/main" val="9537709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 descr="C:\Users\СеменоваОС\Desktop\dhgfghfgfh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636" y="5800796"/>
            <a:ext cx="9118364" cy="1052736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Объект 3" descr="C:\Users\СеменоваОС\Desktop\fdnghfdg\01.jpg"/>
          <p:cNvPicPr>
            <a:picLocks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3033" y="404664"/>
            <a:ext cx="1689296" cy="1296144"/>
          </a:xfrm>
          <a:prstGeom prst="rect">
            <a:avLst/>
          </a:prstGeom>
          <a:noFill/>
          <a:ln>
            <a:noFill/>
          </a:ln>
        </p:spPr>
      </p:pic>
      <p:sp>
        <p:nvSpPr>
          <p:cNvPr id="24" name="Заголовок 1"/>
          <p:cNvSpPr>
            <a:spLocks noGrp="1"/>
          </p:cNvSpPr>
          <p:nvPr>
            <p:ph type="title"/>
          </p:nvPr>
        </p:nvSpPr>
        <p:spPr>
          <a:xfrm>
            <a:off x="2411759" y="536560"/>
            <a:ext cx="6618897" cy="1032352"/>
          </a:xfrm>
        </p:spPr>
        <p:txBody>
          <a:bodyPr>
            <a:noAutofit/>
          </a:bodyPr>
          <a:lstStyle/>
          <a:p>
            <a:r>
              <a:rPr lang="ru-RU" sz="2800" b="1" dirty="0">
                <a:solidFill>
                  <a:srgbClr val="642F0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Субъект МСП в </a:t>
            </a:r>
            <a:r>
              <a:rPr lang="ru-RU" sz="2800" b="1" dirty="0" smtClean="0">
                <a:solidFill>
                  <a:srgbClr val="642F0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результате получит следующую информацию</a:t>
            </a:r>
            <a:r>
              <a:rPr lang="ru-RU" sz="2800" b="1" dirty="0">
                <a:solidFill>
                  <a:srgbClr val="642F0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</p:txBody>
      </p:sp>
      <p:sp>
        <p:nvSpPr>
          <p:cNvPr id="5" name="Прямоугольник 4"/>
          <p:cNvSpPr/>
          <p:nvPr/>
        </p:nvSpPr>
        <p:spPr>
          <a:xfrm rot="5400000">
            <a:off x="2269729" y="783587"/>
            <a:ext cx="674591" cy="283880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vert="vert270" rtlCol="0" anchor="ctr"/>
          <a:lstStyle/>
          <a:p>
            <a:pPr algn="ctr"/>
            <a:r>
              <a:rPr lang="ru-RU" sz="1400" b="1" dirty="0">
                <a:solidFill>
                  <a:srgbClr val="642F0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Наименование объекта</a:t>
            </a:r>
          </a:p>
        </p:txBody>
      </p:sp>
      <p:sp>
        <p:nvSpPr>
          <p:cNvPr id="12" name="Прямоугольник 11"/>
          <p:cNvSpPr/>
          <p:nvPr/>
        </p:nvSpPr>
        <p:spPr>
          <a:xfrm rot="5400000">
            <a:off x="2209780" y="1684015"/>
            <a:ext cx="792088" cy="283640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vert="vert270" rtlCol="0" anchor="ctr"/>
          <a:lstStyle/>
          <a:p>
            <a:pPr algn="ctr"/>
            <a:r>
              <a:rPr lang="ru-RU" sz="1400" b="1" dirty="0">
                <a:solidFill>
                  <a:srgbClr val="642F0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Адрес (при отсутствии адреса — описание местоположения</a:t>
            </a:r>
          </a:p>
          <a:p>
            <a:pPr algn="ctr"/>
            <a:r>
              <a:rPr lang="ru-RU" sz="1400" b="1" dirty="0">
                <a:solidFill>
                  <a:srgbClr val="642F0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объекта недвижимости)</a:t>
            </a:r>
          </a:p>
        </p:txBody>
      </p:sp>
      <p:sp>
        <p:nvSpPr>
          <p:cNvPr id="13" name="Прямоугольник 12"/>
          <p:cNvSpPr/>
          <p:nvPr/>
        </p:nvSpPr>
        <p:spPr>
          <a:xfrm rot="5400000">
            <a:off x="2138972" y="2694668"/>
            <a:ext cx="936103" cy="2853247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vert="vert270" rtlCol="0" anchor="ctr"/>
          <a:lstStyle/>
          <a:p>
            <a:pPr algn="ctr"/>
            <a:r>
              <a:rPr lang="ru-RU" sz="1400" b="1" dirty="0">
                <a:solidFill>
                  <a:srgbClr val="642F0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Площадь (для земельных участков, зданий, помещений; </a:t>
            </a:r>
            <a:r>
              <a:rPr lang="ru-RU" sz="1400" b="1" dirty="0" smtClean="0">
                <a:solidFill>
                  <a:srgbClr val="642F0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для</a:t>
            </a:r>
            <a:r>
              <a:rPr lang="en-US" sz="1400" b="1" dirty="0" smtClean="0">
                <a:solidFill>
                  <a:srgbClr val="642F0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smtClean="0">
                <a:solidFill>
                  <a:srgbClr val="642F0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иных </a:t>
            </a:r>
            <a:r>
              <a:rPr lang="ru-RU" sz="1400" b="1" dirty="0">
                <a:solidFill>
                  <a:srgbClr val="642F0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объектов — основная характеристика</a:t>
            </a:r>
            <a:r>
              <a:rPr lang="ru-RU" sz="1400" b="1" dirty="0" smtClean="0">
                <a:solidFill>
                  <a:srgbClr val="642F0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1400" b="1" dirty="0">
              <a:solidFill>
                <a:srgbClr val="642F04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 rot="5400000">
            <a:off x="1710819" y="4203718"/>
            <a:ext cx="1790007" cy="2853247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vert="vert270" rtlCol="0" anchor="ctr"/>
          <a:lstStyle/>
          <a:p>
            <a:pPr algn="ctr"/>
            <a:r>
              <a:rPr lang="ru-RU" sz="1400" b="1" dirty="0">
                <a:solidFill>
                  <a:srgbClr val="642F0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Назначение:</a:t>
            </a:r>
          </a:p>
          <a:p>
            <a:pPr algn="ctr"/>
            <a:r>
              <a:rPr lang="ru-RU" sz="1400" b="1" dirty="0">
                <a:solidFill>
                  <a:srgbClr val="642F0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для зданий — жилое, нежилое, складское,</a:t>
            </a:r>
          </a:p>
          <a:p>
            <a:pPr algn="ctr"/>
            <a:r>
              <a:rPr lang="ru-RU" sz="1400" b="1" dirty="0">
                <a:solidFill>
                  <a:srgbClr val="642F0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производственное, торговое помещение и т.д.</a:t>
            </a:r>
          </a:p>
          <a:p>
            <a:pPr algn="ctr"/>
            <a:r>
              <a:rPr lang="ru-RU" sz="1400" b="1" dirty="0">
                <a:solidFill>
                  <a:srgbClr val="642F0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для земельных участков — категория земель и вид</a:t>
            </a:r>
          </a:p>
          <a:p>
            <a:pPr algn="ctr"/>
            <a:r>
              <a:rPr lang="ru-RU" sz="1400" b="1" dirty="0">
                <a:solidFill>
                  <a:srgbClr val="642F0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разрешенного использования</a:t>
            </a:r>
          </a:p>
        </p:txBody>
      </p:sp>
      <p:sp>
        <p:nvSpPr>
          <p:cNvPr id="15" name="Прямоугольник 14"/>
          <p:cNvSpPr/>
          <p:nvPr/>
        </p:nvSpPr>
        <p:spPr>
          <a:xfrm rot="5400000">
            <a:off x="6000168" y="763542"/>
            <a:ext cx="708613" cy="284487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vert="vert270" rtlCol="0" anchor="ctr"/>
          <a:lstStyle/>
          <a:p>
            <a:pPr algn="ctr"/>
            <a:r>
              <a:rPr lang="ru-RU" sz="1400" b="1" dirty="0">
                <a:solidFill>
                  <a:srgbClr val="642F0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Кадастровый номер</a:t>
            </a:r>
          </a:p>
        </p:txBody>
      </p:sp>
      <p:sp>
        <p:nvSpPr>
          <p:cNvPr id="16" name="Прямоугольник 15"/>
          <p:cNvSpPr/>
          <p:nvPr/>
        </p:nvSpPr>
        <p:spPr>
          <a:xfrm rot="5400000">
            <a:off x="5926614" y="1721348"/>
            <a:ext cx="864096" cy="2853247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vert="vert270" rtlCol="0" anchor="ctr"/>
          <a:lstStyle/>
          <a:p>
            <a:pPr algn="ctr"/>
            <a:r>
              <a:rPr lang="ru-RU" sz="1400" b="1" dirty="0">
                <a:solidFill>
                  <a:srgbClr val="642F0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Форма собственности (федеральная, собственность</a:t>
            </a:r>
          </a:p>
          <a:p>
            <a:pPr algn="ctr"/>
            <a:r>
              <a:rPr lang="ru-RU" sz="1400" b="1" dirty="0">
                <a:solidFill>
                  <a:srgbClr val="642F0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субъекта РФ, муниципальная)</a:t>
            </a:r>
          </a:p>
        </p:txBody>
      </p:sp>
      <p:sp>
        <p:nvSpPr>
          <p:cNvPr id="17" name="Прямоугольник 16"/>
          <p:cNvSpPr/>
          <p:nvPr/>
        </p:nvSpPr>
        <p:spPr>
          <a:xfrm rot="5400000">
            <a:off x="5918235" y="2739049"/>
            <a:ext cx="864097" cy="2836493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vert="vert270" rtlCol="0" anchor="ctr"/>
          <a:lstStyle/>
          <a:p>
            <a:pPr algn="ctr"/>
            <a:r>
              <a:rPr lang="ru-RU" sz="1400" b="1" dirty="0">
                <a:solidFill>
                  <a:srgbClr val="642F0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Правообладатель </a:t>
            </a:r>
          </a:p>
        </p:txBody>
      </p:sp>
      <p:sp>
        <p:nvSpPr>
          <p:cNvPr id="18" name="Прямоугольник 17"/>
          <p:cNvSpPr/>
          <p:nvPr/>
        </p:nvSpPr>
        <p:spPr>
          <a:xfrm rot="5400000">
            <a:off x="5552508" y="4151272"/>
            <a:ext cx="1644007" cy="2836493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vert="vert270" rtlCol="0" anchor="ctr"/>
          <a:lstStyle/>
          <a:p>
            <a:pPr algn="ctr"/>
            <a:r>
              <a:rPr lang="ru-RU" sz="1400" b="1" dirty="0">
                <a:solidFill>
                  <a:srgbClr val="642F0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Реквизиты нормативного правового акта, которым объект</a:t>
            </a:r>
          </a:p>
          <a:p>
            <a:pPr algn="ctr"/>
            <a:r>
              <a:rPr lang="ru-RU" sz="1400" b="1" dirty="0">
                <a:solidFill>
                  <a:srgbClr val="642F0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недвижимого имущества включен в перечень.</a:t>
            </a:r>
          </a:p>
        </p:txBody>
      </p:sp>
    </p:spTree>
    <p:extLst>
      <p:ext uri="{BB962C8B-B14F-4D97-AF65-F5344CB8AC3E}">
        <p14:creationId xmlns:p14="http://schemas.microsoft.com/office/powerpoint/2010/main" val="7097128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 descr="C:\Users\СеменоваОС\Desktop\dhgfghfgfh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636" y="5800796"/>
            <a:ext cx="9118364" cy="1052736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Объект 3" descr="C:\Users\СеменоваОС\Desktop\fdnghfdg\01.jpg"/>
          <p:cNvPicPr>
            <a:picLocks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3033" y="404664"/>
            <a:ext cx="1689296" cy="1296144"/>
          </a:xfrm>
          <a:prstGeom prst="rect">
            <a:avLst/>
          </a:prstGeom>
          <a:noFill/>
          <a:ln>
            <a:noFill/>
          </a:ln>
        </p:spPr>
      </p:pic>
      <p:sp>
        <p:nvSpPr>
          <p:cNvPr id="24" name="Заголовок 1"/>
          <p:cNvSpPr>
            <a:spLocks noGrp="1"/>
          </p:cNvSpPr>
          <p:nvPr>
            <p:ph type="title"/>
          </p:nvPr>
        </p:nvSpPr>
        <p:spPr>
          <a:xfrm>
            <a:off x="1675856" y="536560"/>
            <a:ext cx="6208512" cy="1032352"/>
          </a:xfrm>
        </p:spPr>
        <p:txBody>
          <a:bodyPr>
            <a:noAutofit/>
          </a:bodyPr>
          <a:lstStyle/>
          <a:p>
            <a:r>
              <a:rPr lang="ru-RU" b="1" dirty="0" smtClean="0">
                <a:solidFill>
                  <a:srgbClr val="642F0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ФИНАНСЫ</a:t>
            </a:r>
            <a:endParaRPr lang="ru-RU" sz="4000" dirty="0">
              <a:solidFill>
                <a:srgbClr val="642F04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513033" y="2132856"/>
            <a:ext cx="7947399" cy="42165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>
                <a:solidFill>
                  <a:srgbClr val="642F0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рамках услуги предоставляется информация о: </a:t>
            </a:r>
            <a:endParaRPr lang="ru-RU" sz="2000" b="1" dirty="0" smtClean="0">
              <a:solidFill>
                <a:srgbClr val="642F04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000" b="1" dirty="0" smtClean="0">
              <a:solidFill>
                <a:srgbClr val="642F04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AutoNum type="arabicPeriod"/>
            </a:pPr>
            <a:r>
              <a:rPr lang="ru-RU" sz="2000" b="1" dirty="0" smtClean="0">
                <a:solidFill>
                  <a:srgbClr val="642F0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ФОРМАХ </a:t>
            </a:r>
            <a:r>
              <a:rPr lang="ru-RU" sz="2000" b="1" dirty="0">
                <a:solidFill>
                  <a:srgbClr val="642F0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УСЛОВИЯХ ГАРАНТИЙНОЙ ПОДДЕРЖКИ </a:t>
            </a:r>
          </a:p>
          <a:p>
            <a:r>
              <a:rPr lang="ru-RU" sz="1600" b="1" dirty="0" smtClean="0">
                <a:solidFill>
                  <a:srgbClr val="642F0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Гарантия </a:t>
            </a:r>
            <a:r>
              <a:rPr lang="ru-RU" sz="1600" b="1" dirty="0">
                <a:solidFill>
                  <a:srgbClr val="642F0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АО «Федеральная корпорация по</a:t>
            </a:r>
            <a:br>
              <a:rPr lang="ru-RU" sz="1600" b="1" dirty="0">
                <a:solidFill>
                  <a:srgbClr val="642F0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b="1" dirty="0">
                <a:solidFill>
                  <a:srgbClr val="642F0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развитию малого и среднего предпринимательства»</a:t>
            </a:r>
            <a:br>
              <a:rPr lang="ru-RU" sz="1600" b="1" dirty="0">
                <a:solidFill>
                  <a:srgbClr val="642F0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b="1" dirty="0">
                <a:solidFill>
                  <a:srgbClr val="642F0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МСП позволяет получить кредитные средства у финансовых партнеров АО «Федеральная корпорация по</a:t>
            </a:r>
            <a:br>
              <a:rPr lang="ru-RU" sz="1600" b="1" dirty="0">
                <a:solidFill>
                  <a:srgbClr val="642F0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b="1" dirty="0">
                <a:solidFill>
                  <a:srgbClr val="642F0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развитию малого и среднего предпринимательства»</a:t>
            </a:r>
            <a:br>
              <a:rPr lang="ru-RU" sz="1600" b="1" dirty="0">
                <a:solidFill>
                  <a:srgbClr val="642F0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b="1" dirty="0">
                <a:solidFill>
                  <a:srgbClr val="642F0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при недостаточности/отсутствии залога. </a:t>
            </a:r>
            <a:endParaRPr lang="ru-RU" sz="1600" b="1" dirty="0" smtClean="0">
              <a:solidFill>
                <a:srgbClr val="642F04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AutoNum type="arabicPeriod"/>
            </a:pPr>
            <a:endParaRPr lang="ru-RU" sz="2000" b="1" dirty="0" smtClean="0">
              <a:solidFill>
                <a:srgbClr val="642F04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b="1" dirty="0" smtClean="0">
                <a:solidFill>
                  <a:srgbClr val="642F0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2000" b="1" dirty="0">
                <a:solidFill>
                  <a:srgbClr val="642F0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ФИНАНСОВЫХ ПАРТНЕРАХ </a:t>
            </a:r>
            <a:r>
              <a:rPr lang="ru-RU" sz="2000" b="1" dirty="0" smtClean="0">
                <a:solidFill>
                  <a:srgbClr val="642F0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АО «ФЕДЕРАЛЬНАЯ КОРПОРАЦИЯ ПО РАЗВИТИЮ МАЛОГО И СРЕДНЕГО ПРЕДПРИНИМАТЕЛЬСТВА»</a:t>
            </a:r>
          </a:p>
          <a:p>
            <a:r>
              <a:rPr lang="ru-RU" sz="1600" b="1" dirty="0" smtClean="0">
                <a:solidFill>
                  <a:srgbClr val="642F0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1600" b="1" dirty="0">
                <a:solidFill>
                  <a:srgbClr val="642F0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порядка 40 банков), в том числе присоединившихся к «Программе 6,5»* (более 10 банков)</a:t>
            </a:r>
          </a:p>
        </p:txBody>
      </p:sp>
    </p:spTree>
    <p:extLst>
      <p:ext uri="{BB962C8B-B14F-4D97-AF65-F5344CB8AC3E}">
        <p14:creationId xmlns:p14="http://schemas.microsoft.com/office/powerpoint/2010/main" val="11062894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 descr="C:\Users\СеменоваОС\Desktop\dhgfghfgfh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636" y="5800796"/>
            <a:ext cx="9118364" cy="1052736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Прямоугольник 1"/>
          <p:cNvSpPr/>
          <p:nvPr/>
        </p:nvSpPr>
        <p:spPr>
          <a:xfrm>
            <a:off x="1835696" y="188640"/>
            <a:ext cx="698477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dirty="0" smtClean="0">
                <a:solidFill>
                  <a:srgbClr val="951D0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</a:t>
            </a:r>
            <a:endParaRPr lang="ru-RU" sz="3200" dirty="0">
              <a:solidFill>
                <a:srgbClr val="951D05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007096" y="2999274"/>
            <a:ext cx="8136904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000" b="1" dirty="0">
                <a:solidFill>
                  <a:srgbClr val="642F0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Спасибо за </a:t>
            </a:r>
            <a:r>
              <a:rPr lang="ru-RU" sz="5000" b="1" dirty="0" smtClean="0">
                <a:solidFill>
                  <a:srgbClr val="642F0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внимание!</a:t>
            </a:r>
            <a:endParaRPr lang="ru-RU" sz="5000" b="1" dirty="0">
              <a:solidFill>
                <a:srgbClr val="642F04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9" name="Объект 3" descr="C:\Users\СеменоваОС\Desktop\fdnghfdg\01.jpg"/>
          <p:cNvPicPr>
            <a:picLocks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3033" y="404664"/>
            <a:ext cx="1689296" cy="129614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0509269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1888</TotalTime>
  <Words>468</Words>
  <Application>Microsoft Office PowerPoint</Application>
  <PresentationFormat>Экран (4:3)</PresentationFormat>
  <Paragraphs>62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Тема Office</vt:lpstr>
      <vt:lpstr>Услуги  АО «Федеральная корпорация по развитию малого и среднего предпринимательства» </vt:lpstr>
      <vt:lpstr> Юридическим лицам и индивидуальным предпринимателям предоставлена возможность получить следующие услуги:   Закупки - подбор информации об организации участия субъектов малого и среднего предпринимательства в закупках товаров, работ, услуг;   Имущество - подбор информации о недвижимом имуществе, включенном в перечни государственного и муниципального имущества;   Финансы - информация о формах и условиях финансовой поддержки малого и среднего предпринимательства.  </vt:lpstr>
      <vt:lpstr>Презентация PowerPoint</vt:lpstr>
      <vt:lpstr>Что нужно для получения услуг АО «Федеральная корпорация по развитию малого и среднего предпринимательства» в МФЦ:</vt:lpstr>
      <vt:lpstr>ЗАКУПКИ</vt:lpstr>
      <vt:lpstr>ИМУЩЕСТВО</vt:lpstr>
      <vt:lpstr>Субъект МСП в результате получит следующую информацию: </vt:lpstr>
      <vt:lpstr>ФИНАНСЫ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Создание специализированных офисов МФЦ для бизнеса  в Республике Башкортостан</dc:title>
  <dc:creator>Гайсина Лилия Ринатовна</dc:creator>
  <cp:lastModifiedBy>Дьяконова С.Н.</cp:lastModifiedBy>
  <cp:revision>150</cp:revision>
  <cp:lastPrinted>2016-03-17T07:01:40Z</cp:lastPrinted>
  <dcterms:created xsi:type="dcterms:W3CDTF">2016-03-16T11:51:43Z</dcterms:created>
  <dcterms:modified xsi:type="dcterms:W3CDTF">2017-03-23T07:33:18Z</dcterms:modified>
</cp:coreProperties>
</file>