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drawings/drawing2.xml" ContentType="application/vnd.openxmlformats-officedocument.drawingml.chartshapes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.xml" ContentType="application/vnd.openxmlformats-officedocument.presentationml.notesSlide+xml"/>
  <Override PartName="/ppt/charts/chart9.xml" ContentType="application/vnd.openxmlformats-officedocument.drawingml.chart+xml"/>
  <Override PartName="/ppt/drawings/drawing3.xml" ContentType="application/vnd.openxmlformats-officedocument.drawingml.chartshapes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notesSlides/notesSlide2.xml" ContentType="application/vnd.openxmlformats-officedocument.presentationml.notesSlide+xml"/>
  <Override PartName="/ppt/charts/chart1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42" r:id="rId2"/>
    <p:sldMasterId id="2147484146" r:id="rId3"/>
  </p:sldMasterIdLst>
  <p:notesMasterIdLst>
    <p:notesMasterId r:id="rId62"/>
  </p:notesMasterIdLst>
  <p:sldIdLst>
    <p:sldId id="724" r:id="rId4"/>
    <p:sldId id="753" r:id="rId5"/>
    <p:sldId id="754" r:id="rId6"/>
    <p:sldId id="755" r:id="rId7"/>
    <p:sldId id="759" r:id="rId8"/>
    <p:sldId id="760" r:id="rId9"/>
    <p:sldId id="761" r:id="rId10"/>
    <p:sldId id="762" r:id="rId11"/>
    <p:sldId id="763" r:id="rId12"/>
    <p:sldId id="764" r:id="rId13"/>
    <p:sldId id="765" r:id="rId14"/>
    <p:sldId id="766" r:id="rId15"/>
    <p:sldId id="767" r:id="rId16"/>
    <p:sldId id="768" r:id="rId17"/>
    <p:sldId id="769" r:id="rId18"/>
    <p:sldId id="756" r:id="rId19"/>
    <p:sldId id="771" r:id="rId20"/>
    <p:sldId id="751" r:id="rId21"/>
    <p:sldId id="736" r:id="rId22"/>
    <p:sldId id="772" r:id="rId23"/>
    <p:sldId id="740" r:id="rId24"/>
    <p:sldId id="709" r:id="rId25"/>
    <p:sldId id="710" r:id="rId26"/>
    <p:sldId id="746" r:id="rId27"/>
    <p:sldId id="773" r:id="rId28"/>
    <p:sldId id="770" r:id="rId29"/>
    <p:sldId id="774" r:id="rId30"/>
    <p:sldId id="776" r:id="rId31"/>
    <p:sldId id="777" r:id="rId32"/>
    <p:sldId id="507" r:id="rId33"/>
    <p:sldId id="745" r:id="rId34"/>
    <p:sldId id="727" r:id="rId35"/>
    <p:sldId id="744" r:id="rId36"/>
    <p:sldId id="674" r:id="rId37"/>
    <p:sldId id="672" r:id="rId38"/>
    <p:sldId id="750" r:id="rId39"/>
    <p:sldId id="778" r:id="rId40"/>
    <p:sldId id="737" r:id="rId41"/>
    <p:sldId id="749" r:id="rId42"/>
    <p:sldId id="738" r:id="rId43"/>
    <p:sldId id="779" r:id="rId44"/>
    <p:sldId id="757" r:id="rId45"/>
    <p:sldId id="743" r:id="rId46"/>
    <p:sldId id="775" r:id="rId47"/>
    <p:sldId id="785" r:id="rId48"/>
    <p:sldId id="758" r:id="rId49"/>
    <p:sldId id="780" r:id="rId50"/>
    <p:sldId id="781" r:id="rId51"/>
    <p:sldId id="786" r:id="rId52"/>
    <p:sldId id="782" r:id="rId53"/>
    <p:sldId id="787" r:id="rId54"/>
    <p:sldId id="783" r:id="rId55"/>
    <p:sldId id="784" r:id="rId56"/>
    <p:sldId id="720" r:id="rId57"/>
    <p:sldId id="748" r:id="rId58"/>
    <p:sldId id="747" r:id="rId59"/>
    <p:sldId id="788" r:id="rId60"/>
    <p:sldId id="379" r:id="rId61"/>
  </p:sldIdLst>
  <p:sldSz cx="9144000" cy="5143500" type="screen16x9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200"/>
    <a:srgbClr val="C40000"/>
    <a:srgbClr val="377BCD"/>
    <a:srgbClr val="0E7454"/>
    <a:srgbClr val="EDE205"/>
    <a:srgbClr val="ACAC08"/>
    <a:srgbClr val="F4EE00"/>
    <a:srgbClr val="701270"/>
    <a:srgbClr val="6F2927"/>
    <a:srgbClr val="231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94246" autoAdjust="0"/>
  </p:normalViewPr>
  <p:slideViewPr>
    <p:cSldViewPr snapToGrid="0">
      <p:cViewPr varScale="1">
        <p:scale>
          <a:sx n="140" d="100"/>
          <a:sy n="140" d="100"/>
        </p:scale>
        <p:origin x="35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19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&#1080;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0-29%20&#1043;&#1083;&#1072;&#1074;&#1072;%20&#1080;%20&#1089;&#1090;&#1091;&#1076;&#1077;&#1085;&#1090;&#1099;_&#1055;&#1095;&#1077;&#1083;&#1080;&#1085;&#1094;&#1077;&#1074;\&#1073;&#1088;&#1086;&#1096;&#1102;&#1088;&#1072;%20&#1075;&#1083;&#1072;&#1074;&#1077;%20&#1085;&#1072;%2001.10.2015\&#1075;&#1088;&#1072;&#1092;&#1080;&#1082;&#1080;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\\Fserver\&#1076;&#1083;&#1103;_&#1086;&#1090;&#1076;&#1077;&#1083;&#1086;&#1074;\&#1054;&#1090;&#1076;&#1077;&#1083;%20&#1087;&#1086;%20&#1088;&#1072;&#1073;&#1086;&#1090;&#1077;%20&#1089;&#1086;%20&#1057;&#1052;&#1048;\24%20&#1054;&#1092;&#1080;&#1094;&#1080;&#1072;&#1083;&#1100;&#1085;&#1099;&#1077;%20&#1074;&#1080;&#1079;&#1080;&#1090;&#1099;,%20&#1074;&#1089;&#1090;&#1088;&#1077;&#1095;&#1080;,%20&#1082;&#1086;&#1085;&#1092;&#1077;&#1088;&#1077;&#1085;&#1094;&#1080;&#1080;,%20&#1089;&#1077;&#1084;&#1080;&#1085;&#1072;&#1088;&#1099;,%20&#1074;&#1099;&#1089;&#1090;&#1091;&#1087;&#1083;&#1077;&#1085;&#1080;&#1103;\2015\2015-10-29%20&#1043;&#1083;&#1072;&#1074;&#1072;%20&#1080;%20&#1089;&#1090;&#1091;&#1076;&#1077;&#1085;&#1090;&#1099;_&#1055;&#1095;&#1077;&#1083;&#1080;&#1085;&#1094;&#1077;&#1074;\&#1073;&#1088;&#1086;&#1096;&#1102;&#1088;&#1072;%20&#1075;&#1083;&#1072;&#1074;&#1077;%20&#1085;&#1072;%2001.10.2015\&#1075;&#1088;&#1072;&#1092;&#1080;&#1082;&#1080;_4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&#1080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92;&#1080;&#1085;&#1091;&#1087;&#1088;&#1072;&#1074;&#1083;&#1077;&#1085;&#1080;&#1077;_&#1086;&#1073;&#1085;&#1086;&#1074;&#1083;\&#1089;&#1073;&#1086;&#1088;&#1085;&#1080;&#1082;%20&#1076;&#1080;&#1072;&#1075;&#1088;&#1072;&#1084;&#1084;%202019%20(2)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&#1080;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%20&#1076;&#1074;&#1086;&#1081;&#1085;&#1086;&#1081;.xls" TargetMode="Externa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&#1080;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&#1080;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&#1080;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&#1080;.xlsx" TargetMode="Externa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I:\&#1052;&#1077;&#1088;&#1086;&#1087;&#1088;&#1080;&#1103;&#1090;&#1080;&#1103;%20&#1088;&#1072;&#1079;&#1083;&#1080;&#1095;&#1085;&#1086;&#1075;&#1086;%20&#1084;&#1072;&#1089;&#1096;&#1090;&#1072;&#1073;&#1072;\2020-02-20%20&#1056;&#1040;&#1057;&#1064;&#1048;&#1056;&#1045;&#1053;&#1053;&#1040;&#1071;%20&#1057;&#1045;&#1057;&#1057;&#1048;&#1071;%20&#1043;&#1054;&#1056;&#1057;&#1054;&#1042;&#1045;&#1058;&#1040;\&#1086;&#1090;&#1074;&#1077;&#1090;&#1099;%20&#1086;&#1090;%20&#1089;&#1083;&#1091;&#1078;&#1073;\&#1041;&#1056;&#1054;&#1064;&#1070;&#1056;&#1040;%2001.01.2020\&#1075;&#1088;&#1072;&#1092;&#1080;&#1082;&#1080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ru-RU" sz="1800" baseline="0" dirty="0">
                <a:solidFill>
                  <a:srgbClr val="C00000"/>
                </a:solidFill>
              </a:rPr>
              <a:t>2 место среди городских округов по республике</a:t>
            </a:r>
            <a:endParaRPr lang="ru-RU" sz="1800" dirty="0">
              <a:solidFill>
                <a:srgbClr val="C00000"/>
              </a:solidFill>
            </a:endParaRPr>
          </a:p>
        </c:rich>
      </c:tx>
      <c:layout>
        <c:manualLayout>
          <c:xMode val="edge"/>
          <c:yMode val="edge"/>
          <c:x val="0.43542319105711558"/>
          <c:y val="1.235585244193479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683190293532749E-2"/>
          <c:y val="0.16673420226433161"/>
          <c:w val="0.90053574459327823"/>
          <c:h val="0.67561922765220317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(передел)'!$J$21:$P$21</c:f>
              <c:strCache>
                <c:ptCount val="7"/>
                <c:pt idx="0">
                  <c:v>2013г.</c:v>
                </c:pt>
                <c:pt idx="1">
                  <c:v>2014г. 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  <c:pt idx="5">
                  <c:v>2018г.</c:v>
                </c:pt>
                <c:pt idx="6">
                  <c:v>2019г.</c:v>
                </c:pt>
              </c:strCache>
            </c:strRef>
          </c:cat>
          <c:val>
            <c:numRef>
              <c:f>'Лист1 (передел)'!$J$22:$P$22</c:f>
              <c:numCache>
                <c:formatCode>0.0</c:formatCode>
                <c:ptCount val="7"/>
                <c:pt idx="0">
                  <c:v>3.7</c:v>
                </c:pt>
                <c:pt idx="1">
                  <c:v>4.0999999999999996</c:v>
                </c:pt>
                <c:pt idx="2">
                  <c:v>4.5</c:v>
                </c:pt>
                <c:pt idx="3">
                  <c:v>5.6</c:v>
                </c:pt>
                <c:pt idx="4">
                  <c:v>4.5</c:v>
                </c:pt>
                <c:pt idx="5">
                  <c:v>4.9000000000000004</c:v>
                </c:pt>
                <c:pt idx="6">
                  <c:v>5.9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F7E-4D42-A504-6CB2521BEE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7558736"/>
        <c:axId val="137560144"/>
      </c:barChart>
      <c:catAx>
        <c:axId val="1375587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7560144"/>
        <c:crosses val="autoZero"/>
        <c:auto val="1"/>
        <c:lblAlgn val="ctr"/>
        <c:lblOffset val="100"/>
        <c:noMultiLvlLbl val="0"/>
      </c:catAx>
      <c:valAx>
        <c:axId val="137560144"/>
        <c:scaling>
          <c:orientation val="minMax"/>
        </c:scaling>
        <c:delete val="0"/>
        <c:axPos val="l"/>
        <c:majorGridlines/>
        <c:numFmt formatCode="0.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375587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66"/>
      <c:rotY val="20"/>
      <c:depthPercent val="100"/>
      <c:rAngAx val="1"/>
    </c:view3D>
    <c:floor>
      <c:thickness val="0"/>
      <c:spPr>
        <a:solidFill>
          <a:srgbClr val="C0C0C0"/>
        </a:solidFill>
        <a:ln w="12700">
          <a:solidFill>
            <a:srgbClr val="FFFF00"/>
          </a:solidFill>
          <a:prstDash val="solid"/>
        </a:ln>
      </c:spPr>
    </c:floor>
    <c:sideWall>
      <c:thickness val="0"/>
      <c:spPr>
        <a:noFill/>
        <a:ln w="12700">
          <a:solidFill>
            <a:srgbClr val="002060"/>
          </a:solidFill>
          <a:prstDash val="solid"/>
        </a:ln>
      </c:spPr>
    </c:sideWall>
    <c:backWall>
      <c:thickness val="0"/>
      <c:spPr>
        <a:noFill/>
        <a:ln w="12700">
          <a:solidFill>
            <a:srgbClr val="00206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15975040778346389"/>
          <c:y val="3.3573216269096373E-2"/>
          <c:w val="0.83118964152228259"/>
          <c:h val="0.8797424033353669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Химия и нефтехимия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 w="19049">
              <a:solidFill>
                <a:schemeClr val="bg1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2.8007778383089504E-4"/>
                  <c:y val="0.34022338781010641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86 382,3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200-461D-92DC-944579FB30F5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488457949780148E-3"/>
                  <c:y val="0.3424884401745457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96 674,1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00-461D-92DC-944579FB30F5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3.8885031110319677E-3"/>
                  <c:y val="0.3363742742714719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99 182,70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00-461D-92DC-944579FB30F5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3300833142484218E-3"/>
                  <c:y val="0.3294330824006907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106 400,0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00-461D-92DC-944579FB30F5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5052649668792851E-3"/>
                  <c:y val="0.40527577937650405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108 013,5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200-461D-92DC-944579FB30F5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Mode val="edge"/>
                  <c:yMode val="edge"/>
                  <c:x val="0.9746031746031969"/>
                  <c:y val="0.398081534772186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3200-461D-92DC-944579FB30F5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Mode val="edge"/>
                  <c:yMode val="edge"/>
                  <c:x val="0.99841269841268665"/>
                  <c:y val="0.529976019184652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3200-461D-92DC-944579FB30F5}"/>
                </c:ext>
                <c:ext xmlns:c15="http://schemas.microsoft.com/office/drawing/2012/chart" uri="{CE6537A1-D6FC-4f65-9D91-7224C49458BB}"/>
              </c:extLst>
            </c:dLbl>
            <c:numFmt formatCode="0.0" sourceLinked="0"/>
            <c:spPr>
              <a:noFill/>
              <a:ln w="38100">
                <a:noFill/>
              </a:ln>
            </c:spPr>
            <c:txPr>
              <a:bodyPr rot="-5400000" vert="horz"/>
              <a:lstStyle/>
              <a:p>
                <a:pPr algn="ctr">
                  <a:defRPr sz="2000" b="1" i="0" u="none" strike="noStrike" baseline="0">
                    <a:solidFill>
                      <a:srgbClr val="272777"/>
                    </a:solidFill>
                    <a:latin typeface="Arial"/>
                    <a:ea typeface="Arial"/>
                    <a:cs typeface="Arial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Sheet1!$B$1:$F$1</c:f>
              <c:strCache>
                <c:ptCount val="5"/>
                <c:pt idx="0">
                  <c:v>2015г.</c:v>
                </c:pt>
                <c:pt idx="1">
                  <c:v>2016г.</c:v>
                </c:pt>
                <c:pt idx="2">
                  <c:v>2017г.</c:v>
                </c:pt>
                <c:pt idx="3">
                  <c:v>2018г.</c:v>
                </c:pt>
                <c:pt idx="4">
                  <c:v>2019г.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86382.3</c:v>
                </c:pt>
                <c:pt idx="1">
                  <c:v>96674.1</c:v>
                </c:pt>
                <c:pt idx="2" formatCode="#,##0.00">
                  <c:v>99182.7</c:v>
                </c:pt>
                <c:pt idx="3" formatCode="#,##0.00">
                  <c:v>106400</c:v>
                </c:pt>
                <c:pt idx="4">
                  <c:v>108013.5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3200-461D-92DC-944579FB30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90520096"/>
        <c:axId val="190521664"/>
        <c:axId val="0"/>
      </c:bar3DChart>
      <c:catAx>
        <c:axId val="1905200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4763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272777"/>
                </a:solidFill>
                <a:latin typeface="Times New Roman" pitchFamily="18" charset="0"/>
                <a:ea typeface="Arial"/>
                <a:cs typeface="Times New Roman" pitchFamily="18" charset="0"/>
              </a:defRPr>
            </a:pPr>
            <a:endParaRPr lang="ru-RU"/>
          </a:p>
        </c:txPr>
        <c:crossAx val="190521664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90521664"/>
        <c:scaling>
          <c:orientation val="minMax"/>
        </c:scaling>
        <c:delete val="0"/>
        <c:axPos val="l"/>
        <c:majorGridlines>
          <c:spPr>
            <a:ln w="12703">
              <a:solidFill>
                <a:srgbClr val="002060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1600" b="1" i="0" u="none" strike="noStrike" baseline="0">
                    <a:solidFill>
                      <a:srgbClr val="272777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ru-RU" sz="1600" dirty="0">
                    <a:solidFill>
                      <a:srgbClr val="272777"/>
                    </a:solidFill>
                  </a:rPr>
                  <a:t>млн</a:t>
                </a:r>
                <a:r>
                  <a:rPr lang="ru-RU" sz="1600" baseline="0" dirty="0">
                    <a:solidFill>
                      <a:srgbClr val="272777"/>
                    </a:solidFill>
                  </a:rPr>
                  <a:t> </a:t>
                </a:r>
                <a:r>
                  <a:rPr lang="ru-RU" sz="1600" dirty="0">
                    <a:solidFill>
                      <a:srgbClr val="272777"/>
                    </a:solidFill>
                  </a:rPr>
                  <a:t>руб.</a:t>
                </a:r>
              </a:p>
            </c:rich>
          </c:tx>
          <c:layout>
            <c:manualLayout>
              <c:xMode val="edge"/>
              <c:yMode val="edge"/>
              <c:x val="7.5549165297356044E-2"/>
              <c:y val="0.370310582582009"/>
            </c:manualLayout>
          </c:layout>
          <c:overlay val="0"/>
          <c:spPr>
            <a:noFill/>
            <a:ln w="381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12703">
            <a:solidFill>
              <a:srgbClr val="002060"/>
            </a:solidFill>
            <a:prstDash val="solid"/>
          </a:ln>
        </c:spPr>
        <c:txPr>
          <a:bodyPr rot="0" vert="horz"/>
          <a:lstStyle/>
          <a:p>
            <a:pPr>
              <a:defRPr sz="1400" b="1" i="0" u="none" strike="noStrike" baseline="0">
                <a:solidFill>
                  <a:srgbClr val="272777"/>
                </a:solidFill>
                <a:latin typeface="Arial"/>
                <a:ea typeface="Arial"/>
                <a:cs typeface="Arial"/>
              </a:defRPr>
            </a:pPr>
            <a:endParaRPr lang="ru-RU"/>
          </a:p>
        </c:txPr>
        <c:crossAx val="190520096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27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3002405949256975E-2"/>
          <c:y val="6.5017370403168517E-2"/>
          <c:w val="0.90699754466882865"/>
          <c:h val="0.82441726789557934"/>
        </c:manualLayout>
      </c:layout>
      <c:bar3DChart>
        <c:barDir val="col"/>
        <c:grouping val="cluster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bg1"/>
              </a:solidFill>
            </a:ln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(передел)'!$J$40:$N$40</c:f>
              <c:strCache>
                <c:ptCount val="5"/>
                <c:pt idx="0">
                  <c:v>ООО "ХайдельбергЦементРус"</c:v>
                </c:pt>
                <c:pt idx="1">
                  <c:v>АО "Синтез-Каучук"</c:v>
                </c:pt>
                <c:pt idx="2">
                  <c:v>ФКП "Авангард"</c:v>
                </c:pt>
                <c:pt idx="3">
                  <c:v>АО "СНХЗ"</c:v>
                </c:pt>
                <c:pt idx="4">
                  <c:v>АО "БСК"</c:v>
                </c:pt>
              </c:strCache>
            </c:strRef>
          </c:cat>
          <c:val>
            <c:numRef>
              <c:f>'Лист1 (передел)'!$J$41:$N$41</c:f>
              <c:numCache>
                <c:formatCode>0.0</c:formatCode>
                <c:ptCount val="5"/>
                <c:pt idx="0">
                  <c:v>95</c:v>
                </c:pt>
                <c:pt idx="1">
                  <c:v>99</c:v>
                </c:pt>
                <c:pt idx="2">
                  <c:v>99.3</c:v>
                </c:pt>
                <c:pt idx="3">
                  <c:v>71</c:v>
                </c:pt>
                <c:pt idx="4">
                  <c:v>102.5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88E-4328-A8B0-6704881D4D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38394360"/>
        <c:axId val="138394752"/>
        <c:axId val="0"/>
      </c:bar3DChart>
      <c:catAx>
        <c:axId val="13839436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800" b="1"/>
            </a:pPr>
            <a:endParaRPr lang="ru-RU"/>
          </a:p>
        </c:txPr>
        <c:crossAx val="138394752"/>
        <c:crosses val="autoZero"/>
        <c:auto val="1"/>
        <c:lblAlgn val="ctr"/>
        <c:lblOffset val="100"/>
        <c:noMultiLvlLbl val="0"/>
      </c:catAx>
      <c:valAx>
        <c:axId val="138394752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crossAx val="13839436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93544770380034"/>
          <c:y val="0.13903104773698632"/>
          <c:w val="0.83250897100184273"/>
          <c:h val="0.74335392281995172"/>
        </c:manualLayout>
      </c:layout>
      <c:bar3DChart>
        <c:barDir val="col"/>
        <c:grouping val="stacked"/>
        <c:varyColors val="0"/>
        <c:ser>
          <c:idx val="0"/>
          <c:order val="0"/>
          <c:spPr>
            <a:solidFill>
              <a:schemeClr val="tx2">
                <a:lumMod val="40000"/>
                <a:lumOff val="60000"/>
              </a:schemeClr>
            </a:solidFill>
            <a:ln w="25400">
              <a:solidFill>
                <a:schemeClr val="bg1"/>
              </a:solidFill>
            </a:ln>
          </c:spPr>
          <c:invertIfNegative val="0"/>
          <c:dLbls>
            <c:dLbl>
              <c:idx val="0"/>
              <c:layout>
                <c:manualLayout>
                  <c:x val="1.4075623893102816E-2"/>
                  <c:y val="-0.33079914861036031"/>
                </c:manualLayout>
              </c:layout>
              <c:spPr>
                <a:solidFill>
                  <a:schemeClr val="bg1"/>
                </a:solidFill>
              </c:spPr>
              <c:txPr>
                <a:bodyPr/>
                <a:lstStyle/>
                <a:p>
                  <a:pPr>
                    <a:defRPr sz="2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32D6-4C0B-AFDA-E4DA5C6CEB68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673634674983685E-2"/>
                  <c:y val="-0.2129784251911972"/>
                </c:manualLayout>
              </c:layout>
              <c:spPr>
                <a:solidFill>
                  <a:prstClr val="white"/>
                </a:solidFill>
              </c:spPr>
              <c:txPr>
                <a:bodyPr/>
                <a:lstStyle/>
                <a:p>
                  <a:pPr algn="ctr" rtl="0">
                    <a:defRPr lang="en-US" sz="2200" b="1" i="0" u="none" strike="noStrike" kern="1200" baseline="0" dirty="0">
                      <a:solidFill>
                        <a:prstClr val="black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32D6-4C0B-AFDA-E4DA5C6CEB68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811709342628837E-2"/>
                  <c:y val="-0.35699486603557484"/>
                </c:manualLayout>
              </c:layout>
              <c:spPr>
                <a:solidFill>
                  <a:prstClr val="white"/>
                </a:solidFill>
              </c:spPr>
              <c:txPr>
                <a:bodyPr/>
                <a:lstStyle/>
                <a:p>
                  <a:pPr>
                    <a:defRPr sz="2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2D6-4C0B-AFDA-E4DA5C6CEB68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5690373338225819E-3"/>
                  <c:y val="-0.20788166910311387"/>
                </c:manualLayout>
              </c:layout>
              <c:spPr>
                <a:solidFill>
                  <a:prstClr val="white"/>
                </a:solidFill>
              </c:spPr>
              <c:txPr>
                <a:bodyPr/>
                <a:lstStyle/>
                <a:p>
                  <a:pPr>
                    <a:defRPr sz="2200" b="1">
                      <a:latin typeface="Times New Roman" pitchFamily="18" charset="0"/>
                      <a:cs typeface="Times New Roman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32D6-4C0B-AFDA-E4DA5C6CEB68}"/>
                </c:ext>
                <c:ext xmlns:c15="http://schemas.microsoft.com/office/drawing/2012/chart" uri="{CE6537A1-D6FC-4f65-9D91-7224C49458BB}"/>
              </c:extLst>
            </c:dLbl>
            <c:spPr>
              <a:noFill/>
            </c:spPr>
            <c:txPr>
              <a:bodyPr/>
              <a:lstStyle/>
              <a:p>
                <a:pPr>
                  <a:defRPr sz="22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(передел)'!$J$40:$L$40</c:f>
              <c:strCache>
                <c:ptCount val="3"/>
                <c:pt idx="0">
                  <c:v>ЗАО "ВРЗ"</c:v>
                </c:pt>
                <c:pt idx="1">
                  <c:v>ООО НПО "Станкостроение"</c:v>
                </c:pt>
                <c:pt idx="2">
                  <c:v>ОАО "Красный пролетарий"</c:v>
                </c:pt>
              </c:strCache>
            </c:strRef>
          </c:cat>
          <c:val>
            <c:numRef>
              <c:f>'Лист1 (передел)'!$J$41:$L$41</c:f>
              <c:numCache>
                <c:formatCode>0.0</c:formatCode>
                <c:ptCount val="3"/>
                <c:pt idx="0">
                  <c:v>139</c:v>
                </c:pt>
                <c:pt idx="1">
                  <c:v>21</c:v>
                </c:pt>
                <c:pt idx="2">
                  <c:v>52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32D6-4C0B-AFDA-E4DA5C6CEB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shape val="box"/>
        <c:axId val="138395536"/>
        <c:axId val="138395928"/>
        <c:axId val="0"/>
      </c:bar3DChart>
      <c:catAx>
        <c:axId val="13839553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100" b="1"/>
            </a:pPr>
            <a:endParaRPr lang="ru-RU"/>
          </a:p>
        </c:txPr>
        <c:crossAx val="138395928"/>
        <c:crosses val="autoZero"/>
        <c:auto val="1"/>
        <c:lblAlgn val="ctr"/>
        <c:lblOffset val="100"/>
        <c:noMultiLvlLbl val="0"/>
      </c:catAx>
      <c:valAx>
        <c:axId val="138395928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8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3839553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988406022687385E-2"/>
          <c:y val="6.1680255849790373E-2"/>
          <c:w val="0.89745603674540686"/>
          <c:h val="0.776043570161938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5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(передел)'!$I$2:$O$2</c:f>
              <c:strCache>
                <c:ptCount val="7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  <c:pt idx="5">
                  <c:v>2018г.</c:v>
                </c:pt>
                <c:pt idx="6">
                  <c:v>2019г.</c:v>
                </c:pt>
              </c:strCache>
            </c:strRef>
          </c:cat>
          <c:val>
            <c:numRef>
              <c:f>'Лист1 (передел)'!$I$3:$O$3</c:f>
              <c:numCache>
                <c:formatCode>0.0</c:formatCode>
                <c:ptCount val="7"/>
                <c:pt idx="0">
                  <c:v>90.4</c:v>
                </c:pt>
                <c:pt idx="1">
                  <c:v>106.5</c:v>
                </c:pt>
                <c:pt idx="2">
                  <c:v>118.5</c:v>
                </c:pt>
                <c:pt idx="3">
                  <c:v>94.5</c:v>
                </c:pt>
                <c:pt idx="4">
                  <c:v>110.5</c:v>
                </c:pt>
                <c:pt idx="5">
                  <c:v>94.2</c:v>
                </c:pt>
                <c:pt idx="6">
                  <c:v>95.2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616-4559-B762-F24B02B44C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396712"/>
        <c:axId val="138397104"/>
      </c:barChart>
      <c:catAx>
        <c:axId val="13839671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8397104"/>
        <c:crosses val="autoZero"/>
        <c:auto val="1"/>
        <c:lblAlgn val="ctr"/>
        <c:lblOffset val="100"/>
        <c:noMultiLvlLbl val="0"/>
      </c:catAx>
      <c:valAx>
        <c:axId val="138397104"/>
        <c:scaling>
          <c:orientation val="minMax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38396712"/>
        <c:crosses val="autoZero"/>
        <c:crossBetween val="between"/>
        <c:minorUnit val="0.5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40"/>
      <c:rotY val="30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1968186284406757"/>
          <c:y val="0.21220098661376249"/>
          <c:w val="0.73986491860507608"/>
          <c:h val="0.64247873621060536"/>
        </c:manualLayout>
      </c:layout>
      <c:pie3DChart>
        <c:varyColors val="1"/>
        <c:ser>
          <c:idx val="0"/>
          <c:order val="0"/>
          <c:explosion val="21"/>
          <c:dPt>
            <c:idx val="1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869-44F1-BD22-3D33E4D05B29}"/>
              </c:ext>
            </c:extLst>
          </c:dPt>
          <c:dPt>
            <c:idx val="2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8869-44F1-BD22-3D33E4D05B29}"/>
              </c:ext>
            </c:extLst>
          </c:dPt>
          <c:dPt>
            <c:idx val="3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869-44F1-BD22-3D33E4D05B29}"/>
              </c:ext>
            </c:extLst>
          </c:dPt>
          <c:dPt>
            <c:idx val="8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8869-44F1-BD22-3D33E4D05B29}"/>
              </c:ext>
            </c:extLst>
          </c:dPt>
          <c:dLbls>
            <c:dLbl>
              <c:idx val="1"/>
              <c:layout>
                <c:manualLayout>
                  <c:x val="2.9676509186351584E-2"/>
                  <c:y val="-0.1110963326715876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Образование
58,7%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869-44F1-BD22-3D33E4D05B29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.13710856323044354"/>
                  <c:y val="-0.2132298936398053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Физическая культура и спорт
2,1%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869-44F1-BD22-3D33E4D05B29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663805101285416E-2"/>
                  <c:y val="-5.9326621730969075E-3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/>
                      <a:t>Национальная безопасность и правоохранительная деятельность
0,5%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869-44F1-BD22-3D33E4D05B29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0.1031244042058302"/>
                  <c:y val="-1.0923408210941799E-16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Жилищно-коммунальное хозяйство
11,5%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869-44F1-BD22-3D33E4D05B29}"/>
                </c:ext>
                <c:ext xmlns:c15="http://schemas.microsoft.com/office/drawing/2012/chart" uri="{CE6537A1-D6FC-4f65-9D91-7224C49458BB}">
                  <c15:layout>
                    <c:manualLayout>
                      <c:w val="0.14499854626222566"/>
                      <c:h val="0.18703076988397987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-0.25169408114239955"/>
                  <c:y val="1.4942644407052647E-4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Культура и кинематография
1,5%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869-44F1-BD22-3D33E4D05B29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0.18596058702407964"/>
                  <c:y val="-0.13159871985872751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Общегосударственные вопросы
3,6%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869-44F1-BD22-3D33E4D05B29}"/>
                </c:ext>
                <c:ext xmlns:c15="http://schemas.microsoft.com/office/drawing/2012/chart" uri="{CE6537A1-D6FC-4f65-9D91-7224C49458BB}">
                  <c15:layout>
                    <c:manualLayout>
                      <c:w val="0.22237433509370647"/>
                      <c:h val="0.14250755401109133"/>
                    </c:manualLayout>
                  </c15:layout>
                </c:ext>
              </c:extLst>
            </c:dLbl>
            <c:dLbl>
              <c:idx val="7"/>
              <c:layout>
                <c:manualLayout>
                  <c:x val="-0.18717159825360813"/>
                  <c:y val="-0.21088950489178082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Социальная политика
5,5%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869-44F1-BD22-3D33E4D05B29}"/>
                </c:ex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-0.11344552534746716"/>
                  <c:y val="-0.36380811767954102"/>
                </c:manualLayout>
              </c:layout>
              <c:tx>
                <c:rich>
                  <a:bodyPr/>
                  <a:lstStyle/>
                  <a:p>
                    <a:pPr>
                      <a:defRPr sz="1200" b="1"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ru-RU" sz="1200"/>
                      <a:t>Обслуживание государственного и муниципального долга
0,001%</a:t>
                    </a:r>
                  </a:p>
                </c:rich>
              </c:tx>
              <c:numFmt formatCode="0.0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8869-44F1-BD22-3D33E4D05B29}"/>
                </c:ex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-6.9252373643972465E-2"/>
                  <c:y val="-0.41115471923662555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Национальная экономика
16,5%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5B0-4FF1-A304-B41B39228450}"/>
                </c:ex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0.12254632545931758"/>
                  <c:y val="-0.1911337807681833"/>
                </c:manualLayout>
              </c:layout>
              <c:tx>
                <c:rich>
                  <a:bodyPr/>
                  <a:lstStyle/>
                  <a:p>
                    <a:r>
                      <a:rPr lang="ru-RU"/>
                      <a:t>Средства массовой информации
0,1%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8869-44F1-BD22-3D33E4D05B29}"/>
                </c:ex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1"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данные!$D$1:$D$11</c:f>
              <c:strCache>
                <c:ptCount val="11"/>
                <c:pt idx="0">
                  <c:v>Расходы</c:v>
                </c:pt>
                <c:pt idx="1">
                  <c:v>Образование</c:v>
                </c:pt>
                <c:pt idx="2">
                  <c:v>Физическая культура и спорт</c:v>
                </c:pt>
                <c:pt idx="3">
                  <c:v>Национальная безопасность и правоохранительная деятельность</c:v>
                </c:pt>
                <c:pt idx="4">
                  <c:v>Жилищно-коммунальное хозяйство</c:v>
                </c:pt>
                <c:pt idx="5">
                  <c:v>Культура и кинематография</c:v>
                </c:pt>
                <c:pt idx="6">
                  <c:v>Общегосударственные вопросы</c:v>
                </c:pt>
                <c:pt idx="7">
                  <c:v>Социальная политика</c:v>
                </c:pt>
                <c:pt idx="8">
                  <c:v>Обслуживание государственного и муниципального долга</c:v>
                </c:pt>
                <c:pt idx="9">
                  <c:v>Национальная экономика</c:v>
                </c:pt>
                <c:pt idx="10">
                  <c:v>Средства массовой информации</c:v>
                </c:pt>
              </c:strCache>
            </c:strRef>
          </c:cat>
          <c:val>
            <c:numRef>
              <c:f>данные!$E$1:$E$11</c:f>
              <c:numCache>
                <c:formatCode>0.0</c:formatCode>
                <c:ptCount val="11"/>
                <c:pt idx="1">
                  <c:v>3656.7</c:v>
                </c:pt>
                <c:pt idx="2">
                  <c:v>92.4</c:v>
                </c:pt>
                <c:pt idx="3">
                  <c:v>23.3</c:v>
                </c:pt>
                <c:pt idx="4">
                  <c:v>696.5</c:v>
                </c:pt>
                <c:pt idx="5">
                  <c:v>92.4</c:v>
                </c:pt>
                <c:pt idx="6">
                  <c:v>218.7</c:v>
                </c:pt>
                <c:pt idx="7">
                  <c:v>335</c:v>
                </c:pt>
                <c:pt idx="8">
                  <c:v>0.04</c:v>
                </c:pt>
                <c:pt idx="9">
                  <c:v>1004.1</c:v>
                </c:pt>
                <c:pt idx="10">
                  <c:v>4.9000000000000004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8869-44F1-BD22-3D33E4D05B29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spPr>
    <a:noFill/>
  </c:sp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841428237311923E-2"/>
          <c:y val="0.14901638968632991"/>
          <c:w val="0.88497748889062133"/>
          <c:h val="0.6933369049871578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(передел)'!$B$59:$H$59</c:f>
              <c:strCache>
                <c:ptCount val="7"/>
                <c:pt idx="0">
                  <c:v>2014г. </c:v>
                </c:pt>
                <c:pt idx="1">
                  <c:v>2015г.</c:v>
                </c:pt>
                <c:pt idx="2">
                  <c:v>2016г.</c:v>
                </c:pt>
                <c:pt idx="3">
                  <c:v>2017г.</c:v>
                </c:pt>
                <c:pt idx="4">
                  <c:v>2018г.</c:v>
                </c:pt>
                <c:pt idx="5">
                  <c:v>10 мес. 2018г.</c:v>
                </c:pt>
                <c:pt idx="6">
                  <c:v>10 мес. 2019г.</c:v>
                </c:pt>
              </c:strCache>
            </c:strRef>
          </c:cat>
          <c:val>
            <c:numRef>
              <c:f>'Лист1 (передел)'!$B$60:$H$60</c:f>
              <c:numCache>
                <c:formatCode>0.0</c:formatCode>
                <c:ptCount val="7"/>
                <c:pt idx="0">
                  <c:v>7.7</c:v>
                </c:pt>
                <c:pt idx="1">
                  <c:v>11.6</c:v>
                </c:pt>
                <c:pt idx="2">
                  <c:v>16.355</c:v>
                </c:pt>
                <c:pt idx="3">
                  <c:v>16.2</c:v>
                </c:pt>
                <c:pt idx="4">
                  <c:v>18.2</c:v>
                </c:pt>
                <c:pt idx="5">
                  <c:v>14.5</c:v>
                </c:pt>
                <c:pt idx="6">
                  <c:v>16.8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DC3-4925-BDD3-56B08B1EB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778632"/>
        <c:axId val="3779024"/>
      </c:barChart>
      <c:catAx>
        <c:axId val="377863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3779024"/>
        <c:crosses val="autoZero"/>
        <c:auto val="1"/>
        <c:lblAlgn val="ctr"/>
        <c:lblOffset val="100"/>
        <c:noMultiLvlLbl val="0"/>
      </c:catAx>
      <c:valAx>
        <c:axId val="3779024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377863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880386073767669E-2"/>
          <c:y val="8.102881062509773E-2"/>
          <c:w val="0.88004136504653574"/>
          <c:h val="0.78024486457423714"/>
        </c:manualLayout>
      </c:layout>
      <c:barChart>
        <c:barDir val="col"/>
        <c:grouping val="clustered"/>
        <c:varyColors val="0"/>
        <c:ser>
          <c:idx val="1"/>
          <c:order val="0"/>
          <c:tx>
            <c:strRef>
              <c:f>'Лист1 (передел)'!$B$1</c:f>
              <c:strCache>
                <c:ptCount val="1"/>
                <c:pt idx="0">
                  <c:v>Отгружено товаров собственного производства по всем видам экономической деятельности (данные отчетного года), млрд.руб. </c:v>
                </c:pt>
              </c:strCache>
            </c:strRef>
          </c:tx>
          <c:spPr>
            <a:solidFill>
              <a:srgbClr val="993366"/>
            </a:solidFill>
            <a:ln w="12700">
              <a:solidFill>
                <a:srgbClr val="000000"/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-8.6135149483733625E-4"/>
                  <c:y val="4.6664737823502271E-2"/>
                </c:manualLayout>
              </c:layout>
              <c:spPr>
                <a:solidFill>
                  <a:sysClr val="window" lastClr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99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496070244417541E-3"/>
                  <c:y val="8.8424271774319579E-2"/>
                </c:manualLayout>
              </c:layout>
              <c:spPr>
                <a:solidFill>
                  <a:sysClr val="window" lastClr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99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5.1711460098248269E-4"/>
                  <c:y val="5.7922731241920759E-2"/>
                </c:manualLayout>
              </c:layout>
              <c:spPr>
                <a:solidFill>
                  <a:sysClr val="window" lastClr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99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1.6127854745348136E-3"/>
                  <c:y val="3.3737278214812753E-2"/>
                </c:manualLayout>
              </c:layout>
              <c:spPr>
                <a:solidFill>
                  <a:sysClr val="window" lastClr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99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1.4837112404968366E-3"/>
                  <c:y val="3.5877674482453534E-2"/>
                </c:manualLayout>
              </c:layout>
              <c:spPr>
                <a:solidFill>
                  <a:sysClr val="window" lastClr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99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6926830094504534E-3"/>
                  <c:y val="9.0801801355210928E-3"/>
                </c:manualLayout>
              </c:layout>
              <c:spPr>
                <a:solidFill>
                  <a:sysClr val="window" lastClr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99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1.0856967594665972E-7"/>
                  <c:y val="-2.2832847948800919E-3"/>
                </c:manualLayout>
              </c:layout>
              <c:spPr>
                <a:solidFill>
                  <a:sysClr val="window" lastClr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993366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0DBB-440E-A008-32E400E2C547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  <a:ln w="12700">
                <a:solidFill>
                  <a:schemeClr val="tx2"/>
                </a:solidFill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100" b="1" i="0" u="none" strike="noStrike" baseline="0">
                    <a:solidFill>
                      <a:srgbClr val="993366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(передел)'!$A$2:$A$7</c:f>
              <c:strCache>
                <c:ptCount val="6"/>
                <c:pt idx="0">
                  <c:v>2014г.</c:v>
                </c:pt>
                <c:pt idx="1">
                  <c:v>2015г.</c:v>
                </c:pt>
                <c:pt idx="2">
                  <c:v>2016г.</c:v>
                </c:pt>
                <c:pt idx="3">
                  <c:v>2017г.</c:v>
                </c:pt>
                <c:pt idx="4">
                  <c:v>2018г.</c:v>
                </c:pt>
                <c:pt idx="5">
                  <c:v>2019г.</c:v>
                </c:pt>
              </c:strCache>
            </c:strRef>
          </c:cat>
          <c:val>
            <c:numRef>
              <c:f>'Лист1 (передел)'!$B$2:$B$7</c:f>
              <c:numCache>
                <c:formatCode>0.0</c:formatCode>
                <c:ptCount val="6"/>
                <c:pt idx="0">
                  <c:v>88</c:v>
                </c:pt>
                <c:pt idx="1">
                  <c:v>100.3</c:v>
                </c:pt>
                <c:pt idx="2">
                  <c:v>109.5</c:v>
                </c:pt>
                <c:pt idx="3">
                  <c:v>112.1</c:v>
                </c:pt>
                <c:pt idx="4">
                  <c:v>120.2</c:v>
                </c:pt>
                <c:pt idx="5">
                  <c:v>122.3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0DBB-440E-A008-32E400E2C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79808"/>
        <c:axId val="3780200"/>
      </c:barChart>
      <c:lineChart>
        <c:grouping val="standard"/>
        <c:varyColors val="0"/>
        <c:ser>
          <c:idx val="0"/>
          <c:order val="1"/>
          <c:tx>
            <c:strRef>
              <c:f>'Лист1 (передел)'!$C$1</c:f>
              <c:strCache>
                <c:ptCount val="1"/>
                <c:pt idx="0">
                  <c:v>Индекс промышленного производства, %</c:v>
                </c:pt>
              </c:strCache>
            </c:strRef>
          </c:tx>
          <c:spPr>
            <a:ln w="38100">
              <a:solidFill>
                <a:srgbClr val="000080"/>
              </a:solidFill>
              <a:prstDash val="solid"/>
            </a:ln>
          </c:spPr>
          <c:marker>
            <c:symbol val="diamond"/>
            <c:size val="9"/>
            <c:spPr>
              <a:solidFill>
                <a:srgbClr val="000080"/>
              </a:solidFill>
              <a:ln>
                <a:solidFill>
                  <a:srgbClr val="000080"/>
                </a:solidFill>
                <a:prstDash val="solid"/>
              </a:ln>
            </c:spPr>
          </c:marker>
          <c:dLbls>
            <c:dLbl>
              <c:idx val="0"/>
              <c:layout>
                <c:manualLayout>
                  <c:x val="-6.6086124636650187E-2"/>
                  <c:y val="5.0046092042997523E-2"/>
                </c:manualLayout>
              </c:layout>
              <c:spPr>
                <a:solidFill>
                  <a:srgbClr val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6.3254200899080917E-2"/>
                  <c:y val="-4.1683984945490318E-2"/>
                </c:manualLayout>
              </c:layout>
              <c:spPr>
                <a:solidFill>
                  <a:srgbClr val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6.8468099098641336E-2"/>
                  <c:y val="6.313465930973472E-2"/>
                </c:manualLayout>
              </c:layout>
              <c:spPr>
                <a:solidFill>
                  <a:srgbClr val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6.4799237001903404E-2"/>
                  <c:y val="5.7243981818667133E-2"/>
                </c:manualLayout>
              </c:layout>
              <c:spPr>
                <a:solidFill>
                  <a:srgbClr val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6.1116910541301264E-2"/>
                  <c:y val="3.7454248013518855E-2"/>
                </c:manualLayout>
              </c:layout>
              <c:spPr>
                <a:solidFill>
                  <a:srgbClr val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0DBB-440E-A008-32E400E2C547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4.8259329527966188E-2"/>
                  <c:y val="1.3698270592888218E-2"/>
                </c:manualLayout>
              </c:layout>
              <c:spPr>
                <a:solidFill>
                  <a:srgbClr val="FFFFFF"/>
                </a:solidFill>
                <a:ln w="12700">
                  <a:solidFill>
                    <a:schemeClr val="tx2"/>
                  </a:solidFill>
                </a:ln>
              </c:spPr>
              <c:txPr>
                <a:bodyPr/>
                <a:lstStyle/>
                <a:p>
                  <a:pPr>
                    <a:defRPr sz="2100" b="1" i="0" u="none" strike="noStrike" baseline="0">
                      <a:solidFill>
                        <a:srgbClr val="000000"/>
                      </a:solidFill>
                      <a:latin typeface="Times New Roman"/>
                      <a:ea typeface="Times New Roman"/>
                      <a:cs typeface="Times New Roman"/>
                    </a:defRPr>
                  </a:pPr>
                  <a:endParaRPr lang="ru-RU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0DBB-440E-A008-32E400E2C547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rgbClr val="FFFFFF"/>
              </a:solidFill>
              <a:ln w="12700">
                <a:solidFill>
                  <a:schemeClr val="tx2"/>
                </a:solidFill>
              </a:ln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100" b="1" i="0" u="none" strike="noStrike" baseline="0">
                    <a:solidFill>
                      <a:srgbClr val="000000"/>
                    </a:solidFill>
                    <a:latin typeface="Times New Roman"/>
                    <a:ea typeface="Times New Roman"/>
                    <a:cs typeface="Times New Roman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(передел)'!$A$2:$A$7</c:f>
              <c:strCache>
                <c:ptCount val="6"/>
                <c:pt idx="0">
                  <c:v>2014г.</c:v>
                </c:pt>
                <c:pt idx="1">
                  <c:v>2015г.</c:v>
                </c:pt>
                <c:pt idx="2">
                  <c:v>2016г.</c:v>
                </c:pt>
                <c:pt idx="3">
                  <c:v>2017г.</c:v>
                </c:pt>
                <c:pt idx="4">
                  <c:v>2018г.</c:v>
                </c:pt>
                <c:pt idx="5">
                  <c:v>2019г.</c:v>
                </c:pt>
              </c:strCache>
            </c:strRef>
          </c:cat>
          <c:val>
            <c:numRef>
              <c:f>'Лист1 (передел)'!$C$2:$C$7</c:f>
              <c:numCache>
                <c:formatCode>0.0%</c:formatCode>
                <c:ptCount val="6"/>
                <c:pt idx="0">
                  <c:v>0.99099999999999999</c:v>
                </c:pt>
                <c:pt idx="1">
                  <c:v>1.0580000000000001</c:v>
                </c:pt>
                <c:pt idx="2">
                  <c:v>1.022</c:v>
                </c:pt>
                <c:pt idx="3">
                  <c:v>1.018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E-0DBB-440E-A008-32E400E2C54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780592"/>
        <c:axId val="3780984"/>
      </c:lineChart>
      <c:catAx>
        <c:axId val="3779808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780200"/>
        <c:crosses val="autoZero"/>
        <c:auto val="0"/>
        <c:lblAlgn val="ctr"/>
        <c:lblOffset val="100"/>
        <c:tickLblSkip val="1"/>
        <c:tickMarkSkip val="1"/>
        <c:noMultiLvlLbl val="0"/>
      </c:catAx>
      <c:valAx>
        <c:axId val="3780200"/>
        <c:scaling>
          <c:orientation val="minMax"/>
        </c:scaling>
        <c:delete val="0"/>
        <c:axPos val="l"/>
        <c:numFmt formatCode="0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2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779808"/>
        <c:crosses val="autoZero"/>
        <c:crossBetween val="between"/>
      </c:valAx>
      <c:catAx>
        <c:axId val="378059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780984"/>
        <c:crosses val="autoZero"/>
        <c:auto val="0"/>
        <c:lblAlgn val="ctr"/>
        <c:lblOffset val="100"/>
        <c:noMultiLvlLbl val="0"/>
      </c:catAx>
      <c:valAx>
        <c:axId val="3780984"/>
        <c:scaling>
          <c:orientation val="minMax"/>
        </c:scaling>
        <c:delete val="0"/>
        <c:axPos val="r"/>
        <c:numFmt formatCode="0%" sourceLinked="0"/>
        <c:majorTickMark val="cross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defRPr>
            </a:pPr>
            <a:endParaRPr lang="ru-RU"/>
          </a:p>
        </c:txPr>
        <c:crossAx val="3780592"/>
        <c:crosses val="max"/>
        <c:crossBetween val="between"/>
      </c:valAx>
      <c:spPr>
        <a:noFill/>
        <a:ln w="12700">
          <a:solidFill>
            <a:srgbClr val="808080"/>
          </a:solidFill>
          <a:prstDash val="solid"/>
        </a:ln>
      </c:spPr>
    </c:plotArea>
    <c:plotVisOnly val="1"/>
    <c:dispBlanksAs val="gap"/>
    <c:showDLblsOverMax val="0"/>
  </c:chart>
  <c:spPr>
    <a:solidFill>
      <a:schemeClr val="bg1"/>
    </a:solidFill>
    <a:ln w="9525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38707509122334"/>
          <c:y val="0.13160846343716953"/>
          <c:w val="0.86377307370692846"/>
          <c:h val="0.6333275459941697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0000"/>
            </a:solidFill>
          </c:spPr>
          <c:invertIfNegative val="0"/>
          <c:dPt>
            <c:idx val="3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5B6-414B-BD74-A6B9BAFEF262}"/>
              </c:ext>
            </c:extLst>
          </c:dPt>
          <c:dPt>
            <c:idx val="4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5B6-414B-BD74-A6B9BAFEF262}"/>
              </c:ext>
            </c:extLst>
          </c:dPt>
          <c:dPt>
            <c:idx val="5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5B6-414B-BD74-A6B9BAFEF262}"/>
              </c:ext>
            </c:extLst>
          </c:dPt>
          <c:dPt>
            <c:idx val="6"/>
            <c:invertIfNegative val="0"/>
            <c:bubble3D val="0"/>
            <c:spPr>
              <a:solidFill>
                <a:srgbClr val="00B0F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45B6-414B-BD74-A6B9BAFEF262}"/>
              </c:ext>
            </c:extLst>
          </c:dPt>
          <c:dLbls>
            <c:spPr>
              <a:solidFill>
                <a:schemeClr val="bg1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(передел)'!$T$21:$Z$21</c:f>
              <c:strCache>
                <c:ptCount val="7"/>
                <c:pt idx="0">
                  <c:v>2014г.</c:v>
                </c:pt>
                <c:pt idx="1">
                  <c:v>2015г. </c:v>
                </c:pt>
                <c:pt idx="2">
                  <c:v>2016г. </c:v>
                </c:pt>
                <c:pt idx="3">
                  <c:v> 2017г.*</c:v>
                </c:pt>
                <c:pt idx="4">
                  <c:v>2018г.*</c:v>
                </c:pt>
                <c:pt idx="5">
                  <c:v>9 мес. 2018г.</c:v>
                </c:pt>
                <c:pt idx="6">
                  <c:v>9 мес. 2019г.</c:v>
                </c:pt>
              </c:strCache>
            </c:strRef>
          </c:cat>
          <c:val>
            <c:numRef>
              <c:f>'Лист1 (передел)'!$T$22:$Z$22</c:f>
              <c:numCache>
                <c:formatCode>0.0</c:formatCode>
                <c:ptCount val="7"/>
                <c:pt idx="0">
                  <c:v>11.7</c:v>
                </c:pt>
                <c:pt idx="1">
                  <c:v>10.5</c:v>
                </c:pt>
                <c:pt idx="2">
                  <c:v>11.8</c:v>
                </c:pt>
                <c:pt idx="3">
                  <c:v>5.0999999999999996</c:v>
                </c:pt>
                <c:pt idx="4">
                  <c:v>6.25</c:v>
                </c:pt>
                <c:pt idx="5" formatCode="0.00">
                  <c:v>4</c:v>
                </c:pt>
                <c:pt idx="6" formatCode="0.00">
                  <c:v>3.4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45B6-414B-BD74-A6B9BAFEF26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781768"/>
        <c:axId val="3782160"/>
      </c:barChart>
      <c:catAx>
        <c:axId val="378176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3782160"/>
        <c:crosses val="autoZero"/>
        <c:auto val="1"/>
        <c:lblAlgn val="ctr"/>
        <c:lblOffset val="100"/>
        <c:noMultiLvlLbl val="0"/>
      </c:catAx>
      <c:valAx>
        <c:axId val="3782160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378176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002405949256559E-2"/>
          <c:y val="0.13001186262072595"/>
          <c:w val="0.87644203849518942"/>
          <c:h val="0.75400818885178633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CC00CC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(передел)'!$J$40:$P$40</c:f>
              <c:strCache>
                <c:ptCount val="7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 </c:v>
                </c:pt>
                <c:pt idx="5">
                  <c:v>2018г.</c:v>
                </c:pt>
                <c:pt idx="6">
                  <c:v>оценка 2019г.</c:v>
                </c:pt>
              </c:strCache>
            </c:strRef>
          </c:cat>
          <c:val>
            <c:numRef>
              <c:f>'Лист1 (передел)'!$J$41:$P$41</c:f>
              <c:numCache>
                <c:formatCode>0.0</c:formatCode>
                <c:ptCount val="7"/>
                <c:pt idx="0">
                  <c:v>60.9</c:v>
                </c:pt>
                <c:pt idx="1">
                  <c:v>66.3</c:v>
                </c:pt>
                <c:pt idx="2">
                  <c:v>71.5</c:v>
                </c:pt>
                <c:pt idx="3">
                  <c:v>74.099999999999994</c:v>
                </c:pt>
                <c:pt idx="4">
                  <c:v>77.5</c:v>
                </c:pt>
                <c:pt idx="5">
                  <c:v>80.5</c:v>
                </c:pt>
                <c:pt idx="6" formatCode="General">
                  <c:v>83.8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189-40E9-97D4-8A83B85FB8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782944"/>
        <c:axId val="3783336"/>
      </c:barChart>
      <c:catAx>
        <c:axId val="378294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3783336"/>
        <c:crosses val="autoZero"/>
        <c:auto val="1"/>
        <c:lblAlgn val="ctr"/>
        <c:lblOffset val="100"/>
        <c:noMultiLvlLbl val="0"/>
      </c:catAx>
      <c:valAx>
        <c:axId val="3783336"/>
        <c:scaling>
          <c:orientation val="minMax"/>
        </c:scaling>
        <c:delete val="0"/>
        <c:axPos val="l"/>
        <c:majorGridlines/>
        <c:numFmt formatCode="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378294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585980806453248"/>
          <c:y val="3.6981182704135709E-2"/>
          <c:w val="0.86656674672422707"/>
          <c:h val="0.790534435539626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(передел)'!$R$2:$X$2</c:f>
              <c:strCache>
                <c:ptCount val="7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  <c:pt idx="5">
                  <c:v>11 мес.2018г.</c:v>
                </c:pt>
                <c:pt idx="6">
                  <c:v>11 мес.2019г.</c:v>
                </c:pt>
              </c:strCache>
            </c:strRef>
          </c:cat>
          <c:val>
            <c:numRef>
              <c:f>'Лист1 (передел)'!$R$3:$X$3</c:f>
              <c:numCache>
                <c:formatCode>0</c:formatCode>
                <c:ptCount val="7"/>
                <c:pt idx="0">
                  <c:v>23181</c:v>
                </c:pt>
                <c:pt idx="1">
                  <c:v>25142</c:v>
                </c:pt>
                <c:pt idx="2">
                  <c:v>26239</c:v>
                </c:pt>
                <c:pt idx="3">
                  <c:v>28712.3</c:v>
                </c:pt>
                <c:pt idx="4">
                  <c:v>31355</c:v>
                </c:pt>
                <c:pt idx="5">
                  <c:v>33725</c:v>
                </c:pt>
                <c:pt idx="6">
                  <c:v>35776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A1D-42CA-8BC7-BD3D09641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3784120"/>
        <c:axId val="3784512"/>
      </c:barChart>
      <c:catAx>
        <c:axId val="3784120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3784512"/>
        <c:crosses val="autoZero"/>
        <c:auto val="1"/>
        <c:lblAlgn val="ctr"/>
        <c:lblOffset val="100"/>
        <c:noMultiLvlLbl val="0"/>
      </c:catAx>
      <c:valAx>
        <c:axId val="3784512"/>
        <c:scaling>
          <c:orientation val="minMax"/>
        </c:scaling>
        <c:delete val="0"/>
        <c:axPos val="l"/>
        <c:majorGridlines/>
        <c:numFmt formatCode="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378412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8919072615923014E-2"/>
          <c:y val="0.11665993593194722"/>
          <c:w val="0.89562305712662382"/>
          <c:h val="0.6886564164024269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FF00"/>
            </a:solidFill>
          </c:spPr>
          <c:invertIfNegative val="0"/>
          <c:dLbls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8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(передел)'!$A$40:$G$40</c:f>
              <c:strCache>
                <c:ptCount val="7"/>
                <c:pt idx="0">
                  <c:v>2013г.</c:v>
                </c:pt>
                <c:pt idx="1">
                  <c:v>2014г.</c:v>
                </c:pt>
                <c:pt idx="2">
                  <c:v>2015г.</c:v>
                </c:pt>
                <c:pt idx="3">
                  <c:v>2016г.</c:v>
                </c:pt>
                <c:pt idx="4">
                  <c:v>2017г.</c:v>
                </c:pt>
                <c:pt idx="5">
                  <c:v>2018г.</c:v>
                </c:pt>
                <c:pt idx="6">
                  <c:v>2019г.</c:v>
                </c:pt>
              </c:strCache>
            </c:strRef>
          </c:cat>
          <c:val>
            <c:numRef>
              <c:f>'Лист1 (передел)'!$A$41:$G$41</c:f>
              <c:numCache>
                <c:formatCode>0.00</c:formatCode>
                <c:ptCount val="7"/>
                <c:pt idx="0" formatCode="General">
                  <c:v>0.93</c:v>
                </c:pt>
                <c:pt idx="1">
                  <c:v>0.9</c:v>
                </c:pt>
                <c:pt idx="2">
                  <c:v>0.99</c:v>
                </c:pt>
                <c:pt idx="3">
                  <c:v>0.88</c:v>
                </c:pt>
                <c:pt idx="4">
                  <c:v>0.8</c:v>
                </c:pt>
                <c:pt idx="5">
                  <c:v>0.75</c:v>
                </c:pt>
                <c:pt idx="6">
                  <c:v>0.72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899-43DC-8476-67BAD5F5EA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391616"/>
        <c:axId val="138392008"/>
      </c:barChart>
      <c:catAx>
        <c:axId val="138391616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8392008"/>
        <c:crosses val="autoZero"/>
        <c:auto val="1"/>
        <c:lblAlgn val="ctr"/>
        <c:lblOffset val="100"/>
        <c:noMultiLvlLbl val="0"/>
      </c:catAx>
      <c:valAx>
        <c:axId val="138392008"/>
        <c:scaling>
          <c:orientation val="minMax"/>
        </c:scaling>
        <c:delete val="0"/>
        <c:axPos val="l"/>
        <c:majorGridlines/>
        <c:numFmt formatCode="0.00" sourceLinked="0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383916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9156743031244731E-2"/>
          <c:y val="4.7638989191691829E-2"/>
          <c:w val="0.90242448119297569"/>
          <c:h val="0.68590168083498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'Лист1 (передел)'!$A$80</c:f>
              <c:strCache>
                <c:ptCount val="1"/>
                <c:pt idx="0">
                  <c:v>Число родившихся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dLbl>
              <c:idx val="4"/>
              <c:layout>
                <c:manualLayout>
                  <c:x val="2.6871622659172655E-3"/>
                  <c:y val="6.94444444444444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83C3-4105-B098-8E512B7B800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2.4106068218654568E-3"/>
                  <c:y val="2.31477836103820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3C3-4105-B098-8E512B7B800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-4.8212136437309136E-3"/>
                  <c:y val="5.0925925925925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3C3-4105-B098-8E512B7B800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(передел)'!$B$79:$H$79</c:f>
              <c:strCache>
                <c:ptCount val="7"/>
                <c:pt idx="0">
                  <c:v>2014г.</c:v>
                </c:pt>
                <c:pt idx="1">
                  <c:v>2015г.</c:v>
                </c:pt>
                <c:pt idx="2">
                  <c:v>2016г.</c:v>
                </c:pt>
                <c:pt idx="3">
                  <c:v>2017г.</c:v>
                </c:pt>
                <c:pt idx="4">
                  <c:v>2018г.</c:v>
                </c:pt>
                <c:pt idx="5">
                  <c:v>11 мес.  2018г.</c:v>
                </c:pt>
                <c:pt idx="6">
                  <c:v>11 мес. 2019г.</c:v>
                </c:pt>
              </c:strCache>
            </c:strRef>
          </c:cat>
          <c:val>
            <c:numRef>
              <c:f>'Лист1 (передел)'!$B$80:$H$80</c:f>
              <c:numCache>
                <c:formatCode>General</c:formatCode>
                <c:ptCount val="7"/>
                <c:pt idx="0">
                  <c:v>4192</c:v>
                </c:pt>
                <c:pt idx="1">
                  <c:v>4315</c:v>
                </c:pt>
                <c:pt idx="2">
                  <c:v>4010</c:v>
                </c:pt>
                <c:pt idx="3">
                  <c:v>3224</c:v>
                </c:pt>
                <c:pt idx="4">
                  <c:v>3023</c:v>
                </c:pt>
                <c:pt idx="5">
                  <c:v>2796</c:v>
                </c:pt>
                <c:pt idx="6">
                  <c:v>2514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83C3-4105-B098-8E512B7B8004}"/>
            </c:ext>
          </c:extLst>
        </c:ser>
        <c:ser>
          <c:idx val="1"/>
          <c:order val="1"/>
          <c:tx>
            <c:strRef>
              <c:f>'Лист1 (передел)'!$A$81</c:f>
              <c:strCache>
                <c:ptCount val="1"/>
                <c:pt idx="0">
                  <c:v>Число умерших</c:v>
                </c:pt>
              </c:strCache>
            </c:strRef>
          </c:tx>
          <c:spPr>
            <a:solidFill>
              <a:srgbClr val="A3CFCF"/>
            </a:solidFill>
          </c:spPr>
          <c:invertIfNegative val="0"/>
          <c:dLbls>
            <c:dLbl>
              <c:idx val="3"/>
              <c:layout>
                <c:manualLayout>
                  <c:x val="-1.7121002782068046E-3"/>
                  <c:y val="5.55555555555556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83C3-4105-B098-8E512B7B800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3.1816213817408489E-3"/>
                  <c:y val="-4.630723242927967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83C3-4105-B098-8E512B7B8004}"/>
                </c:ex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9.9187929199528579E-3"/>
                  <c:y val="1.3887430737824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83C3-4105-B098-8E512B7B8004}"/>
                </c:ex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1.2053034109327284E-2"/>
                  <c:y val="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83C3-4105-B098-8E512B7B8004}"/>
                </c:ext>
                <c:ext xmlns:c15="http://schemas.microsoft.com/office/drawing/2012/chart" uri="{CE6537A1-D6FC-4f65-9D91-7224C49458BB}"/>
              </c:extLst>
            </c:dLbl>
            <c:spPr>
              <a:solidFill>
                <a:sysClr val="window" lastClr="FFFFFF"/>
              </a:solidFill>
            </c:spPr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'Лист1 (передел)'!$B$79:$H$79</c:f>
              <c:strCache>
                <c:ptCount val="7"/>
                <c:pt idx="0">
                  <c:v>2014г.</c:v>
                </c:pt>
                <c:pt idx="1">
                  <c:v>2015г.</c:v>
                </c:pt>
                <c:pt idx="2">
                  <c:v>2016г.</c:v>
                </c:pt>
                <c:pt idx="3">
                  <c:v>2017г.</c:v>
                </c:pt>
                <c:pt idx="4">
                  <c:v>2018г.</c:v>
                </c:pt>
                <c:pt idx="5">
                  <c:v>11 мес.  2018г.</c:v>
                </c:pt>
                <c:pt idx="6">
                  <c:v>11 мес. 2019г.</c:v>
                </c:pt>
              </c:strCache>
            </c:strRef>
          </c:cat>
          <c:val>
            <c:numRef>
              <c:f>'Лист1 (передел)'!$B$81:$H$81</c:f>
              <c:numCache>
                <c:formatCode>General</c:formatCode>
                <c:ptCount val="7"/>
                <c:pt idx="0">
                  <c:v>3240</c:v>
                </c:pt>
                <c:pt idx="1">
                  <c:v>3299</c:v>
                </c:pt>
                <c:pt idx="2">
                  <c:v>3158</c:v>
                </c:pt>
                <c:pt idx="3">
                  <c:v>2971</c:v>
                </c:pt>
                <c:pt idx="4">
                  <c:v>3031</c:v>
                </c:pt>
                <c:pt idx="5">
                  <c:v>2814</c:v>
                </c:pt>
                <c:pt idx="6">
                  <c:v>2673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83C3-4105-B098-8E512B7B80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138392792"/>
        <c:axId val="138393184"/>
      </c:barChart>
      <c:catAx>
        <c:axId val="1383927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38393184"/>
        <c:crosses val="autoZero"/>
        <c:auto val="1"/>
        <c:lblAlgn val="ctr"/>
        <c:lblOffset val="100"/>
        <c:noMultiLvlLbl val="0"/>
      </c:catAx>
      <c:valAx>
        <c:axId val="13839318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/>
            </a:pPr>
            <a:endParaRPr lang="ru-RU"/>
          </a:p>
        </c:txPr>
        <c:crossAx val="138392792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5.3852072554868617E-2"/>
          <c:y val="0.87182419867730743"/>
          <c:w val="0.49415370902229394"/>
          <c:h val="9.4923811606882472E-2"/>
        </c:manualLayout>
      </c:layout>
      <c:overlay val="0"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  <c:userShapes r:id="rId2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0.71049</cdr:x>
      <cdr:y>0.29235</cdr:y>
    </cdr:from>
    <cdr:to>
      <cdr:x>0.84103</cdr:x>
      <cdr:y>0.47476</cdr:y>
    </cdr:to>
    <cdr:sp macro="" textlink="">
      <cdr:nvSpPr>
        <cdr:cNvPr id="2" name="Скругленная прямоугольная выноска 1"/>
        <cdr:cNvSpPr/>
      </cdr:nvSpPr>
      <cdr:spPr>
        <a:xfrm xmlns:a="http://schemas.openxmlformats.org/drawingml/2006/main">
          <a:off x="6082454" y="1226692"/>
          <a:ext cx="1117600" cy="765387"/>
        </a:xfrm>
        <a:prstGeom xmlns:a="http://schemas.openxmlformats.org/drawingml/2006/main" prst="wedgeRoundRectCallout">
          <a:avLst>
            <a:gd name="adj1" fmla="val -116231"/>
            <a:gd name="adj2" fmla="val 64582"/>
            <a:gd name="adj3" fmla="val 16667"/>
          </a:avLst>
        </a:prstGeom>
        <a:solidFill xmlns:a="http://schemas.openxmlformats.org/drawingml/2006/main">
          <a:schemeClr val="accent1">
            <a:lumMod val="20000"/>
            <a:lumOff val="80000"/>
          </a:schemeClr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>
            <a:lnSpc>
              <a:spcPts val="1200"/>
            </a:lnSpc>
          </a:pPr>
          <a:r>
            <a:rPr lang="ru-RU" sz="900" b="1">
              <a:solidFill>
                <a:sysClr val="windowText" lastClr="000000"/>
              </a:solidFill>
            </a:rPr>
            <a:t>С 2018г. Башстатом</a:t>
          </a:r>
          <a:r>
            <a:rPr lang="ru-RU" sz="900" b="1" baseline="0">
              <a:solidFill>
                <a:sysClr val="windowText" lastClr="000000"/>
              </a:solidFill>
            </a:rPr>
            <a:t> не предоставляется</a:t>
          </a:r>
          <a:endParaRPr lang="ru-RU" sz="900" b="1">
            <a:solidFill>
              <a:sysClr val="windowText" lastClr="000000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</cdr:x>
      <cdr:y>0.89474</cdr:y>
    </cdr:from>
    <cdr:to>
      <cdr:x>1</cdr:x>
      <cdr:y>1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0" y="3684692"/>
          <a:ext cx="8019626" cy="433493"/>
        </a:xfrm>
        <a:prstGeom xmlns:a="http://schemas.openxmlformats.org/drawingml/2006/main" prst="roundRect">
          <a:avLst/>
        </a:prstGeom>
        <a:solidFill xmlns:a="http://schemas.openxmlformats.org/drawingml/2006/main">
          <a:srgbClr val="29C7FF"/>
        </a:solidFill>
        <a:ln xmlns:a="http://schemas.openxmlformats.org/drawingml/2006/main">
          <a:solidFill>
            <a:srgbClr val="00B0F0"/>
          </a:solidFill>
        </a:ln>
      </cdr:spPr>
      <cdr:style>
        <a:lnRef xmlns:a="http://schemas.openxmlformats.org/drawingml/2006/main" idx="2">
          <a:schemeClr val="accent2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b="1" dirty="0"/>
            <a:t>* Примечание:   С 2017 года</a:t>
          </a:r>
          <a:r>
            <a:rPr lang="ru-RU" sz="1000" b="1" baseline="0" dirty="0"/>
            <a:t>  </a:t>
          </a:r>
          <a:r>
            <a:rPr lang="ru-RU" sz="1000" b="1" baseline="0" dirty="0" err="1"/>
            <a:t>Башкортостанстатом</a:t>
          </a:r>
          <a:r>
            <a:rPr lang="ru-RU" sz="1000" b="1" baseline="0" dirty="0"/>
            <a:t>  инвестиции в основной капитал  рассчитываются только по крупным и средним организациям</a:t>
          </a:r>
          <a:endParaRPr lang="ru-RU" sz="1000" b="1" dirty="0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0.47856</cdr:x>
      <cdr:y>0.47977</cdr:y>
    </cdr:from>
    <cdr:to>
      <cdr:x>0.58655</cdr:x>
      <cdr:y>0.57757</cdr:y>
    </cdr:to>
    <cdr:sp macro="" textlink="">
      <cdr:nvSpPr>
        <cdr:cNvPr id="3" name="Скругленная прямоугольная выноска 2"/>
        <cdr:cNvSpPr/>
      </cdr:nvSpPr>
      <cdr:spPr>
        <a:xfrm xmlns:a="http://schemas.openxmlformats.org/drawingml/2006/main">
          <a:off x="4096905" y="1888037"/>
          <a:ext cx="924487" cy="384873"/>
        </a:xfrm>
        <a:prstGeom xmlns:a="http://schemas.openxmlformats.org/drawingml/2006/main" prst="wedgeRoundRectCallout">
          <a:avLst>
            <a:gd name="adj1" fmla="val -3722"/>
            <a:gd name="adj2" fmla="val 118636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/>
            <a:t>+253</a:t>
          </a:r>
        </a:p>
      </cdr:txBody>
    </cdr:sp>
  </cdr:relSizeAnchor>
  <cdr:relSizeAnchor xmlns:cdr="http://schemas.openxmlformats.org/drawingml/2006/chartDrawing">
    <cdr:from>
      <cdr:x>0.34687</cdr:x>
      <cdr:y>0.46607</cdr:y>
    </cdr:from>
    <cdr:to>
      <cdr:x>0.45605</cdr:x>
      <cdr:y>0.56638</cdr:y>
    </cdr:to>
    <cdr:sp macro="" textlink="">
      <cdr:nvSpPr>
        <cdr:cNvPr id="5" name="Скругленная прямоугольная выноска 4"/>
        <cdr:cNvSpPr/>
      </cdr:nvSpPr>
      <cdr:spPr>
        <a:xfrm xmlns:a="http://schemas.openxmlformats.org/drawingml/2006/main">
          <a:off x="2969517" y="1834128"/>
          <a:ext cx="934675" cy="394751"/>
        </a:xfrm>
        <a:prstGeom xmlns:a="http://schemas.openxmlformats.org/drawingml/2006/main" prst="wedgeRoundRectCallout">
          <a:avLst>
            <a:gd name="adj1" fmla="val -1778"/>
            <a:gd name="adj2" fmla="val 110648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/>
            <a:t>+852</a:t>
          </a:r>
        </a:p>
      </cdr:txBody>
    </cdr:sp>
  </cdr:relSizeAnchor>
  <cdr:relSizeAnchor xmlns:cdr="http://schemas.openxmlformats.org/drawingml/2006/chartDrawing">
    <cdr:from>
      <cdr:x>0.22224</cdr:x>
      <cdr:y>0.44677</cdr:y>
    </cdr:from>
    <cdr:to>
      <cdr:x>0.33387</cdr:x>
      <cdr:y>0.54708</cdr:y>
    </cdr:to>
    <cdr:sp macro="" textlink="">
      <cdr:nvSpPr>
        <cdr:cNvPr id="6" name="Скругленная прямоугольная выноска 5"/>
        <cdr:cNvSpPr/>
      </cdr:nvSpPr>
      <cdr:spPr>
        <a:xfrm xmlns:a="http://schemas.openxmlformats.org/drawingml/2006/main">
          <a:off x="1170854" y="1225573"/>
          <a:ext cx="588095" cy="275171"/>
        </a:xfrm>
        <a:prstGeom xmlns:a="http://schemas.openxmlformats.org/drawingml/2006/main" prst="wedgeRoundRectCallout">
          <a:avLst>
            <a:gd name="adj1" fmla="val -4030"/>
            <a:gd name="adj2" fmla="val 114494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/>
            <a:t>+1016</a:t>
          </a:r>
        </a:p>
      </cdr:txBody>
    </cdr:sp>
  </cdr:relSizeAnchor>
  <cdr:relSizeAnchor xmlns:cdr="http://schemas.openxmlformats.org/drawingml/2006/chartDrawing">
    <cdr:from>
      <cdr:x>0.10219</cdr:x>
      <cdr:y>0.4622</cdr:y>
    </cdr:from>
    <cdr:to>
      <cdr:x>0.20287</cdr:x>
      <cdr:y>0.56251</cdr:y>
    </cdr:to>
    <cdr:sp macro="" textlink="">
      <cdr:nvSpPr>
        <cdr:cNvPr id="7" name="Скругленная прямоугольная выноска 6"/>
        <cdr:cNvSpPr/>
      </cdr:nvSpPr>
      <cdr:spPr>
        <a:xfrm xmlns:a="http://schemas.openxmlformats.org/drawingml/2006/main">
          <a:off x="538394" y="1267901"/>
          <a:ext cx="530421" cy="275171"/>
        </a:xfrm>
        <a:prstGeom xmlns:a="http://schemas.openxmlformats.org/drawingml/2006/main" prst="wedgeRoundRectCallout">
          <a:avLst>
            <a:gd name="adj1" fmla="val -605"/>
            <a:gd name="adj2" fmla="val 118341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/>
            <a:t>+952</a:t>
          </a:r>
        </a:p>
      </cdr:txBody>
    </cdr:sp>
  </cdr:relSizeAnchor>
  <cdr:relSizeAnchor xmlns:cdr="http://schemas.openxmlformats.org/drawingml/2006/chartDrawing">
    <cdr:from>
      <cdr:x>0.63182</cdr:x>
      <cdr:y>0.49654</cdr:y>
    </cdr:from>
    <cdr:to>
      <cdr:x>0.69691</cdr:x>
      <cdr:y>0.60457</cdr:y>
    </cdr:to>
    <cdr:sp macro="" textlink="">
      <cdr:nvSpPr>
        <cdr:cNvPr id="9" name="Скругленная прямоугольная выноска 8"/>
        <cdr:cNvSpPr/>
      </cdr:nvSpPr>
      <cdr:spPr>
        <a:xfrm xmlns:a="http://schemas.openxmlformats.org/drawingml/2006/main">
          <a:off x="5408959" y="1954032"/>
          <a:ext cx="557227" cy="425131"/>
        </a:xfrm>
        <a:prstGeom xmlns:a="http://schemas.openxmlformats.org/drawingml/2006/main" prst="wedgeRoundRectCallout">
          <a:avLst>
            <a:gd name="adj1" fmla="val -3722"/>
            <a:gd name="adj2" fmla="val 118636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/>
            <a:t>-8</a:t>
          </a:r>
        </a:p>
      </cdr:txBody>
    </cdr:sp>
  </cdr:relSizeAnchor>
  <cdr:relSizeAnchor xmlns:cdr="http://schemas.openxmlformats.org/drawingml/2006/chartDrawing">
    <cdr:from>
      <cdr:x>0.74939</cdr:x>
      <cdr:y>0.51826</cdr:y>
    </cdr:from>
    <cdr:to>
      <cdr:x>0.82773</cdr:x>
      <cdr:y>0.61857</cdr:y>
    </cdr:to>
    <cdr:sp macro="" textlink="">
      <cdr:nvSpPr>
        <cdr:cNvPr id="10" name="Скругленная прямоугольная выноска 9"/>
        <cdr:cNvSpPr/>
      </cdr:nvSpPr>
      <cdr:spPr>
        <a:xfrm xmlns:a="http://schemas.openxmlformats.org/drawingml/2006/main">
          <a:off x="6415405" y="2039529"/>
          <a:ext cx="670657" cy="394750"/>
        </a:xfrm>
        <a:prstGeom xmlns:a="http://schemas.openxmlformats.org/drawingml/2006/main" prst="wedgeRoundRectCallout">
          <a:avLst>
            <a:gd name="adj1" fmla="val -3722"/>
            <a:gd name="adj2" fmla="val 118636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/>
            <a:t>-18</a:t>
          </a:r>
        </a:p>
      </cdr:txBody>
    </cdr:sp>
  </cdr:relSizeAnchor>
  <cdr:relSizeAnchor xmlns:cdr="http://schemas.openxmlformats.org/drawingml/2006/chartDrawing">
    <cdr:from>
      <cdr:x>0.57908</cdr:x>
      <cdr:y>0.88812</cdr:y>
    </cdr:from>
    <cdr:to>
      <cdr:x>1</cdr:x>
      <cdr:y>0.97074</cdr:y>
    </cdr:to>
    <cdr:sp macro="" textlink="">
      <cdr:nvSpPr>
        <cdr:cNvPr id="11" name="Скругленная прямоугольная выноска 10"/>
        <cdr:cNvSpPr/>
      </cdr:nvSpPr>
      <cdr:spPr>
        <a:xfrm xmlns:a="http://schemas.openxmlformats.org/drawingml/2006/main">
          <a:off x="4957445" y="3495039"/>
          <a:ext cx="3603413" cy="325119"/>
        </a:xfrm>
        <a:prstGeom xmlns:a="http://schemas.openxmlformats.org/drawingml/2006/main" prst="wedgeRoundRectCallout">
          <a:avLst>
            <a:gd name="adj1" fmla="val -33662"/>
            <a:gd name="adj2" fmla="val 37571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200" b="0" dirty="0"/>
            <a:t>естественный  прирост (+)/ убыль (-)</a:t>
          </a:r>
        </a:p>
      </cdr:txBody>
    </cdr:sp>
  </cdr:relSizeAnchor>
  <cdr:relSizeAnchor xmlns:cdr="http://schemas.openxmlformats.org/drawingml/2006/chartDrawing">
    <cdr:from>
      <cdr:x>0.87339</cdr:x>
      <cdr:y>0.21378</cdr:y>
    </cdr:from>
    <cdr:to>
      <cdr:x>0.9658</cdr:x>
      <cdr:y>0.31023</cdr:y>
    </cdr:to>
    <cdr:sp macro="" textlink="">
      <cdr:nvSpPr>
        <cdr:cNvPr id="12" name="Скругленная прямоугольная выноска 11"/>
        <cdr:cNvSpPr/>
      </cdr:nvSpPr>
      <cdr:spPr>
        <a:xfrm xmlns:a="http://schemas.openxmlformats.org/drawingml/2006/main">
          <a:off x="7477009" y="841294"/>
          <a:ext cx="791109" cy="379560"/>
        </a:xfrm>
        <a:prstGeom xmlns:a="http://schemas.openxmlformats.org/drawingml/2006/main" prst="wedgeRoundRectCallout">
          <a:avLst>
            <a:gd name="adj1" fmla="val -3722"/>
            <a:gd name="adj2" fmla="val 90636"/>
            <a:gd name="adj3" fmla="val 16667"/>
          </a:avLst>
        </a:prstGeom>
      </cdr:spPr>
      <cdr:style>
        <a:lnRef xmlns:a="http://schemas.openxmlformats.org/drawingml/2006/main" idx="2">
          <a:schemeClr val="accent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100" b="1"/>
            <a:t>-159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247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826" y="1"/>
            <a:ext cx="2946246" cy="496811"/>
          </a:xfrm>
          <a:prstGeom prst="rect">
            <a:avLst/>
          </a:prstGeom>
        </p:spPr>
        <p:txBody>
          <a:bodyPr vert="horz" lIns="92117" tIns="46058" rIns="92117" bIns="46058" rtlCol="0"/>
          <a:lstStyle>
            <a:lvl1pPr algn="r">
              <a:defRPr sz="1200"/>
            </a:lvl1pPr>
          </a:lstStyle>
          <a:p>
            <a:fld id="{147FA575-617F-47FF-8955-10449A44F369}" type="datetimeFigureOut">
              <a:rPr lang="ru-RU" smtClean="0"/>
              <a:pPr/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17" tIns="46058" rIns="92117" bIns="4605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288" y="4715707"/>
            <a:ext cx="5439101" cy="4468101"/>
          </a:xfrm>
          <a:prstGeom prst="rect">
            <a:avLst/>
          </a:prstGeom>
        </p:spPr>
        <p:txBody>
          <a:bodyPr vert="horz" lIns="92117" tIns="46058" rIns="92117" bIns="46058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817"/>
            <a:ext cx="2946247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826" y="9429817"/>
            <a:ext cx="2946246" cy="496810"/>
          </a:xfrm>
          <a:prstGeom prst="rect">
            <a:avLst/>
          </a:prstGeom>
        </p:spPr>
        <p:txBody>
          <a:bodyPr vert="horz" lIns="92117" tIns="46058" rIns="92117" bIns="46058" rtlCol="0" anchor="b"/>
          <a:lstStyle>
            <a:lvl1pPr algn="r">
              <a:defRPr sz="1200"/>
            </a:lvl1pPr>
          </a:lstStyle>
          <a:p>
            <a:fld id="{288309BD-B22A-4EC5-821C-829C3EBAD1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89547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8309BD-B22A-4EC5-821C-829C3EBAD14E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2366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2F42FD-36BA-4961-ACA9-EA83CA5B3ED0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318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31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4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3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29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8440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26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0998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59FE40-05AD-4E56-8AC6-79D1587206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337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C464E-0AD6-4415-BA10-97E2DFF164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00182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A08A7-6D8D-4636-B845-1D0DFA53E4D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65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BAC78-499E-4754-9BE2-C1A52414E014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9200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4C26A-1E1C-41A3-A314-EDA5E0868D1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750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9B0D98-2D5B-4524-9224-D9A7BCD26BE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1727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89B3A-27FE-46A5-93A2-569807B4762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8640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A4E6-C319-40D8-A013-ADC9CE5F6C7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4820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40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BA9EC3-8F2A-441F-92ED-8343FE643AA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990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105FB-8F6F-4AB0-98BB-C8F385EFA86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78099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15226D-37F7-4585-B0E5-998238FB0C0D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0532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EA18A-D87A-4C3E-9626-F2F6673DD7B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18DC8-D69B-4DD4-B705-BAB4D55822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02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2BAD0D-400B-4979-AC67-CC7931F4197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C203EE-5A49-4316-A1E6-2B88028E4D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955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310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6853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2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2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8893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716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8807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85"/>
            <a:ext cx="7772400" cy="1021556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74" indent="0">
              <a:buNone/>
              <a:defRPr sz="1351">
                <a:solidFill>
                  <a:schemeClr val="tx1">
                    <a:tint val="75000"/>
                  </a:schemeClr>
                </a:solidFill>
              </a:defRPr>
            </a:lvl2pPr>
            <a:lvl3pPr marL="68575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2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37149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714371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205724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40012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742995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4C401-1D57-4CF4-ADD2-C70ED2EF8CA5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28155-2C58-4376-9E9F-B37F8CBA56B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0413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134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179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E0FE9F-6BCD-4254-86FD-B8203BE6915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C4B0C-5B1C-4D2D-BC6C-401DA1BA2BE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4952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B40F4-A6F4-4E61-8744-6E1AF6442FA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7BA8B8-A5A1-467E-AAA9-A273952E32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302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200155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1"/>
            </a:lvl2pPr>
            <a:lvl3pPr>
              <a:defRPr sz="1500"/>
            </a:lvl3pPr>
            <a:lvl4pPr>
              <a:defRPr sz="1351"/>
            </a:lvl4pPr>
            <a:lvl5pPr>
              <a:defRPr sz="1351"/>
            </a:lvl5pPr>
            <a:lvl6pPr>
              <a:defRPr sz="1351"/>
            </a:lvl6pPr>
            <a:lvl7pPr>
              <a:defRPr sz="1351"/>
            </a:lvl7pPr>
            <a:lvl8pPr>
              <a:defRPr sz="1351"/>
            </a:lvl8pPr>
            <a:lvl9pPr>
              <a:defRPr sz="1351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4316C-03EB-47FA-9D3F-A85749DD1DD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A2EFB-B466-4B93-8DD8-6B8D17B459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3208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7" indent="0">
              <a:buNone/>
              <a:defRPr sz="1200" b="1"/>
            </a:lvl5pPr>
            <a:lvl6pPr marL="1714371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1801" b="1"/>
            </a:lvl1pPr>
            <a:lvl2pPr marL="342874" indent="0">
              <a:buNone/>
              <a:defRPr sz="1500" b="1"/>
            </a:lvl2pPr>
            <a:lvl3pPr marL="685750" indent="0">
              <a:buNone/>
              <a:defRPr sz="1351" b="1"/>
            </a:lvl3pPr>
            <a:lvl4pPr marL="1028624" indent="0">
              <a:buNone/>
              <a:defRPr sz="1200" b="1"/>
            </a:lvl4pPr>
            <a:lvl5pPr marL="1371497" indent="0">
              <a:buNone/>
              <a:defRPr sz="1200" b="1"/>
            </a:lvl5pPr>
            <a:lvl6pPr marL="1714371" indent="0">
              <a:buNone/>
              <a:defRPr sz="1200" b="1"/>
            </a:lvl6pPr>
            <a:lvl7pPr marL="2057246" indent="0">
              <a:buNone/>
              <a:defRPr sz="1200" b="1"/>
            </a:lvl7pPr>
            <a:lvl8pPr marL="2400120" indent="0">
              <a:buNone/>
              <a:defRPr sz="1200" b="1"/>
            </a:lvl8pPr>
            <a:lvl9pPr marL="2742995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1801"/>
            </a:lvl1pPr>
            <a:lvl2pPr>
              <a:defRPr sz="1500"/>
            </a:lvl2pPr>
            <a:lvl3pPr>
              <a:defRPr sz="1351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4E2DF-3A89-4A7C-9E8E-E0EC7880CC7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B2DFC3-A927-4FD5-998D-5FEF529FDC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9455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9E516-5B4A-4475-A818-BFA45EA6AB4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E66FA-4276-447F-A3C7-9121683CB1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733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F8A07-01D7-41BE-9163-C0D8217127B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ECE58-DD8F-41A7-82C0-941C977FA5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327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5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800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1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5" y="1076328"/>
            <a:ext cx="3008313" cy="3518297"/>
          </a:xfrm>
        </p:spPr>
        <p:txBody>
          <a:bodyPr/>
          <a:lstStyle>
            <a:lvl1pPr marL="0" indent="0">
              <a:buNone/>
              <a:defRPr sz="1051"/>
            </a:lvl1pPr>
            <a:lvl2pPr marL="342874" indent="0">
              <a:buNone/>
              <a:defRPr sz="900"/>
            </a:lvl2pPr>
            <a:lvl3pPr marL="685750" indent="0">
              <a:buNone/>
              <a:defRPr sz="751"/>
            </a:lvl3pPr>
            <a:lvl4pPr marL="1028624" indent="0">
              <a:buNone/>
              <a:defRPr sz="676"/>
            </a:lvl4pPr>
            <a:lvl5pPr marL="1371497" indent="0">
              <a:buNone/>
              <a:defRPr sz="676"/>
            </a:lvl5pPr>
            <a:lvl6pPr marL="1714371" indent="0">
              <a:buNone/>
              <a:defRPr sz="676"/>
            </a:lvl6pPr>
            <a:lvl7pPr marL="2057246" indent="0">
              <a:buNone/>
              <a:defRPr sz="676"/>
            </a:lvl7pPr>
            <a:lvl8pPr marL="2400120" indent="0">
              <a:buNone/>
              <a:defRPr sz="676"/>
            </a:lvl8pPr>
            <a:lvl9pPr marL="2742995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62394F-58F3-4603-B4C6-A24E44E4F82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6671D5-AFD1-4600-87B8-EC0E16363BA0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892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74" indent="0">
              <a:buNone/>
              <a:defRPr sz="2100"/>
            </a:lvl2pPr>
            <a:lvl3pPr marL="685750" indent="0">
              <a:buNone/>
              <a:defRPr sz="1801"/>
            </a:lvl3pPr>
            <a:lvl4pPr marL="1028624" indent="0">
              <a:buNone/>
              <a:defRPr sz="1500"/>
            </a:lvl4pPr>
            <a:lvl5pPr marL="1371497" indent="0">
              <a:buNone/>
              <a:defRPr sz="1500"/>
            </a:lvl5pPr>
            <a:lvl6pPr marL="1714371" indent="0">
              <a:buNone/>
              <a:defRPr sz="1500"/>
            </a:lvl6pPr>
            <a:lvl7pPr marL="2057246" indent="0">
              <a:buNone/>
              <a:defRPr sz="1500"/>
            </a:lvl7pPr>
            <a:lvl8pPr marL="2400120" indent="0">
              <a:buNone/>
              <a:defRPr sz="1500"/>
            </a:lvl8pPr>
            <a:lvl9pPr marL="2742995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6"/>
            <a:ext cx="5486400" cy="603647"/>
          </a:xfrm>
        </p:spPr>
        <p:txBody>
          <a:bodyPr/>
          <a:lstStyle>
            <a:lvl1pPr marL="0" indent="0">
              <a:buNone/>
              <a:defRPr sz="1051"/>
            </a:lvl1pPr>
            <a:lvl2pPr marL="342874" indent="0">
              <a:buNone/>
              <a:defRPr sz="900"/>
            </a:lvl2pPr>
            <a:lvl3pPr marL="685750" indent="0">
              <a:buNone/>
              <a:defRPr sz="751"/>
            </a:lvl3pPr>
            <a:lvl4pPr marL="1028624" indent="0">
              <a:buNone/>
              <a:defRPr sz="676"/>
            </a:lvl4pPr>
            <a:lvl5pPr marL="1371497" indent="0">
              <a:buNone/>
              <a:defRPr sz="676"/>
            </a:lvl5pPr>
            <a:lvl6pPr marL="1714371" indent="0">
              <a:buNone/>
              <a:defRPr sz="676"/>
            </a:lvl6pPr>
            <a:lvl7pPr marL="2057246" indent="0">
              <a:buNone/>
              <a:defRPr sz="676"/>
            </a:lvl7pPr>
            <a:lvl8pPr marL="2400120" indent="0">
              <a:buNone/>
              <a:defRPr sz="676"/>
            </a:lvl8pPr>
            <a:lvl9pPr marL="2742995" indent="0">
              <a:buNone/>
              <a:defRPr sz="676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CB79C-5146-402E-B045-7CB033904F9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6B163-F42F-4558-B02B-D3FE90136147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360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5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7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7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831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5pPr>
      <a:lvl6pPr marL="34287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6pPr>
      <a:lvl7pPr marL="685750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7pPr>
      <a:lvl8pPr marL="1028624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8pPr>
      <a:lvl9pPr marL="1371497" algn="ctr" rtl="0" eaLnBrk="1" fontAlgn="base" hangingPunct="1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itchFamily="34" charset="0"/>
        </a:defRPr>
      </a:lvl9pPr>
    </p:titleStyle>
    <p:bodyStyle>
      <a:lvl1pPr marL="257156" indent="-257156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172" indent="-21429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188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200061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35" indent="-171438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09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684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558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431" indent="-171438" algn="l" defTabSz="68575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7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5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24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497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371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46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20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2995" algn="l" defTabSz="685750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447C2EE-1A9C-45A3-BC42-EFAC50FE78F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5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44" r:id="rId2"/>
    <p:sldLayoutId id="2147483945" r:id="rId3"/>
    <p:sldLayoutId id="2147483946" r:id="rId4"/>
    <p:sldLayoutId id="2147483947" r:id="rId5"/>
    <p:sldLayoutId id="2147483948" r:id="rId6"/>
    <p:sldLayoutId id="2147483949" r:id="rId7"/>
    <p:sldLayoutId id="2147483950" r:id="rId8"/>
    <p:sldLayoutId id="2147483951" r:id="rId9"/>
    <p:sldLayoutId id="2147483952" r:id="rId10"/>
    <p:sldLayoutId id="214748395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05978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00B88B5-D03F-40A3-B7DC-AAF7823340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C122BA-4C5C-4491-A08D-C4920A45C1F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09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7" r:id="rId1"/>
    <p:sldLayoutId id="2147484148" r:id="rId2"/>
    <p:sldLayoutId id="2147484149" r:id="rId3"/>
    <p:sldLayoutId id="2147484150" r:id="rId4"/>
    <p:sldLayoutId id="2147484151" r:id="rId5"/>
    <p:sldLayoutId id="2147484152" r:id="rId6"/>
    <p:sldLayoutId id="2147484153" r:id="rId7"/>
    <p:sldLayoutId id="2147484154" r:id="rId8"/>
    <p:sldLayoutId id="2147484155" r:id="rId9"/>
    <p:sldLayoutId id="2147484156" r:id="rId10"/>
    <p:sldLayoutId id="2147484157" r:id="rId11"/>
  </p:sldLayoutIdLst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emf"/><Relationship Id="rId4" Type="http://schemas.openxmlformats.org/officeDocument/2006/relationships/oleObject" Target="../embeddings/oleObject1.bin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7.jpeg"/><Relationship Id="rId5" Type="http://schemas.openxmlformats.org/officeDocument/2006/relationships/image" Target="../media/image66.jpg"/><Relationship Id="rId4" Type="http://schemas.openxmlformats.org/officeDocument/2006/relationships/image" Target="../media/image6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8.jpg"/><Relationship Id="rId4" Type="http://schemas.openxmlformats.org/officeDocument/2006/relationships/image" Target="../media/image7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g"/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jpg"/><Relationship Id="rId4" Type="http://schemas.openxmlformats.org/officeDocument/2006/relationships/image" Target="../media/image135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jpg"/><Relationship Id="rId4" Type="http://schemas.openxmlformats.org/officeDocument/2006/relationships/image" Target="../media/image139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7" Type="http://schemas.openxmlformats.org/officeDocument/2006/relationships/image" Target="../media/image151.jpe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0.jpg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6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4396"/>
            <a:ext cx="9144000" cy="3964809"/>
          </a:xfrm>
          <a:prstGeom prst="rect">
            <a:avLst/>
          </a:prstGeom>
        </p:spPr>
      </p:pic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3929058" y="3214691"/>
            <a:ext cx="5214942" cy="1631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eaLnBrk="1" hangingPunct="1"/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ГЛАВА АДМИНИСТРАЦИИ </a:t>
            </a:r>
          </a:p>
          <a:p>
            <a:pPr eaLnBrk="1" hangingPunct="1"/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ГОРОДСКОГО ОКРУГА </a:t>
            </a:r>
          </a:p>
          <a:p>
            <a:pPr eaLnBrk="1" hangingPunct="1"/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ГОРОД СТЕРЛИТАМАК </a:t>
            </a:r>
          </a:p>
          <a:p>
            <a:pPr eaLnBrk="1" hangingPunct="1"/>
            <a:r>
              <a:rPr lang="ru-RU" sz="25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РЕСПУБЛИКИ БАШКОРТОСТАН</a:t>
            </a:r>
          </a:p>
        </p:txBody>
      </p:sp>
      <p:sp>
        <p:nvSpPr>
          <p:cNvPr id="15365" name="Text Box 10"/>
          <p:cNvSpPr txBox="1">
            <a:spLocks noChangeArrowheads="1"/>
          </p:cNvSpPr>
          <p:nvPr/>
        </p:nvSpPr>
        <p:spPr bwMode="auto">
          <a:xfrm>
            <a:off x="0" y="1446602"/>
            <a:ext cx="9144000" cy="1554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8" tIns="45719" rIns="91438" bIns="45719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>
                <a:solidFill>
                  <a:schemeClr val="tx2"/>
                </a:solidFill>
                <a:latin typeface="Arial" charset="0"/>
              </a:rPr>
              <a:t>Выступает</a:t>
            </a:r>
          </a:p>
          <a:p>
            <a:pPr algn="ctr" eaLnBrk="1" hangingPunct="1"/>
            <a:r>
              <a:rPr lang="ru-RU" sz="1200" b="1" dirty="0">
                <a:solidFill>
                  <a:schemeClr val="tx2"/>
                </a:solidFill>
                <a:latin typeface="Arial" charset="0"/>
              </a:rPr>
              <a:t> </a:t>
            </a:r>
          </a:p>
          <a:p>
            <a:pPr algn="ctr" eaLnBrk="1" hangingPunct="1"/>
            <a:r>
              <a:rPr lang="ru-RU" sz="4700" b="1" dirty="0">
                <a:solidFill>
                  <a:schemeClr val="tx2"/>
                </a:solidFill>
                <a:latin typeface="Arial" charset="0"/>
              </a:rPr>
              <a:t>Куликов Владимир Иванович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1"/>
            <a:ext cx="9144000" cy="715577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АДМИНИСТРАЦИЯ ГОРОДСКОГО ОКРУГА </a:t>
            </a:r>
          </a:p>
          <a:p>
            <a:pPr algn="ctr"/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ГОРОД СТЕРЛИТАМАК РЕСПУБЛИКА БАШКОРТОСТАН</a:t>
            </a:r>
          </a:p>
        </p:txBody>
      </p:sp>
    </p:spTree>
    <p:extLst>
      <p:ext uri="{BB962C8B-B14F-4D97-AF65-F5344CB8AC3E}">
        <p14:creationId xmlns:p14="http://schemas.microsoft.com/office/powerpoint/2010/main" val="29837472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76827"/>
            <a:ext cx="9144000" cy="3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  <a:cs typeface="Arial" charset="0"/>
              </a:rPr>
              <a:t>ЕСТЕСТВЕННОЕ ДВИЖЕНИЕ НАСЕЛЕНИЯ, ЧЕЛ.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21573" y="846505"/>
            <a:ext cx="502242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40000"/>
                </a:solidFill>
                <a:cs typeface="Arial" charset="0"/>
              </a:rPr>
              <a:t>3 место среди городских округов по республике</a:t>
            </a:r>
            <a:endParaRPr lang="ru-RU" dirty="0">
              <a:solidFill>
                <a:srgbClr val="C4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30928217"/>
              </p:ext>
            </p:extLst>
          </p:nvPr>
        </p:nvGraphicFramePr>
        <p:xfrm>
          <a:off x="217381" y="1090507"/>
          <a:ext cx="8560859" cy="39353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547971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87782"/>
            <a:ext cx="9144000" cy="454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dirty="0">
                <a:latin typeface="Arial" pitchFamily="34" charset="0"/>
                <a:cs typeface="Arial" pitchFamily="34" charset="0"/>
              </a:rPr>
              <a:t>ДИНАМИКА ОБЪЁМА ОТГРУЖЕННЫХ ТОВАРОВ (РАБОТ, УСЛУГ) СОБСТВЕННОГО ПРОИЗВОДСТВА </a:t>
            </a:r>
          </a:p>
          <a:p>
            <a:r>
              <a:rPr lang="ru-RU" sz="1200" dirty="0">
                <a:latin typeface="Arial" pitchFamily="34" charset="0"/>
                <a:cs typeface="Arial" pitchFamily="34" charset="0"/>
              </a:rPr>
              <a:t>(С УЧЁТОМ ПРЕДПРИЯТИЙ-ФИЛИАЛОВ ПО ДОБЫЧЕ ПОЛЕЗНЫХ ИСКОПАЕМЫХ, ПРЕДПРИЯТИЙ ТЭК)</a:t>
            </a:r>
          </a:p>
        </p:txBody>
      </p:sp>
      <p:graphicFrame>
        <p:nvGraphicFramePr>
          <p:cNvPr id="4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8062343"/>
              </p:ext>
            </p:extLst>
          </p:nvPr>
        </p:nvGraphicFramePr>
        <p:xfrm>
          <a:off x="548640" y="887306"/>
          <a:ext cx="7829974" cy="41046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456183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3562"/>
            <a:ext cx="9144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ИНДЕКС ПРОИЗВОДСТВА ПРЕДПРИЯТИЙ </a:t>
            </a:r>
          </a:p>
          <a:p>
            <a:pPr algn="ctr" eaLnBrk="0" hangingPunct="0"/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ХИМИЧЕСКОЙ И НЕФТЕХИМИЧЕСКОЙ ОТРАСЛЕЙ, % </a:t>
            </a:r>
          </a:p>
          <a:p>
            <a:pPr algn="ctr"/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6918430"/>
              </p:ext>
            </p:extLst>
          </p:nvPr>
        </p:nvGraphicFramePr>
        <p:xfrm>
          <a:off x="204716" y="859809"/>
          <a:ext cx="8782335" cy="41079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828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52400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ИНДЕКС ПРОИЗВОДСТВА ПРЕДПРИЯТИЙ МАШИНОСТРОЕНИЯ, % </a:t>
            </a:r>
          </a:p>
        </p:txBody>
      </p:sp>
      <p:graphicFrame>
        <p:nvGraphicFramePr>
          <p:cNvPr id="4" name="Диаграмма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0775690"/>
              </p:ext>
            </p:extLst>
          </p:nvPr>
        </p:nvGraphicFramePr>
        <p:xfrm>
          <a:off x="400051" y="901702"/>
          <a:ext cx="8094135" cy="38163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26179229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39" y="891435"/>
            <a:ext cx="2656546" cy="304174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7300" y="828266"/>
            <a:ext cx="4329231" cy="243519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87782"/>
            <a:ext cx="9144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600" b="1" dirty="0">
                <a:solidFill>
                  <a:srgbClr val="1F497D"/>
                </a:solidFill>
                <a:latin typeface="Arial" charset="0"/>
                <a:cs typeface="Arial" charset="0"/>
              </a:rPr>
              <a:t>ПРЕДПРИЯТИЯ ПИЩЕВОЙ И ПЕРЕРАБАТЫВАЮЩЕЙ ПРОМЫШЛЕННОСТИ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20" y="2811890"/>
            <a:ext cx="2586443" cy="224258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062" y="3391469"/>
            <a:ext cx="3842908" cy="166250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3506036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3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22300"/>
          </a:xfrm>
        </p:spPr>
        <p:txBody>
          <a:bodyPr/>
          <a:lstStyle/>
          <a:p>
            <a:pPr eaLnBrk="1" hangingPunct="1">
              <a:defRPr/>
            </a:pPr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ЗАТРАТЫ НА ПРИРОДООХРАННЫЕ МЕРОПРИЯТИЯ, МЛН РУБ.</a:t>
            </a:r>
          </a:p>
        </p:txBody>
      </p:sp>
      <p:sp>
        <p:nvSpPr>
          <p:cNvPr id="1028" name="Rectangle 5"/>
          <p:cNvSpPr>
            <a:spLocks noChangeArrowheads="1"/>
          </p:cNvSpPr>
          <p:nvPr/>
        </p:nvSpPr>
        <p:spPr bwMode="auto">
          <a:xfrm>
            <a:off x="1" y="0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/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8162451"/>
              </p:ext>
            </p:extLst>
          </p:nvPr>
        </p:nvGraphicFramePr>
        <p:xfrm>
          <a:off x="972402" y="829681"/>
          <a:ext cx="7199195" cy="42455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Лист" r:id="rId4" imgW="8343866" imgH="4924530" progId="Excel.Sheet.8">
                  <p:embed/>
                </p:oleObj>
              </mc:Choice>
              <mc:Fallback>
                <p:oleObj name="Лист" r:id="rId4" imgW="8343866" imgH="492453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2402" y="829681"/>
                        <a:ext cx="7199195" cy="42455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4411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БЕЛЬСКИЙ МОСТ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" y="897759"/>
            <a:ext cx="7160333" cy="33194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5063320" y="3798628"/>
            <a:ext cx="3976797" cy="12464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Реконструкция в два этапа: первый - строительство нового моста для двухполосного движения длиной 390м, второй - реконструкция существующего моста. </a:t>
            </a:r>
          </a:p>
        </p:txBody>
      </p:sp>
    </p:spTree>
    <p:extLst>
      <p:ext uri="{BB962C8B-B14F-4D97-AF65-F5344CB8AC3E}">
        <p14:creationId xmlns:p14="http://schemas.microsoft.com/office/powerpoint/2010/main" val="122385623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5" y="857588"/>
            <a:ext cx="5929874" cy="322436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СЕВЕРНЫЙ ПУТЕПРОВОД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41594" y="3662149"/>
            <a:ext cx="5518995" cy="138499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sz="1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Путепровод пройдёт над железнодорожными путями от улицы Олега Кошевого до Бабушкина. Он позволит предприятиям сократить транспортные расходы при перевозке грузов и пустить транзитный транспорт в обход центра города. Путепровод будет </a:t>
            </a:r>
            <a:r>
              <a:rPr lang="ru-RU" sz="1400" b="1" dirty="0" err="1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двухполосным</a:t>
            </a:r>
            <a:r>
              <a:rPr lang="ru-RU" sz="14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, а его протяжённость вместе с подходами составит почти 2 километра.</a:t>
            </a:r>
          </a:p>
        </p:txBody>
      </p:sp>
    </p:spTree>
    <p:extLst>
      <p:ext uri="{BB962C8B-B14F-4D97-AF65-F5344CB8AC3E}">
        <p14:creationId xmlns:p14="http://schemas.microsoft.com/office/powerpoint/2010/main" val="2934553412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593" y="2242817"/>
            <a:ext cx="3118962" cy="280816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НОВЫЕ АВТОБУСЫ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4" y="3223423"/>
            <a:ext cx="3297256" cy="187402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597" y="889369"/>
            <a:ext cx="5790182" cy="219393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27" y="818178"/>
            <a:ext cx="2596537" cy="156657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120304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НАЦИОНАЛЬНЫЙ ПРОЕКТ «БЕЗОПАСНЫЕ И КАЧЕСТВЕННЫЕ АВТОМОБИЛЬНЫЕ ДОРОГИ»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84" y="853800"/>
            <a:ext cx="1926995" cy="98758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7" y="2157076"/>
            <a:ext cx="2805745" cy="280574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36" y="853800"/>
            <a:ext cx="2919285" cy="41778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2550" y="2838966"/>
            <a:ext cx="2516429" cy="203484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368" y="853800"/>
            <a:ext cx="2814794" cy="173461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24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ДОХОДЫ МЕСТНОГО БЮДЖЕТА, МЛРД РУБ.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7740297"/>
              </p:ext>
            </p:extLst>
          </p:nvPr>
        </p:nvGraphicFramePr>
        <p:xfrm>
          <a:off x="182880" y="914401"/>
          <a:ext cx="8622453" cy="4111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09854984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РЕМОНТ ДОРОГ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2217" y="900751"/>
            <a:ext cx="3038790" cy="236788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020" y="3004755"/>
            <a:ext cx="3008679" cy="202498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758" y="1989160"/>
            <a:ext cx="4489101" cy="271590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06341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965" y="1071693"/>
            <a:ext cx="4581092" cy="313417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СТРОИТЕЛЬСТВО ДОРОГИ И БУЛЬВАРА ПО УЛ.СТРОИТЕЛЕЙ И В ПРОДОЛЖЕНИЕ ПР.ОКТЯБРЯ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38" y="839338"/>
            <a:ext cx="4196861" cy="25537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779" y="2920621"/>
            <a:ext cx="3185697" cy="21715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2191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14" y="3240321"/>
            <a:ext cx="3047147" cy="179138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3" y="862735"/>
            <a:ext cx="4625674" cy="233994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3" y="2984588"/>
            <a:ext cx="3342313" cy="20847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НОВАЯ ШКОЛА №23 В МИКРОРАЙОНЕ 5 ЗАПАДНОГО РАЙОНА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2875" y="862735"/>
            <a:ext cx="3964531" cy="232683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8059" y="3277967"/>
            <a:ext cx="2420307" cy="16898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003845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СТРОИТЕЛЬСТВО ШКОЛЫ НА 340 МЕСТ В ПОСЁЛКЕ ШАХТАУ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320" y="3094109"/>
            <a:ext cx="2509814" cy="192550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610" y="845790"/>
            <a:ext cx="4754879" cy="213226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041" y="2794355"/>
            <a:ext cx="2293505" cy="22252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191610" y="2701058"/>
            <a:ext cx="1291872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декабрь 2019г.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0" y="1401441"/>
            <a:ext cx="4017988" cy="262682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646761" y="3751264"/>
            <a:ext cx="1435642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200" b="1" dirty="0">
                <a:latin typeface="Arial" pitchFamily="34" charset="0"/>
                <a:cs typeface="Arial" pitchFamily="34" charset="0"/>
              </a:rPr>
              <a:t>сентябрь 2019г. </a:t>
            </a:r>
          </a:p>
        </p:txBody>
      </p:sp>
    </p:spTree>
    <p:extLst>
      <p:ext uri="{BB962C8B-B14F-4D97-AF65-F5344CB8AC3E}">
        <p14:creationId xmlns:p14="http://schemas.microsoft.com/office/powerpoint/2010/main" val="18211344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3"/>
          <a:stretch/>
        </p:blipFill>
        <p:spPr>
          <a:xfrm>
            <a:off x="962593" y="2715054"/>
            <a:ext cx="3184259" cy="234333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НОВЫЕ ДЕТСКИЕ САДЫ В ЗАПАДНОМ ЖИЛОМ РАЙОНЕ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45" y="846767"/>
            <a:ext cx="3398243" cy="210797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49" y="2750879"/>
            <a:ext cx="3674460" cy="221854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64444" y="2723098"/>
            <a:ext cx="3032644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строительство 1-го детского сада на 90 мест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765030" y="4779844"/>
            <a:ext cx="3019367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строительство 2-го детского сада на 90 мест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738" y="846767"/>
            <a:ext cx="4863721" cy="203366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6018096" y="846767"/>
            <a:ext cx="2914363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строительство детского сада на 260 мест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962594" y="4854005"/>
            <a:ext cx="2405084" cy="2308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900" b="1" dirty="0" smtClean="0">
                <a:latin typeface="Arial" pitchFamily="34" charset="0"/>
                <a:cs typeface="Arial" pitchFamily="34" charset="0"/>
              </a:rPr>
              <a:t>дошкольные группы при гимназии №1</a:t>
            </a:r>
            <a:endParaRPr lang="ru-RU" sz="9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656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2388"/>
            <a:ext cx="9144000" cy="3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  <a:cs typeface="Arial" charset="0"/>
              </a:rPr>
              <a:t>СТРОИТЕЛЬСТВО ЖИЛЬЯ, ТЫС М</a:t>
            </a:r>
            <a:r>
              <a:rPr lang="ru-RU" baseline="30000" dirty="0">
                <a:solidFill>
                  <a:srgbClr val="1F497D"/>
                </a:solidFill>
                <a:cs typeface="Arial" charset="0"/>
              </a:rPr>
              <a:t>2</a:t>
            </a:r>
            <a:endParaRPr lang="ru-RU" dirty="0">
              <a:solidFill>
                <a:srgbClr val="1F497D"/>
              </a:solidFill>
              <a:cs typeface="Arial" charset="0"/>
            </a:endParaRPr>
          </a:p>
        </p:txBody>
      </p:sp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6026345"/>
              </p:ext>
            </p:extLst>
          </p:nvPr>
        </p:nvGraphicFramePr>
        <p:xfrm>
          <a:off x="429905" y="1280015"/>
          <a:ext cx="8168185" cy="3994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128448" y="836042"/>
            <a:ext cx="5015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40000"/>
                </a:solidFill>
                <a:cs typeface="Arial" charset="0"/>
              </a:rPr>
              <a:t>4 место среди городских округов по республике</a:t>
            </a:r>
            <a:endParaRPr lang="ru-RU" dirty="0">
              <a:solidFill>
                <a:srgbClr val="C4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98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ДОЛЬЩИКИ «БАШСТРОЯ» И «БАШХИМРЕМОНТА»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8" y="860378"/>
            <a:ext cx="3248166" cy="215381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326735" y="839080"/>
            <a:ext cx="2003319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дом №1 по </a:t>
            </a:r>
            <a:r>
              <a:rPr lang="ru-RU" sz="1000" b="1" dirty="0" err="1">
                <a:latin typeface="Arial" pitchFamily="34" charset="0"/>
                <a:cs typeface="Arial" pitchFamily="34" charset="0"/>
              </a:rPr>
              <a:t>ул.Волочаевской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2" y="2824202"/>
            <a:ext cx="3265135" cy="217511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388488" y="4771607"/>
            <a:ext cx="2003319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дом №2 по </a:t>
            </a:r>
            <a:r>
              <a:rPr lang="ru-RU" sz="1000" b="1" dirty="0" err="1">
                <a:latin typeface="Arial" pitchFamily="34" charset="0"/>
                <a:cs typeface="Arial" pitchFamily="34" charset="0"/>
              </a:rPr>
              <a:t>ул.Волочаевской</a:t>
            </a:r>
            <a:endParaRPr lang="ru-RU" sz="1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3561" y="1508834"/>
            <a:ext cx="3585793" cy="354671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7277144" y="1385723"/>
            <a:ext cx="1762210" cy="24622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sz="1000" b="1" dirty="0">
                <a:latin typeface="Arial" pitchFamily="34" charset="0"/>
                <a:cs typeface="Arial" pitchFamily="34" charset="0"/>
              </a:rPr>
              <a:t>дом №85 по пр.Октября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195" y="860378"/>
            <a:ext cx="2455357" cy="184151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963199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ПРИОБРЕТЕНИЕ ЖИЛЬЯ ДЕТЯМ-СИРОТАМ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58" y="893927"/>
            <a:ext cx="3437445" cy="258454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98" y="893927"/>
            <a:ext cx="4717116" cy="212859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269" y="2978397"/>
            <a:ext cx="2168578" cy="20522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142" y="2978397"/>
            <a:ext cx="2408011" cy="20522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1722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СПОРТИВНО-РАЗВЛЕКАТЕЛЬНЫЙ КОМПЛЕКС «ИСКРА»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222" y="881509"/>
            <a:ext cx="3131947" cy="242661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099" y="2756357"/>
            <a:ext cx="2424847" cy="231973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967" y="2812423"/>
            <a:ext cx="3050681" cy="22636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51" y="881509"/>
            <a:ext cx="3824828" cy="214456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76295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2845" y="107142"/>
            <a:ext cx="88981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КАПИТАЛЬНЫЙ РЕМОНТ МНОГОКВАРТИРНЫХ ДОМОВ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610758" y="812700"/>
            <a:ext cx="3317345" cy="5539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Кап.ремонт проведён в 219 МКД на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5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общую сумму 583 млн руб.</a:t>
            </a:r>
          </a:p>
        </p:txBody>
      </p:sp>
      <p:pic>
        <p:nvPicPr>
          <p:cNvPr id="6146" name="Picture 2" descr="I:\Мероприятия различного масштаба\2018-02-20 Сессия-2018\информация от служб\ОЖКХ с картинками\капремонт\P_20171218_131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08177" y="1467134"/>
            <a:ext cx="1876515" cy="317822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6584375" y="4718755"/>
            <a:ext cx="2429299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Замена лифтового оборудования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45" y="869085"/>
            <a:ext cx="4110543" cy="316639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001" y="2128218"/>
            <a:ext cx="2231411" cy="283256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0543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РАСХОДЫ МЕСТНОГО БЮДЖЕТА</a:t>
            </a:r>
          </a:p>
        </p:txBody>
      </p:sp>
      <p:graphicFrame>
        <p:nvGraphicFramePr>
          <p:cNvPr id="3" name="Диаграмм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4611006"/>
              </p:ext>
            </p:extLst>
          </p:nvPr>
        </p:nvGraphicFramePr>
        <p:xfrm>
          <a:off x="535093" y="812799"/>
          <a:ext cx="8392160" cy="4262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2653875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РЕКОНСТРУКЦИЯ </a:t>
            </a: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ПАРКА СОДОВИКОВ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43" y="859155"/>
            <a:ext cx="4077547" cy="256041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346" y="2614058"/>
            <a:ext cx="4504266" cy="241048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86" y="3197225"/>
            <a:ext cx="3048000" cy="187833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850" y="947208"/>
            <a:ext cx="3514985" cy="183218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522" y="887551"/>
            <a:ext cx="4911300" cy="222063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РЕКОНСТРУЦИЯ ПАРКА СОДОВИКОВ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072" y="887551"/>
            <a:ext cx="1773938" cy="170555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37" y="985997"/>
            <a:ext cx="1918035" cy="191577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6" y="3168569"/>
            <a:ext cx="2036979" cy="177711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202" y="2790514"/>
            <a:ext cx="1851808" cy="225382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707" y="3220546"/>
            <a:ext cx="4024929" cy="182379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035171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2000" b="1" dirty="0">
                <a:solidFill>
                  <a:srgbClr val="1F497D"/>
                </a:solidFill>
                <a:latin typeface="Arial" charset="0"/>
                <a:cs typeface="Arial" charset="0"/>
              </a:rPr>
              <a:t>РЕКОНСТРУКЦИЯ НАБЕРЕЖНОЙ РЕКИ СТЕРЛЯ</a:t>
            </a:r>
            <a:endParaRPr lang="ru-RU" sz="2000" b="1" dirty="0">
              <a:solidFill>
                <a:srgbClr val="1F497D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3" y="857038"/>
            <a:ext cx="3732106" cy="277356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48" y="857038"/>
            <a:ext cx="1571130" cy="258011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954" y="857038"/>
            <a:ext cx="1789406" cy="272892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201" y="3306120"/>
            <a:ext cx="2953807" cy="164305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537" y="3306120"/>
            <a:ext cx="3618257" cy="164305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555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БЛАГОУСТРОЙСТВО СКВЕРА ЗА КИНОКОМПЛЕКСОМ «САЛАВАТ»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4" y="1033842"/>
            <a:ext cx="8722351" cy="362594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52250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65503"/>
            <a:ext cx="9144000" cy="33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«СТЕРЛИТАМАК – ГОРОД, В КОТОРОМ ХОЧЕТСЯ ЖИТЬ»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8388" y="1002183"/>
            <a:ext cx="3513897" cy="388528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49" y="1184254"/>
            <a:ext cx="4895851" cy="349498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69236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НОВАЯ СПЕЦТЕХНИКА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44" y="1057406"/>
            <a:ext cx="2423930" cy="256633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70365" y="3675958"/>
            <a:ext cx="2154088" cy="46166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Инфракрасный нагреватель асфальта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616" y="915809"/>
            <a:ext cx="3072911" cy="204860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4828917" y="926710"/>
            <a:ext cx="991610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Погрузчик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739" y="3070023"/>
            <a:ext cx="3836644" cy="185088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2810851" y="4782405"/>
            <a:ext cx="4412617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Машина для нанесения дорожной разметки термопластиком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008" y="926710"/>
            <a:ext cx="3070406" cy="190701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423758" y="2931523"/>
            <a:ext cx="1610656" cy="276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prstClr val="black"/>
                </a:solidFill>
                <a:latin typeface="Times New Roman" pitchFamily="18" charset="0"/>
                <a:cs typeface="Arial" charset="0"/>
              </a:rPr>
              <a:t>Дорожный пылесос</a:t>
            </a:r>
          </a:p>
        </p:txBody>
      </p:sp>
    </p:spTree>
    <p:extLst>
      <p:ext uri="{BB962C8B-B14F-4D97-AF65-F5344CB8AC3E}">
        <p14:creationId xmlns:p14="http://schemas.microsoft.com/office/powerpoint/2010/main" val="798500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РЕАЛИЗАЦИЯ ПРОГРАММЫ «БАШКИРСКИЕ ДВОРИКИ»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63" y="832582"/>
            <a:ext cx="3543146" cy="231190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095" y="3110650"/>
            <a:ext cx="2848453" cy="189799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304" y="3043753"/>
            <a:ext cx="3493139" cy="196489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903" y="832582"/>
            <a:ext cx="3930970" cy="221117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4406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19309"/>
            <a:ext cx="9144000" cy="331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0" rIns="54000" bIns="27000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dirty="0"/>
              <a:t>ПРОГРАММА ПОДДЕРЖКИ МЕСТНЫХ ИНИЦИАТИВ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083" y="832513"/>
            <a:ext cx="3304881" cy="224305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97" y="832513"/>
            <a:ext cx="3536681" cy="210335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68" y="2596799"/>
            <a:ext cx="2762250" cy="238092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08" y="3073498"/>
            <a:ext cx="4202437" cy="190423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5996647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«СВЕТЛЫЙ ГОРОД»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8" y="919496"/>
            <a:ext cx="3515459" cy="313938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791" y="1951630"/>
            <a:ext cx="2593201" cy="302972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337" y="1356451"/>
            <a:ext cx="2342593" cy="362490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156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rgbClr val="1F497D"/>
                </a:solidFill>
                <a:latin typeface="Arial" charset="0"/>
                <a:cs typeface="Arial" charset="0"/>
              </a:rPr>
              <a:t>НОВОГОДНИЙ </a:t>
            </a: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СТЕРЛИТАМАК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547" y="3295934"/>
            <a:ext cx="3404798" cy="172567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4" y="968605"/>
            <a:ext cx="5577953" cy="315945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861" y="968605"/>
            <a:ext cx="3276484" cy="210648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37882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САЛЬДИРОВАННЫЙ ФИНАНСОВЫЙ РЕЗУЛЬТАТ, МЛРД РУБ. </a:t>
            </a:r>
          </a:p>
        </p:txBody>
      </p:sp>
      <p:graphicFrame>
        <p:nvGraphicFramePr>
          <p:cNvPr id="3" name="Диаграмма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5031000"/>
              </p:ext>
            </p:extLst>
          </p:nvPr>
        </p:nvGraphicFramePr>
        <p:xfrm>
          <a:off x="426719" y="910167"/>
          <a:ext cx="8209280" cy="42333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4075257" y="883096"/>
            <a:ext cx="5016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40000"/>
                </a:solidFill>
                <a:latin typeface="+mj-lt"/>
                <a:cs typeface="Arial" charset="0"/>
              </a:rPr>
              <a:t>3 место среди городских округов по республике</a:t>
            </a:r>
            <a:endParaRPr lang="ru-RU" dirty="0">
              <a:solidFill>
                <a:srgbClr val="C4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3761195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7" y="896714"/>
            <a:ext cx="2209604" cy="219061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ПРОГРАММА КОМПЛЕКСНОГО РЕМОНТА ПОДЪЕЗДОВ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04" y="896714"/>
            <a:ext cx="2633580" cy="244634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605" y="3009795"/>
            <a:ext cx="2725452" cy="204408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134" y="896714"/>
            <a:ext cx="2662966" cy="323575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5885" y="2997018"/>
            <a:ext cx="2601065" cy="206964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458643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«ЛЕС ПОБЕДЫ» И «АЛЛЕЯ МУЖЕСТВА»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56" y="881508"/>
            <a:ext cx="3078699" cy="230902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810" y="2938495"/>
            <a:ext cx="2790894" cy="209317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6030" y="881508"/>
            <a:ext cx="3034470" cy="244059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907" y="2921862"/>
            <a:ext cx="2525538" cy="210980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54338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МУСОРНАЯ РЕФОРМА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62" y="955090"/>
            <a:ext cx="4275559" cy="233402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1255" y="2122100"/>
            <a:ext cx="4329402" cy="287905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773005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МОЛОЧНАЯ КУХНЯ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76" y="874928"/>
            <a:ext cx="3782590" cy="277074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836" y="2823494"/>
            <a:ext cx="3252411" cy="218692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72" y="1124909"/>
            <a:ext cx="2914130" cy="388550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0866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14" y="2897716"/>
            <a:ext cx="4085668" cy="21026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44" y="2563101"/>
            <a:ext cx="3655947" cy="24372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ПРЕДПРИНИМАТЕЛЬСКИЙ ЧАС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039" y="838147"/>
            <a:ext cx="3471516" cy="231434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37"/>
          <a:stretch/>
        </p:blipFill>
        <p:spPr>
          <a:xfrm>
            <a:off x="5233916" y="876972"/>
            <a:ext cx="3616951" cy="195637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7749381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C:\Users\Игорь\Desktop\Заплохова М.В.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" r="9314"/>
          <a:stretch/>
        </p:blipFill>
        <p:spPr bwMode="auto">
          <a:xfrm>
            <a:off x="2613149" y="1175553"/>
            <a:ext cx="3133168" cy="336232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УЧИТЕЛЯ-ПОБЕДИТЕЛИ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35" y="1153375"/>
            <a:ext cx="2262907" cy="34066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6535" y="4407077"/>
            <a:ext cx="1214230" cy="261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</a:rPr>
              <a:t>Римма </a:t>
            </a:r>
            <a:r>
              <a:rPr lang="ru-RU" sz="1100" b="1" dirty="0" err="1">
                <a:solidFill>
                  <a:prstClr val="black"/>
                </a:solidFill>
                <a:latin typeface="Times New Roman" pitchFamily="18" charset="0"/>
              </a:rPr>
              <a:t>Галиева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363403" y="1175553"/>
            <a:ext cx="1382914" cy="261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</a:rPr>
              <a:t>Мария </a:t>
            </a:r>
            <a:r>
              <a:rPr lang="ru-RU" sz="1100" b="1" dirty="0" err="1">
                <a:solidFill>
                  <a:prstClr val="black"/>
                </a:solidFill>
                <a:latin typeface="Times New Roman" pitchFamily="18" charset="0"/>
              </a:rPr>
              <a:t>Заплохова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pic>
        <p:nvPicPr>
          <p:cNvPr id="21" name="Picture 3" descr="C:\Users\Игорь\Desktop\Морозова Е.А. ДОУ 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14955"/>
          <a:stretch/>
        </p:blipFill>
        <p:spPr bwMode="auto">
          <a:xfrm>
            <a:off x="5920024" y="898742"/>
            <a:ext cx="2991964" cy="382305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920024" y="913945"/>
            <a:ext cx="1292011" cy="261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</a:rPr>
              <a:t>Елена Морозова</a:t>
            </a:r>
          </a:p>
        </p:txBody>
      </p:sp>
    </p:spTree>
    <p:extLst>
      <p:ext uri="{BB962C8B-B14F-4D97-AF65-F5344CB8AC3E}">
        <p14:creationId xmlns:p14="http://schemas.microsoft.com/office/powerpoint/2010/main" val="22248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817" y="2872935"/>
            <a:ext cx="2073263" cy="214609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ДОСТИЖЕНИЯ В МЕДИЦИНЕ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75"/>
          <a:stretch/>
        </p:blipFill>
        <p:spPr>
          <a:xfrm>
            <a:off x="134149" y="900412"/>
            <a:ext cx="3603010" cy="21095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195" y="1557913"/>
            <a:ext cx="2475157" cy="328740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9" y="3201615"/>
            <a:ext cx="2909301" cy="181741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34149" y="3201615"/>
            <a:ext cx="1237451" cy="261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</a:rPr>
              <a:t>Галина Петрова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740886" y="1543292"/>
            <a:ext cx="1146466" cy="261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</a:rPr>
              <a:t>Сергей Бойков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379153" y="888252"/>
            <a:ext cx="1358006" cy="261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</a:rPr>
              <a:t>санаторий «НУР»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" t="18306" r="1347" b="268"/>
          <a:stretch/>
        </p:blipFill>
        <p:spPr>
          <a:xfrm>
            <a:off x="6082386" y="969090"/>
            <a:ext cx="2085799" cy="199521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6082386" y="838286"/>
            <a:ext cx="1362468" cy="261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</a:rPr>
              <a:t>Аниса </a:t>
            </a:r>
            <a:r>
              <a:rPr lang="ru-RU" sz="1100" b="1" dirty="0" err="1">
                <a:solidFill>
                  <a:prstClr val="black"/>
                </a:solidFill>
                <a:latin typeface="Times New Roman" pitchFamily="18" charset="0"/>
              </a:rPr>
              <a:t>Салаватова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282467" y="4825207"/>
            <a:ext cx="1648607" cy="2616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25400">
            <a:solidFill>
              <a:srgbClr val="0070C0"/>
            </a:solidFill>
          </a:ln>
        </p:spPr>
        <p:txBody>
          <a:bodyPr wrap="square" lIns="91438" tIns="45719" rIns="91438" bIns="45719">
            <a:spAutoFit/>
          </a:bodyPr>
          <a:lstStyle/>
          <a:p>
            <a:r>
              <a:rPr lang="ru-RU" sz="1100" b="1" dirty="0">
                <a:solidFill>
                  <a:prstClr val="black"/>
                </a:solidFill>
                <a:latin typeface="Times New Roman" pitchFamily="18" charset="0"/>
              </a:rPr>
              <a:t>Гульнара </a:t>
            </a:r>
            <a:r>
              <a:rPr lang="ru-RU" sz="1100" b="1" dirty="0" err="1">
                <a:solidFill>
                  <a:prstClr val="black"/>
                </a:solidFill>
                <a:latin typeface="Times New Roman" pitchFamily="18" charset="0"/>
              </a:rPr>
              <a:t>Загидуллина</a:t>
            </a:r>
            <a:endParaRPr lang="ru-RU" sz="1100" b="1" dirty="0">
              <a:solidFill>
                <a:prstClr val="black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44784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ФЕСТИВАЛЬ ХЛЕБА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8" y="907822"/>
            <a:ext cx="3656622" cy="194625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627" y="907822"/>
            <a:ext cx="3175427" cy="222676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993" y="2812770"/>
            <a:ext cx="4216766" cy="22717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90" y="2854076"/>
            <a:ext cx="2464676" cy="223047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086586"/>
            <a:ext cx="1744949" cy="199796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8089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489" y="886811"/>
            <a:ext cx="3263928" cy="244794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«АРТКНИГОФЕСТ»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629" y="886811"/>
            <a:ext cx="3481628" cy="261122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036" y="3170595"/>
            <a:ext cx="2481707" cy="186128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671" y="3116092"/>
            <a:ext cx="2554376" cy="191578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34" y="3288709"/>
            <a:ext cx="2324221" cy="174316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19842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064" y="2090888"/>
            <a:ext cx="2572488" cy="28768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«ДАРВИН-ЛАБ»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3" y="850334"/>
            <a:ext cx="2909331" cy="228182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7471" y="850334"/>
            <a:ext cx="3851535" cy="269126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0540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339200"/>
              </p:ext>
            </p:extLst>
          </p:nvPr>
        </p:nvGraphicFramePr>
        <p:xfrm>
          <a:off x="176106" y="947548"/>
          <a:ext cx="8514081" cy="4125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88899"/>
            <a:ext cx="9144000" cy="516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1500" dirty="0">
                <a:solidFill>
                  <a:srgbClr val="1F497D"/>
                </a:solidFill>
                <a:cs typeface="Arial" charset="0"/>
              </a:rPr>
              <a:t>ОТГРУЗКА ТОВАРОВ СОБСТВЕННОГО ПРОИЗВОДСТВА ПО ВСЕМ ВИДАМ ЭКОНОМИЧЕСКОЙ ДЕЯТЕЛЬНОСТИ, МЛРД РУБ. ИНДЕКС ПРОМЫШЛЕННОГО ПРОИЗВОДСТВА , %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567055" y="833933"/>
            <a:ext cx="2452590" cy="3231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r"/>
            <a:r>
              <a:rPr lang="ru-RU" sz="1500" b="1" dirty="0">
                <a:solidFill>
                  <a:schemeClr val="tx2"/>
                </a:solidFill>
                <a:latin typeface="Calibri" pitchFamily="34" charset="0"/>
                <a:cs typeface="Calibri" pitchFamily="34" charset="0"/>
              </a:rPr>
              <a:t>Отгрузка товаров - 3 место.</a:t>
            </a:r>
          </a:p>
        </p:txBody>
      </p:sp>
    </p:spTree>
    <p:extLst>
      <p:ext uri="{BB962C8B-B14F-4D97-AF65-F5344CB8AC3E}">
        <p14:creationId xmlns:p14="http://schemas.microsoft.com/office/powerpoint/2010/main" val="14633457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069" y="3021232"/>
            <a:ext cx="2636724" cy="197754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«ТЕРРИТОРИЯ ЖЕНСКОГО СЧАСТЬЯ»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14" y="868351"/>
            <a:ext cx="3170797" cy="237809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0" y="3140166"/>
            <a:ext cx="2478145" cy="185860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1" y="868350"/>
            <a:ext cx="2905742" cy="217930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432" y="1995411"/>
            <a:ext cx="3336099" cy="250207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8121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«СТРАНИЦЫ ИСТОРИИ БАШКОРТОСТАНА»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3" y="805217"/>
            <a:ext cx="3502218" cy="225017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6"/>
          <a:stretch/>
        </p:blipFill>
        <p:spPr>
          <a:xfrm>
            <a:off x="4572000" y="923068"/>
            <a:ext cx="4164443" cy="234557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16" y="2775004"/>
            <a:ext cx="3530756" cy="225085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405" y="3418764"/>
            <a:ext cx="4869991" cy="160709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903021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759" y="2604579"/>
            <a:ext cx="3235813" cy="239450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ВОЗРОЖДЕНИЕ ТЕХНИЧЕСКИХ ВИДОВ СПОРТА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" y="3048688"/>
            <a:ext cx="2868224" cy="195039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23" y="986763"/>
            <a:ext cx="2617703" cy="294055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4" y="847034"/>
            <a:ext cx="4005872" cy="1957870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3389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73" y="3018183"/>
            <a:ext cx="2653995" cy="203321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165" y="2887925"/>
            <a:ext cx="2730760" cy="2163477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7951"/>
            <a:ext cx="9144000" cy="495300"/>
          </a:xfrm>
        </p:spPr>
        <p:txBody>
          <a:bodyPr/>
          <a:lstStyle/>
          <a:p>
            <a:r>
              <a:rPr lang="ru-RU" sz="1800" b="1" dirty="0">
                <a:solidFill>
                  <a:srgbClr val="1F497D"/>
                </a:solidFill>
                <a:latin typeface="Arial" charset="0"/>
                <a:ea typeface="+mn-ea"/>
                <a:cs typeface="Arial" charset="0"/>
              </a:rPr>
              <a:t>ГФК «СТЕРЛИТАМАК» – ЧЕМПИОН РБ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5624" y="843507"/>
            <a:ext cx="4881185" cy="2709603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24534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152400"/>
            <a:ext cx="9144000" cy="400108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2000" b="1" dirty="0">
                <a:solidFill>
                  <a:srgbClr val="1F497D"/>
                </a:solidFill>
                <a:latin typeface="Arial" pitchFamily="34" charset="0"/>
                <a:cs typeface="Arial" pitchFamily="34" charset="0"/>
              </a:rPr>
              <a:t>ВЫБОРЫ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95" y="887104"/>
            <a:ext cx="4361152" cy="399685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68" y="2839015"/>
            <a:ext cx="3408244" cy="2044946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29130829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75-ЛЕТИЕ ВЕЛИКОЙ ПОБЕДЫ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34" y="894077"/>
            <a:ext cx="1762552" cy="203278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122" y="2492585"/>
            <a:ext cx="2460344" cy="2562858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811" y="894077"/>
            <a:ext cx="2381113" cy="1943765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8" y="3144929"/>
            <a:ext cx="3038591" cy="191051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098" y="866985"/>
            <a:ext cx="3652014" cy="227794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0194" y="3018762"/>
            <a:ext cx="2250533" cy="203668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7852559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ВСЕРОССИЙСКАЯ ПЕРЕПИСЬ НАСЕЛЕНИЯ. ВСЕМИРНАЯ ФОЛЬКЛОРИАДА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34" y="880543"/>
            <a:ext cx="3806613" cy="2536751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345" y="2340373"/>
            <a:ext cx="5174827" cy="2567629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481958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8"/>
          <p:cNvSpPr>
            <a:spLocks noChangeArrowheads="1"/>
          </p:cNvSpPr>
          <p:nvPr/>
        </p:nvSpPr>
        <p:spPr bwMode="auto">
          <a:xfrm>
            <a:off x="0" y="138938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srgbClr val="1F497D"/>
                </a:solidFill>
                <a:latin typeface="Arial" charset="0"/>
                <a:cs typeface="Arial" charset="0"/>
              </a:rPr>
              <a:t>ГОД ЭСТЕТИКИ НАСЕЛЁННЫХ ПУНКТОВ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322" y="1294129"/>
            <a:ext cx="3193190" cy="30185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543" y="887104"/>
            <a:ext cx="2977260" cy="2427114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654" y="2798236"/>
            <a:ext cx="2640862" cy="2247542"/>
          </a:xfrm>
          <a:prstGeom prst="rect">
            <a:avLst/>
          </a:prstGeom>
          <a:ln w="254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1621759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10"/>
          <p:cNvSpPr txBox="1">
            <a:spLocks noChangeArrowheads="1"/>
          </p:cNvSpPr>
          <p:nvPr/>
        </p:nvSpPr>
        <p:spPr bwMode="auto">
          <a:xfrm>
            <a:off x="0" y="155375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FF0000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ru-RU" sz="3600" b="1" dirty="0">
                <a:solidFill>
                  <a:schemeClr val="tx2">
                    <a:lumMod val="75000"/>
                  </a:schemeClr>
                </a:solidFill>
                <a:latin typeface="Arial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3802454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57777"/>
            <a:ext cx="9144000" cy="3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  <a:cs typeface="Arial" charset="0"/>
              </a:rPr>
              <a:t>ИНВЕСТИЦИИ В ОСНОВНОЙ КАПИТАЛ, МЛРД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61218" y="811294"/>
            <a:ext cx="50285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40000"/>
                </a:solidFill>
                <a:cs typeface="Arial" charset="0"/>
              </a:rPr>
              <a:t>3 место среди городских округов по республике</a:t>
            </a:r>
            <a:endParaRPr lang="ru-RU" dirty="0">
              <a:solidFill>
                <a:srgbClr val="C40000"/>
              </a:solidFill>
            </a:endParaRP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7235741"/>
              </p:ext>
            </p:extLst>
          </p:nvPr>
        </p:nvGraphicFramePr>
        <p:xfrm>
          <a:off x="460587" y="887308"/>
          <a:ext cx="8331200" cy="4118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9101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9528"/>
            <a:ext cx="9144000" cy="3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  <a:cs typeface="Arial" charset="0"/>
              </a:rPr>
              <a:t>ОБОРОТ РОЗНИЧНОЙ ТОРГОВЛИ, МЛРД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614160" y="853278"/>
            <a:ext cx="24756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40000"/>
                </a:solidFill>
                <a:cs typeface="Arial" charset="0"/>
              </a:rPr>
              <a:t>2 место по республике</a:t>
            </a:r>
            <a:endParaRPr lang="ru-RU" dirty="0">
              <a:solidFill>
                <a:srgbClr val="C4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8705400"/>
              </p:ext>
            </p:extLst>
          </p:nvPr>
        </p:nvGraphicFramePr>
        <p:xfrm>
          <a:off x="514773" y="853278"/>
          <a:ext cx="8168640" cy="42267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76691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164128"/>
            <a:ext cx="9144000" cy="3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  <a:cs typeface="Arial" charset="0"/>
              </a:rPr>
              <a:t>ДИНАМИКА СРЕДНЕМЕСЯЧНОЙ ЗАРАБОТНОЙ ПЛАТЫ, РУБ.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127883" y="775031"/>
            <a:ext cx="5016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40000"/>
                </a:solidFill>
                <a:cs typeface="Arial" charset="0"/>
              </a:rPr>
              <a:t>6 место среди городских округов по республике</a:t>
            </a:r>
            <a:endParaRPr lang="ru-RU" dirty="0">
              <a:solidFill>
                <a:srgbClr val="C40000"/>
              </a:solidFill>
            </a:endParaRPr>
          </a:p>
        </p:txBody>
      </p:sp>
      <p:graphicFrame>
        <p:nvGraphicFramePr>
          <p:cNvPr id="7" name="Диаграмма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047825"/>
              </p:ext>
            </p:extLst>
          </p:nvPr>
        </p:nvGraphicFramePr>
        <p:xfrm>
          <a:off x="243840" y="1200149"/>
          <a:ext cx="8710507" cy="38459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777066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89528"/>
            <a:ext cx="9144000" cy="331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54000" tIns="27001" rIns="54000" bIns="27001" numCol="1" anchor="ctr" anchorCtr="0" compatLnSpc="1">
            <a:prstTxWarp prst="textNoShape">
              <a:avLst/>
            </a:prstTxWarp>
            <a:spAutoFit/>
          </a:bodyPr>
          <a:lstStyle>
            <a:lvl1pPr algn="ctr" eaLnBrk="0" hangingPunct="0">
              <a:defRPr b="1">
                <a:solidFill>
                  <a:schemeClr val="tx2"/>
                </a:solidFill>
                <a:latin typeface="Arial" charset="0"/>
              </a:defRPr>
            </a:lvl1pPr>
            <a:lvl2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eaLnBrk="0" hangingPunct="0"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dirty="0">
                <a:solidFill>
                  <a:srgbClr val="1F497D"/>
                </a:solidFill>
                <a:cs typeface="Arial" charset="0"/>
              </a:rPr>
              <a:t>УРОВЕНЬ БЕЗРАБОТИЦЫ, %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127883" y="816630"/>
            <a:ext cx="50161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40000"/>
                </a:solidFill>
                <a:cs typeface="Arial" charset="0"/>
              </a:rPr>
              <a:t>3 место среди городских округов по республике</a:t>
            </a:r>
            <a:endParaRPr lang="ru-RU" dirty="0">
              <a:solidFill>
                <a:srgbClr val="C4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677109" y="1138548"/>
            <a:ext cx="1418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C40000"/>
                </a:solidFill>
                <a:cs typeface="Arial" charset="0"/>
              </a:rPr>
              <a:t>В РБ – 0,98%</a:t>
            </a:r>
            <a:endParaRPr lang="ru-RU" dirty="0">
              <a:solidFill>
                <a:srgbClr val="C40000"/>
              </a:solidFill>
            </a:endParaRPr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4590439"/>
              </p:ext>
            </p:extLst>
          </p:nvPr>
        </p:nvGraphicFramePr>
        <p:xfrm>
          <a:off x="325437" y="1138548"/>
          <a:ext cx="8493125" cy="39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43857506"/>
      </p:ext>
    </p:extLst>
  </p:cSld>
  <p:clrMapOvr>
    <a:masterClrMapping/>
  </p:clrMapOvr>
</p:sld>
</file>

<file path=ppt/theme/theme1.xml><?xml version="1.0" encoding="utf-8"?>
<a:theme xmlns:a="http://schemas.openxmlformats.org/drawingml/2006/main" name="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9_Zased_W_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16770</TotalTime>
  <Words>636</Words>
  <Application>Microsoft Office PowerPoint</Application>
  <PresentationFormat>Экран (16:9)</PresentationFormat>
  <Paragraphs>132</Paragraphs>
  <Slides>58</Slides>
  <Notes>2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3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65" baseType="lpstr">
      <vt:lpstr>Arial</vt:lpstr>
      <vt:lpstr>Calibri</vt:lpstr>
      <vt:lpstr>Times New Roman</vt:lpstr>
      <vt:lpstr>Zased_W_</vt:lpstr>
      <vt:lpstr>9_Zased_W_</vt:lpstr>
      <vt:lpstr>29_Zased_W_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ЗАТРАТЫ НА ПРИРОДООХРАННЫЕ МЕРОПРИЯТИЯ, МЛН РУБ.</vt:lpstr>
      <vt:lpstr>Презентация PowerPoint</vt:lpstr>
      <vt:lpstr>Презентация PowerPoint</vt:lpstr>
      <vt:lpstr>НОВЫЕ АВТОБУСЫ</vt:lpstr>
      <vt:lpstr>НАЦИОНАЛЬНЫЙ ПРОЕКТ «БЕЗОПАСНЫЕ И КАЧЕСТВЕННЫЕ АВТОМОБИЛЬНЫЕ ДОРОГИ»</vt:lpstr>
      <vt:lpstr>РЕМОНТ ДОРОГ</vt:lpstr>
      <vt:lpstr>СТРОИТЕЛЬСТВО ДОРОГИ И БУЛЬВАРА ПО УЛ.СТРОИТЕЛЕЙ И В ПРОДОЛЖЕНИЕ ПР.ОКТЯБРЯ</vt:lpstr>
      <vt:lpstr>НОВАЯ ШКОЛА №23 В МИКРОРАЙОНЕ 5 ЗАПАДНОГО РАЙОНА</vt:lpstr>
      <vt:lpstr>СТРОИТЕЛЬСТВО ШКОЛЫ НА 340 МЕСТ В ПОСЁЛКЕ ШАХТАУ</vt:lpstr>
      <vt:lpstr>Презентация PowerPoint</vt:lpstr>
      <vt:lpstr>Презентация PowerPoint</vt:lpstr>
      <vt:lpstr>Презентация PowerPoint</vt:lpstr>
      <vt:lpstr>ПРИОБРЕТЕНИЕ ЖИЛЬЯ ДЕТЯМ-СИРОТАМ</vt:lpstr>
      <vt:lpstr>СПОРТИВНО-РАЗВЛЕКАТЕЛЬНЫЙ КОМПЛЕКС «ИСКРА»</vt:lpstr>
      <vt:lpstr>Презентация PowerPoint</vt:lpstr>
      <vt:lpstr>Презентация PowerPoint</vt:lpstr>
      <vt:lpstr>Презентация PowerPoint</vt:lpstr>
      <vt:lpstr>РЕКОНСТРУКЦИЯ НАБЕРЕЖНОЙ РЕКИ СТЕРЛЯ</vt:lpstr>
      <vt:lpstr>Презентация PowerPoint</vt:lpstr>
      <vt:lpstr>Презентация PowerPoint</vt:lpstr>
      <vt:lpstr>НОВАЯ СПЕЦТЕХНИКА</vt:lpstr>
      <vt:lpstr>РЕАЛИЗАЦИЯ ПРОГРАММЫ «БАШКИРСКИЕ ДВОРИКИ»</vt:lpstr>
      <vt:lpstr>Презентация PowerPoint</vt:lpstr>
      <vt:lpstr>«СВЕТЛЫЙ ГОРОД»</vt:lpstr>
      <vt:lpstr>Презентация PowerPoint</vt:lpstr>
      <vt:lpstr>ПРОГРАММА КОМПЛЕКСНОГО РЕМОНТА ПОДЪЕЗДОВ</vt:lpstr>
      <vt:lpstr>«ЛЕС ПОБЕДЫ» И «АЛЛЕЯ МУЖЕСТВА»</vt:lpstr>
      <vt:lpstr>Презентация PowerPoint</vt:lpstr>
      <vt:lpstr>МОЛОЧНАЯ КУХНЯ</vt:lpstr>
      <vt:lpstr>Презентация PowerPoint</vt:lpstr>
      <vt:lpstr>УЧИТЕЛЯ-ПОБЕДИТЕЛИ</vt:lpstr>
      <vt:lpstr>Презентация PowerPoint</vt:lpstr>
      <vt:lpstr>ФЕСТИВАЛЬ ХЛЕБА</vt:lpstr>
      <vt:lpstr>«АРТКНИГОФЕСТ»</vt:lpstr>
      <vt:lpstr>«ДАРВИН-ЛАБ»</vt:lpstr>
      <vt:lpstr>«ТЕРРИТОРИЯ ЖЕНСКОГО СЧАСТЬЯ»</vt:lpstr>
      <vt:lpstr>«СТРАНИЦЫ ИСТОРИИ БАШКОРТОСТАНА»</vt:lpstr>
      <vt:lpstr>ВОЗРОЖДЕНИЕ ТЕХНИЧЕСКИХ ВИДОВ СПОРТА</vt:lpstr>
      <vt:lpstr>ГФК «СТЕРЛИТАМАК» – ЧЕМПИОН РБ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Ведущий специалист отдела по связям со СМИ</cp:lastModifiedBy>
  <cp:revision>1831</cp:revision>
  <cp:lastPrinted>2020-02-14T06:41:35Z</cp:lastPrinted>
  <dcterms:created xsi:type="dcterms:W3CDTF">2015-09-15T07:33:24Z</dcterms:created>
  <dcterms:modified xsi:type="dcterms:W3CDTF">2020-02-20T11:17:36Z</dcterms:modified>
</cp:coreProperties>
</file>