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42" r:id="rId2"/>
    <p:sldMasterId id="2147484146" r:id="rId3"/>
    <p:sldMasterId id="2147484158" r:id="rId4"/>
  </p:sldMasterIdLst>
  <p:notesMasterIdLst>
    <p:notesMasterId r:id="rId40"/>
  </p:notesMasterIdLst>
  <p:sldIdLst>
    <p:sldId id="665" r:id="rId5"/>
    <p:sldId id="634" r:id="rId6"/>
    <p:sldId id="682" r:id="rId7"/>
    <p:sldId id="635" r:id="rId8"/>
    <p:sldId id="636" r:id="rId9"/>
    <p:sldId id="623" r:id="rId10"/>
    <p:sldId id="626" r:id="rId11"/>
    <p:sldId id="667" r:id="rId12"/>
    <p:sldId id="683" r:id="rId13"/>
    <p:sldId id="668" r:id="rId14"/>
    <p:sldId id="631" r:id="rId15"/>
    <p:sldId id="627" r:id="rId16"/>
    <p:sldId id="669" r:id="rId17"/>
    <p:sldId id="617" r:id="rId18"/>
    <p:sldId id="629" r:id="rId19"/>
    <p:sldId id="645" r:id="rId20"/>
    <p:sldId id="670" r:id="rId21"/>
    <p:sldId id="671" r:id="rId22"/>
    <p:sldId id="684" r:id="rId23"/>
    <p:sldId id="640" r:id="rId24"/>
    <p:sldId id="672" r:id="rId25"/>
    <p:sldId id="638" r:id="rId26"/>
    <p:sldId id="675" r:id="rId27"/>
    <p:sldId id="639" r:id="rId28"/>
    <p:sldId id="632" r:id="rId29"/>
    <p:sldId id="652" r:id="rId30"/>
    <p:sldId id="648" r:id="rId31"/>
    <p:sldId id="650" r:id="rId32"/>
    <p:sldId id="649" r:id="rId33"/>
    <p:sldId id="680" r:id="rId34"/>
    <p:sldId id="686" r:id="rId35"/>
    <p:sldId id="685" r:id="rId36"/>
    <p:sldId id="687" r:id="rId37"/>
    <p:sldId id="688" r:id="rId38"/>
    <p:sldId id="379" r:id="rId39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BCD"/>
    <a:srgbClr val="0E7454"/>
    <a:srgbClr val="EDE205"/>
    <a:srgbClr val="ACAC08"/>
    <a:srgbClr val="F4EE00"/>
    <a:srgbClr val="701270"/>
    <a:srgbClr val="6F2927"/>
    <a:srgbClr val="C40000"/>
    <a:srgbClr val="23174D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78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32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47FA575-617F-47FF-8955-10449A44F369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5707"/>
            <a:ext cx="5439101" cy="4468101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817"/>
            <a:ext cx="2946247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88309BD-B22A-4EC5-821C-829C3EBAD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0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4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9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37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18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5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20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72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64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8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0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09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53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2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9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89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71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4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37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4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4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17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95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0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2DB2-D8D8-4DDA-B622-166DEDBAD9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46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8478-6A21-4CF8-AC01-3081D9E0C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5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6A7F-FC3E-4295-A138-F7B78A551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97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A53DE-5FF4-4342-99C2-41AA12974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26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2EF4-5EFE-4412-87BD-5A3CA4B4DC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17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D9B9B-F7B4-44FA-A05F-ECE076C5B6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0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2AF7-EAF4-49E4-A71F-0E16296457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05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D316-8993-4F0B-9879-BB85768A25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71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C414-1591-4E4D-BB43-6990AD5657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53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F24DF-D1B1-44F2-B2F3-0B8F6A63A6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1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B53D-F59E-4A7B-AE2A-3262602DE0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11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F8F8-7093-46EA-967F-1B5060AAA3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98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6B08-2A01-4D6A-AC3A-A51084A11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0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4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3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2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8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4" indent="0">
              <a:buNone/>
              <a:defRPr sz="2100"/>
            </a:lvl2pPr>
            <a:lvl3pPr marL="685750" indent="0">
              <a:buNone/>
              <a:defRPr sz="1801"/>
            </a:lvl3pPr>
            <a:lvl4pPr marL="1028624" indent="0">
              <a:buNone/>
              <a:defRPr sz="1500"/>
            </a:lvl4pPr>
            <a:lvl5pPr marL="1371497" indent="0">
              <a:buNone/>
              <a:defRPr sz="1500"/>
            </a:lvl5pPr>
            <a:lvl6pPr marL="1714371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3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7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5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2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49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56" indent="-2571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2" indent="-2142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1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7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1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58C0A-BAEE-4A18-AC33-84DA394457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96"/>
            <a:ext cx="9144000" cy="3964809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3929058" y="3214691"/>
            <a:ext cx="5214942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ГЛАВА АДМИНИСТРАЦИИ </a:t>
            </a:r>
          </a:p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ГОРОДСКОГО ОКРУГА </a:t>
            </a:r>
          </a:p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 СТЕРЛИТАМАК </a:t>
            </a:r>
          </a:p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1446602"/>
            <a:ext cx="9144000" cy="155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Arial" charset="0"/>
              </a:rPr>
              <a:t>Выступает</a:t>
            </a:r>
          </a:p>
          <a:p>
            <a:pPr algn="ctr" eaLnBrk="1" hangingPunct="1"/>
            <a:r>
              <a:rPr lang="ru-RU" sz="1200" b="1" dirty="0" smtClean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ru-RU" sz="4700" b="1" dirty="0" smtClean="0">
                <a:solidFill>
                  <a:schemeClr val="tx2"/>
                </a:solidFill>
                <a:latin typeface="Arial" charset="0"/>
              </a:rPr>
              <a:t>Куликов Владимир Иванович</a:t>
            </a:r>
            <a:endParaRPr lang="ru-RU" sz="47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71557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70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АСФАЛЬТИРОВАНИЕ ДВОРОВЫХ ТЕРРИТОРИЙ В 2018 ГОДУ</a:t>
            </a:r>
          </a:p>
          <a:p>
            <a:pPr algn="ctr"/>
            <a:r>
              <a:rPr lang="ru-RU" sz="16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(реализация программ «Современная городская среда» и «Башкирские дворики»)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7" y="911335"/>
            <a:ext cx="2794664" cy="39292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36" y="909914"/>
            <a:ext cx="2815328" cy="39306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28" y="909915"/>
            <a:ext cx="2707235" cy="39306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490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lum bright="13000" contrast="25000"/>
          </a:blip>
          <a:srcRect/>
          <a:stretch>
            <a:fillRect/>
          </a:stretch>
        </p:blipFill>
        <p:spPr bwMode="auto">
          <a:xfrm>
            <a:off x="4798062" y="3071816"/>
            <a:ext cx="3562223" cy="201863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72" y="3130435"/>
            <a:ext cx="2940050" cy="196001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03920"/>
            <a:ext cx="9144000" cy="3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/>
              <a:t>ПРОГРАММА ПОДДЕРЖКИ МЕСТНЫХ ИНИЦИАТИВ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8062" y="876453"/>
            <a:ext cx="3562223" cy="21293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045" y="876453"/>
            <a:ext cx="3952905" cy="216871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51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dirty="0" smtClean="0"/>
              <a:t> </a:t>
            </a:r>
            <a:r>
              <a:rPr lang="ru-RU" sz="2000" b="1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ИНТЕРАКТИВНЫЙ МУЗЕЙ-ЛАБОРАТОРИЯ ЗАНИМАТЕЛЬНЫХ НАУК «НЬЮТОН-ЛАБ»</a:t>
            </a:r>
            <a:endParaRPr lang="ru-RU" sz="2000" b="1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3314" name="Picture 2" descr="I:\Архив фото\2018 год\2018-02-08_открытие интерактивного музея_Ньютон-лаб\на сайт\IMG_19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2530" y="858839"/>
            <a:ext cx="2954741" cy="25362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 descr="I:\Архив фото\2018 год\2018-02-08_открытие интерактивного музея_Ньютон-лаб\на сайт\IMG_2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598" y="846163"/>
            <a:ext cx="3468803" cy="249753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I:\Архив фото\2018 год\2018-02-08_открытие интерактивного музея_Ньютон-лаб\на сайт\IMG_2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6500" y="2579359"/>
            <a:ext cx="3028351" cy="24822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7456" y="3181006"/>
            <a:ext cx="2597707" cy="18533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1614"/>
            <a:ext cx="9144000" cy="34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900" dirty="0" smtClean="0"/>
              <a:t>РЕАЛИЗАЦИЯ ПРОГРАММЫ ПОДДЕРЖКИ МЕСТНЫХ ИНИЦИАТИВ В 2018г.</a:t>
            </a:r>
            <a:endParaRPr lang="ru-RU" sz="19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4" y="910389"/>
            <a:ext cx="4606222" cy="21141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9" y="2808442"/>
            <a:ext cx="3069521" cy="210645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00" y="3125760"/>
            <a:ext cx="4242637" cy="190587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860232"/>
            <a:ext cx="3343775" cy="22733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97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5723" y="2828190"/>
            <a:ext cx="3095036" cy="221295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03920"/>
            <a:ext cx="9144000" cy="3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РАСЧИСТКА И ДНОУГЛУБЛЕНИЕ РЕКИ СТЕРЛИ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73" y="867880"/>
            <a:ext cx="3460516" cy="23115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355" y="3019922"/>
            <a:ext cx="3327539" cy="202122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18" y="867880"/>
            <a:ext cx="3472306" cy="231487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51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8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БЛАГОУСТРОЙСТВО НАБЕРЕЖНОЙ РЕКИ СТЕРЛИ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42" name="Picture 2" descr="I:\Мероприятия различного масштаба\2018-02-20 Сессия-2018\информация от служб\Визуализация ЖКХ_Совр.гор.среда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002" y="872490"/>
            <a:ext cx="8009144" cy="4028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ПАРК ПОБЕДЫ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5300" y="2747702"/>
            <a:ext cx="3273147" cy="214161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5" y="1447612"/>
            <a:ext cx="5302243" cy="34417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60" y="844432"/>
            <a:ext cx="2998290" cy="181244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СТАДИОН ДЮСШ №2 (бывший «Содовик»). ДОМ КУЛЬТУРЫ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4" y="864155"/>
            <a:ext cx="5685456" cy="270392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49" y="2953023"/>
            <a:ext cx="4086026" cy="208442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5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РЕМОНТ ЧАШИ ГОРОДСКОГО БАССЕЙНА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49349"/>
            <a:ext cx="5471455" cy="342500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78" y="846296"/>
            <a:ext cx="3480018" cy="197110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92" y="2947670"/>
            <a:ext cx="3423990" cy="20688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2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РЕКОНСТРУКЦИЯ ЗДАНИЯ БЫВШЕГО К/Т «ИСКРА»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" y="850900"/>
            <a:ext cx="4975841" cy="25036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2932823"/>
            <a:ext cx="4927600" cy="21173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9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503"/>
            <a:ext cx="9144000" cy="33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«СТЕРЛИТАМАК – ГОРОД, В КОТОРОМ ХОЧЕТСЯ ЖИТЬ»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" y="889000"/>
            <a:ext cx="2957935" cy="410423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98" y="1479550"/>
            <a:ext cx="3887102" cy="347469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51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17" y="107951"/>
            <a:ext cx="82296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НОВОЕ ЗДАНИЕ СУДМЕДЭКСПЕРТИЗЫ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344" y="1069347"/>
            <a:ext cx="7272072" cy="33661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9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НОВОЕ ОБОРУДОВАНИЕ </a:t>
            </a:r>
            <a:r>
              <a:rPr lang="ru-RU" sz="19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ДЛЯ ОФТАЛЬМОЛОГИЧЕСКОГО ОТДЕЛЕНИЯ ГОРОДСКОЙ БОЛЬНИЦЫ №3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870464"/>
            <a:ext cx="2908300" cy="218122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1359916"/>
            <a:ext cx="4610101" cy="292633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3149600"/>
            <a:ext cx="3326961" cy="187466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6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21" y="886024"/>
            <a:ext cx="3041351" cy="247489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42858"/>
            <a:ext cx="9144000" cy="3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999" tIns="35999" rIns="71999" bIns="35999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dirty="0" smtClean="0"/>
              <a:t>БИЛДИНГ-САД В ДОМЕ №133 ПО УЛ.ХУДАЙБЕРДИНА </a:t>
            </a:r>
          </a:p>
        </p:txBody>
      </p:sp>
      <p:pic>
        <p:nvPicPr>
          <p:cNvPr id="6" name="Рисунок 5" descr="Худ.133 МАФ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1934" y="886024"/>
            <a:ext cx="3213826" cy="241037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1692" y="2980022"/>
            <a:ext cx="4175806" cy="204486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51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0528" y="88903"/>
            <a:ext cx="9324528" cy="584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ОТКРЫТИЕ ШКОЛЫ №11 НА 1000 МЕСТ </a:t>
            </a:r>
          </a:p>
          <a:p>
            <a:pPr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В МИКРОРАЙОНЕ 7Б ЗАПАДНОГО РАЙОНА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7" name="Picture 5" descr="H:\Архив фото\2016\2016-12-23 Открытие школы 11\на сайт\IMG_29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3989" y="848564"/>
            <a:ext cx="3602471" cy="211606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262" y="3043123"/>
            <a:ext cx="2924664" cy="19760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H:\Было-стало\2017-08-03 Школа_11\_2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857238"/>
            <a:ext cx="4452938" cy="36576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:\Архив фото\2016\2016-12-23 Открытие школы 11\на сайт\IMG_2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765052"/>
            <a:ext cx="1785950" cy="225327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8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ШКОЛЫ В МИКРОРАЙОНЕ 5 ЗАПАДНОГО РАЙОНА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28" y="3196431"/>
            <a:ext cx="3564643" cy="18491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35" y="832286"/>
            <a:ext cx="3062986" cy="229341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" y="832286"/>
            <a:ext cx="5169089" cy="253406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1" y="3196431"/>
            <a:ext cx="4663890" cy="18491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ШКОЛЫ НА 340 МЕСТ В ПОСЁЛКЕ ШАХТАУ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2584130"/>
            <a:ext cx="4494694" cy="246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" y="897632"/>
            <a:ext cx="5081020" cy="34584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" y="949665"/>
            <a:ext cx="4580891" cy="24478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2566916"/>
            <a:ext cx="4194572" cy="241269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5784" y="889811"/>
            <a:ext cx="3151180" cy="21018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16005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«РЕАЛЬНЫЕ ДЕЛА»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29322" y="4714890"/>
            <a:ext cx="2928958" cy="357190"/>
          </a:xfrm>
          <a:prstGeom prst="rect">
            <a:avLst/>
          </a:prstGeom>
          <a:solidFill>
            <a:schemeClr val="tx2">
              <a:lumMod val="5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спортплощадки при школе №19 в пос.Первомайский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65784" y="883751"/>
            <a:ext cx="796916" cy="246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</a:rPr>
              <a:t>июнь 2014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07630" y="4795083"/>
            <a:ext cx="873920" cy="246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</a:rPr>
              <a:t>август  2017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9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7140"/>
            <a:ext cx="9144000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ОРГАНИЗАЦИЯ  </a:t>
            </a:r>
            <a:r>
              <a:rPr lang="ru-RU" sz="1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ЕДИНОЙ ДЕЖУРНОЙ ДИСПЕТЧЕРСКОЙ СЛУЖБЫ </a:t>
            </a:r>
            <a:endParaRPr lang="ru-RU" b="1" dirty="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0" y="926714"/>
            <a:ext cx="4904509" cy="191103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48" y="1080655"/>
            <a:ext cx="3569138" cy="290331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06" y="2683870"/>
            <a:ext cx="3350668" cy="23231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" y="1109282"/>
            <a:ext cx="5893774" cy="344187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65" y="2836891"/>
            <a:ext cx="2996762" cy="212020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87783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СТРОИТЕЛЬСТВО ИОАННО-ПРЕДТЕЧЕНСКОГО ХРАМА ПРИ БУДУЩЕМ КАЗАНСКОМ СОБОРЕ ПО УЛ.СТРОИТЕЛЕЙ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41" y="4335292"/>
            <a:ext cx="1061358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август 2018г.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334" y="838200"/>
            <a:ext cx="2694824" cy="209976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6071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СТРОИТЕЛЬСТВО МЕЧЕТИ И ПАНСИОНАТА</a:t>
            </a:r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УЛ.К.МУРАТОВА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928676"/>
            <a:ext cx="3071834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Строительство за счёт благотворительных средств частных лиц и организаций.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Сумма затрат – порядка 20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</a:rPr>
              <a:t>млн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 руб. Выполнено около 50% работ от всего объёма.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В плане – завершение строительства всего комплекса, организация котельной, фасадные работы и внутренняя отделка.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78" y="1004876"/>
            <a:ext cx="5709376" cy="321152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998790"/>
            <a:ext cx="3682934" cy="203292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833170"/>
            <a:ext cx="4464465" cy="296032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27003"/>
            <a:ext cx="9144000" cy="6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ОРГАНИЗАЦИЯ ПЕШЕХОДНОЙ ЗОНЫ ПО УЛ.КОММУНИСТИЧЕСКОЙ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928676"/>
            <a:ext cx="2085961" cy="135465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429006"/>
            <a:ext cx="2317662" cy="165133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3214692"/>
            <a:ext cx="2209786" cy="183384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2928940"/>
            <a:ext cx="2355113" cy="20996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857238"/>
            <a:ext cx="2558746" cy="15704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3071816"/>
            <a:ext cx="1398436" cy="196343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533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5788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ПРЕДВАРИТЕЛЬНЫЙ ЭТАП КУБКА РОССИИ ПО ВОЛЕЙБОЛУ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78" y="862900"/>
            <a:ext cx="5190797" cy="20708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862900"/>
            <a:ext cx="2978150" cy="249217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6" y="3050968"/>
            <a:ext cx="2848214" cy="20008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3050968"/>
            <a:ext cx="1770173" cy="20094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79" y="3072750"/>
            <a:ext cx="2650067" cy="19875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898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5788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ВОЛЕЙБОЛЬНЫЙ МАТЧ В ЧЕСТЬ 100-ЛЕТИЯ ВЛКСМ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207949"/>
            <a:ext cx="3533248" cy="31911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2" y="857249"/>
            <a:ext cx="3835025" cy="19462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56" y="2889250"/>
            <a:ext cx="3189111" cy="21526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481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5788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ТОРЖЕСТВЕННОЕ СОБРАНИЕ В ЧЕСТЬ 100-ЛЕТИЯ ВЛКСМ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40" y="3398693"/>
            <a:ext cx="4451047" cy="163576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1" y="864949"/>
            <a:ext cx="3938439" cy="23304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09" y="864949"/>
            <a:ext cx="3666908" cy="236515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1" y="3339669"/>
            <a:ext cx="3606800" cy="175380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509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5788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НОЧНОЙ СТЕРЛИТАМАК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4" y="874182"/>
            <a:ext cx="3534586" cy="39775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874182"/>
            <a:ext cx="3625852" cy="241723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92" y="2768599"/>
            <a:ext cx="3377608" cy="22494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26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49698"/>
            <a:ext cx="2877355" cy="293490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74" y="3352219"/>
            <a:ext cx="3342157" cy="171222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15788"/>
            <a:ext cx="9144000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НОВОГОДНИЙ СТЕРЛИТАМАК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0222" y="4787445"/>
            <a:ext cx="1127609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район «ВТС»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62160" y="849698"/>
            <a:ext cx="1016795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пос.Шахтау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35" y="849698"/>
            <a:ext cx="3863340" cy="27432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7" y="2057399"/>
            <a:ext cx="2405965" cy="27729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563536" y="4645710"/>
            <a:ext cx="148936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tx1"/>
                </a:solidFill>
                <a:latin typeface="Times New Roman" pitchFamily="18" charset="0"/>
              </a:rPr>
              <a:t>парк культуры и отдыха им.Ю.Гагарина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52346" y="849697"/>
            <a:ext cx="1247429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за Домом быта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7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0" y="191570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СПАСИБО ЗА ВНИМАНИЕ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749" y="1855659"/>
            <a:ext cx="4357577" cy="315754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03920"/>
            <a:ext cx="9144000" cy="65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100" dirty="0">
                <a:latin typeface="Arial" pitchFamily="34" charset="0"/>
                <a:cs typeface="Arial" pitchFamily="34" charset="0"/>
              </a:rPr>
              <a:t>ОРГАНИЗАЦИЯ ПЕШЕХОДНОЙ ЗОНЫ ПО ПРОСПЕКТУ ОКТЯБРЯ</a:t>
            </a:r>
          </a:p>
          <a:p>
            <a:endParaRPr lang="ru-RU" dirty="0"/>
          </a:p>
        </p:txBody>
      </p:sp>
      <p:pic>
        <p:nvPicPr>
          <p:cNvPr id="17" name="Picture 3" descr="H:\Архив фото\БЫЛО-СТАЛО\2015-07-08 площадка под скульптурную биеннале\выборка скульптур\выборка для главы\владыка морск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480" y="857439"/>
            <a:ext cx="1393040" cy="190203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8322" y="2901025"/>
            <a:ext cx="1500198" cy="21593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2614" y="842052"/>
            <a:ext cx="1928826" cy="20117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711" y="851608"/>
            <a:ext cx="2732504" cy="169858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5083" y="2643188"/>
            <a:ext cx="2035983" cy="23700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51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000114"/>
            <a:ext cx="4595913" cy="343795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143254"/>
            <a:ext cx="2428892" cy="186609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160725"/>
            <a:ext cx="9144000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ОРГАНИЗАЦИЯ ПЕШЕХОДНОЙ ЗОНЫ ПО ПРОСПЕКТУ ЛЕНИНА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228627"/>
            <a:ext cx="2286015" cy="18257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887456"/>
            <a:ext cx="2286016" cy="180252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857238"/>
            <a:ext cx="1571636" cy="221457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СОЗДАНИЕ КОМФОРТНОЙ ГОРОДСКОЙ СРЕДЫ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70" name="Picture 2" descr="I:\Разное\Соврем.гор.среда\GS-01 фон крас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227" y="861942"/>
            <a:ext cx="3313268" cy="1813020"/>
          </a:xfrm>
          <a:prstGeom prst="rect">
            <a:avLst/>
          </a:prstGeom>
          <a:noFill/>
        </p:spPr>
      </p:pic>
      <p:pic>
        <p:nvPicPr>
          <p:cNvPr id="4" name="Picture 6" descr="H:\Было-стало\2017-11-02_Совр.горо.среда_дворы\patriot_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8715" y="1040699"/>
            <a:ext cx="2652375" cy="38988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227" y="2773072"/>
            <a:ext cx="3313267" cy="21664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10" y="1040699"/>
            <a:ext cx="2672985" cy="38988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9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8"/>
            <a:ext cx="9144000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АЛЛЕЯ ПО УЛ.ХУДАЙБЕРДИНА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09" y="1002848"/>
            <a:ext cx="2778229" cy="39428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7" y="1002848"/>
            <a:ext cx="2686694" cy="39428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1002849"/>
            <a:ext cx="2784634" cy="39428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650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РЕКОНСТРУКЦИЯ АЛЛЕИ ПО УЛ.ХУДАЙБЕРДИНА</a:t>
            </a:r>
          </a:p>
          <a:p>
            <a:pPr algn="ctr"/>
            <a:r>
              <a:rPr lang="ru-RU" sz="1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(от Вечного огня до пересечения с </a:t>
            </a:r>
            <a:r>
              <a:rPr lang="ru-RU" sz="1600" b="1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ул.Элеваторной</a:t>
            </a:r>
            <a:r>
              <a:rPr lang="ru-RU" sz="16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932874"/>
            <a:ext cx="2782062" cy="405245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6" y="932873"/>
            <a:ext cx="2856978" cy="405245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932874"/>
            <a:ext cx="2897586" cy="40667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63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2400"/>
            <a:ext cx="9144000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ФАКТЫ ВАНДАЛИЗМА.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23" y="1045868"/>
            <a:ext cx="2609077" cy="35832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0" y="1049206"/>
            <a:ext cx="2952531" cy="357994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3149208"/>
            <a:ext cx="2311400" cy="18600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891234"/>
            <a:ext cx="2311400" cy="21453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9506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1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13604</TotalTime>
  <Words>301</Words>
  <Application>Microsoft Office PowerPoint</Application>
  <PresentationFormat>Экран (16:9)</PresentationFormat>
  <Paragraphs>57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Times New Roman</vt:lpstr>
      <vt:lpstr>Zased_W_</vt:lpstr>
      <vt:lpstr>9_Zased_W_</vt:lpstr>
      <vt:lpstr>29_Zased_W_</vt:lpstr>
      <vt:lpstr>6_Тема111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КОМФОРТНОЙ ГОРОДСКОЙ СРЕДЫ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ИНТЕРАКТИВНЫЙ МУЗЕЙ-ЛАБОРАТОРИЯ ЗАНИМАТЕЛЬНЫХ НАУК «НЬЮТОН-ЛАБ»</vt:lpstr>
      <vt:lpstr>Презентация PowerPoint</vt:lpstr>
      <vt:lpstr>Презентация PowerPoint</vt:lpstr>
      <vt:lpstr>БЛАГОУСТРОЙСТВО НАБЕРЕЖНОЙ РЕКИ СТЕРЛИ</vt:lpstr>
      <vt:lpstr>ПАРК ПОБЕДЫ</vt:lpstr>
      <vt:lpstr>СТАДИОН ДЮСШ №2 (бывший «Содовик»). ДОМ КУЛЬТУРЫ</vt:lpstr>
      <vt:lpstr>РЕМОНТ ЧАШИ ГОРОДСКОГО БАССЕЙНА</vt:lpstr>
      <vt:lpstr>РЕКОНСТРУКЦИЯ ЗДАНИЯ БЫВШЕГО К/Т «ИСКРА»</vt:lpstr>
      <vt:lpstr>НОВОЕ ЗДАНИЕ СУДМЕДЭКСПЕРТИЗЫ</vt:lpstr>
      <vt:lpstr>НОВОЕ ОБОРУДОВАНИЕ ДЛЯ ОФТАЛЬМОЛОГИЧЕСКОГО ОТДЕЛЕНИЯ ГОРОДСКОЙ БОЛЬНИЦЫ №3</vt:lpstr>
      <vt:lpstr>Презентация PowerPoint</vt:lpstr>
      <vt:lpstr>Презентация PowerPoint</vt:lpstr>
      <vt:lpstr>СТРОИТЕЛЬСТВО ШКОЛЫ В МИКРОРАЙОНЕ 5 ЗАПАДНОГО РАЙОНА</vt:lpstr>
      <vt:lpstr>СТРОИТЕЛЬСТВО ШКОЛЫ НА 340 МЕСТ В ПОСЁЛКЕ ШАХТАУ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Ведущий специалист отдела по связям со СМИ</cp:lastModifiedBy>
  <cp:revision>1661</cp:revision>
  <dcterms:created xsi:type="dcterms:W3CDTF">2015-09-15T07:33:24Z</dcterms:created>
  <dcterms:modified xsi:type="dcterms:W3CDTF">2018-12-19T06:18:34Z</dcterms:modified>
</cp:coreProperties>
</file>